
<file path=[Content_Types].xml><?xml version="1.0" encoding="utf-8"?>
<Types xmlns="http://schemas.openxmlformats.org/package/2006/content-types">
  <Default Extension="bin" ContentType="application/vnd.openxmlformats-officedocument.oleObject"/>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notesMasterIdLst>
    <p:notesMasterId r:id="rId143"/>
  </p:notesMasterIdLst>
  <p:sldIdLst>
    <p:sldId id="390" r:id="rId2"/>
    <p:sldId id="503" r:id="rId3"/>
    <p:sldId id="284" r:id="rId4"/>
    <p:sldId id="295" r:id="rId5"/>
    <p:sldId id="259" r:id="rId6"/>
    <p:sldId id="328" r:id="rId7"/>
    <p:sldId id="452" r:id="rId8"/>
    <p:sldId id="519" r:id="rId9"/>
    <p:sldId id="501" r:id="rId10"/>
    <p:sldId id="294" r:id="rId11"/>
    <p:sldId id="344" r:id="rId12"/>
    <p:sldId id="381" r:id="rId13"/>
    <p:sldId id="524" r:id="rId14"/>
    <p:sldId id="548" r:id="rId15"/>
    <p:sldId id="507" r:id="rId16"/>
    <p:sldId id="431" r:id="rId17"/>
    <p:sldId id="567" r:id="rId18"/>
    <p:sldId id="605" r:id="rId19"/>
    <p:sldId id="606" r:id="rId20"/>
    <p:sldId id="607" r:id="rId21"/>
    <p:sldId id="604" r:id="rId22"/>
    <p:sldId id="565" r:id="rId23"/>
    <p:sldId id="572" r:id="rId24"/>
    <p:sldId id="559" r:id="rId25"/>
    <p:sldId id="592" r:id="rId26"/>
    <p:sldId id="591" r:id="rId27"/>
    <p:sldId id="580" r:id="rId28"/>
    <p:sldId id="560" r:id="rId29"/>
    <p:sldId id="593" r:id="rId30"/>
    <p:sldId id="562" r:id="rId31"/>
    <p:sldId id="563" r:id="rId32"/>
    <p:sldId id="530" r:id="rId33"/>
    <p:sldId id="531" r:id="rId34"/>
    <p:sldId id="584" r:id="rId35"/>
    <p:sldId id="532" r:id="rId36"/>
    <p:sldId id="533" r:id="rId37"/>
    <p:sldId id="534" r:id="rId38"/>
    <p:sldId id="535" r:id="rId39"/>
    <p:sldId id="536" r:id="rId40"/>
    <p:sldId id="577" r:id="rId41"/>
    <p:sldId id="537" r:id="rId42"/>
    <p:sldId id="538" r:id="rId43"/>
    <p:sldId id="539" r:id="rId44"/>
    <p:sldId id="540" r:id="rId45"/>
    <p:sldId id="541" r:id="rId46"/>
    <p:sldId id="542" r:id="rId47"/>
    <p:sldId id="543" r:id="rId48"/>
    <p:sldId id="544" r:id="rId49"/>
    <p:sldId id="545" r:id="rId50"/>
    <p:sldId id="546" r:id="rId51"/>
    <p:sldId id="581" r:id="rId52"/>
    <p:sldId id="547" r:id="rId53"/>
    <p:sldId id="564" r:id="rId54"/>
    <p:sldId id="582" r:id="rId55"/>
    <p:sldId id="583" r:id="rId56"/>
    <p:sldId id="561" r:id="rId57"/>
    <p:sldId id="585" r:id="rId58"/>
    <p:sldId id="594" r:id="rId59"/>
    <p:sldId id="595" r:id="rId60"/>
    <p:sldId id="597" r:id="rId61"/>
    <p:sldId id="599" r:id="rId62"/>
    <p:sldId id="598" r:id="rId63"/>
    <p:sldId id="550" r:id="rId64"/>
    <p:sldId id="549" r:id="rId65"/>
    <p:sldId id="551" r:id="rId66"/>
    <p:sldId id="552" r:id="rId67"/>
    <p:sldId id="553" r:id="rId68"/>
    <p:sldId id="554" r:id="rId69"/>
    <p:sldId id="529" r:id="rId70"/>
    <p:sldId id="555" r:id="rId71"/>
    <p:sldId id="556" r:id="rId72"/>
    <p:sldId id="557" r:id="rId73"/>
    <p:sldId id="586" r:id="rId74"/>
    <p:sldId id="587" r:id="rId75"/>
    <p:sldId id="588" r:id="rId76"/>
    <p:sldId id="589" r:id="rId77"/>
    <p:sldId id="601" r:id="rId78"/>
    <p:sldId id="602" r:id="rId79"/>
    <p:sldId id="609" r:id="rId80"/>
    <p:sldId id="608" r:id="rId81"/>
    <p:sldId id="558" r:id="rId82"/>
    <p:sldId id="610" r:id="rId83"/>
    <p:sldId id="611" r:id="rId84"/>
    <p:sldId id="612" r:id="rId85"/>
    <p:sldId id="613" r:id="rId86"/>
    <p:sldId id="614" r:id="rId87"/>
    <p:sldId id="615" r:id="rId88"/>
    <p:sldId id="616" r:id="rId89"/>
    <p:sldId id="566" r:id="rId90"/>
    <p:sldId id="618" r:id="rId91"/>
    <p:sldId id="619" r:id="rId92"/>
    <p:sldId id="620" r:id="rId93"/>
    <p:sldId id="621" r:id="rId94"/>
    <p:sldId id="622" r:id="rId95"/>
    <p:sldId id="623" r:id="rId96"/>
    <p:sldId id="624" r:id="rId97"/>
    <p:sldId id="625" r:id="rId98"/>
    <p:sldId id="626" r:id="rId99"/>
    <p:sldId id="457" r:id="rId100"/>
    <p:sldId id="518" r:id="rId101"/>
    <p:sldId id="574" r:id="rId102"/>
    <p:sldId id="627" r:id="rId103"/>
    <p:sldId id="575" r:id="rId104"/>
    <p:sldId id="571" r:id="rId105"/>
    <p:sldId id="497" r:id="rId106"/>
    <p:sldId id="628" r:id="rId107"/>
    <p:sldId id="629" r:id="rId108"/>
    <p:sldId id="630" r:id="rId109"/>
    <p:sldId id="568" r:id="rId110"/>
    <p:sldId id="631" r:id="rId111"/>
    <p:sldId id="632" r:id="rId112"/>
    <p:sldId id="569" r:id="rId113"/>
    <p:sldId id="633" r:id="rId114"/>
    <p:sldId id="634" r:id="rId115"/>
    <p:sldId id="635" r:id="rId116"/>
    <p:sldId id="636" r:id="rId117"/>
    <p:sldId id="637" r:id="rId118"/>
    <p:sldId id="509" r:id="rId119"/>
    <p:sldId id="498" r:id="rId120"/>
    <p:sldId id="402" r:id="rId121"/>
    <p:sldId id="502" r:id="rId122"/>
    <p:sldId id="504" r:id="rId123"/>
    <p:sldId id="573" r:id="rId124"/>
    <p:sldId id="638" r:id="rId125"/>
    <p:sldId id="465" r:id="rId126"/>
    <p:sldId id="514" r:id="rId127"/>
    <p:sldId id="383" r:id="rId128"/>
    <p:sldId id="273" r:id="rId129"/>
    <p:sldId id="596" r:id="rId130"/>
    <p:sldId id="639" r:id="rId131"/>
    <p:sldId id="640" r:id="rId132"/>
    <p:sldId id="603" r:id="rId133"/>
    <p:sldId id="349" r:id="rId134"/>
    <p:sldId id="590" r:id="rId135"/>
    <p:sldId id="352" r:id="rId136"/>
    <p:sldId id="275" r:id="rId137"/>
    <p:sldId id="386" r:id="rId138"/>
    <p:sldId id="371" r:id="rId139"/>
    <p:sldId id="387" r:id="rId140"/>
    <p:sldId id="397" r:id="rId141"/>
    <p:sldId id="478" r:id="rId1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A79AAF8-C94F-41DA-8DBD-646F37130796}">
          <p14:sldIdLst>
            <p14:sldId id="390"/>
            <p14:sldId id="503"/>
            <p14:sldId id="284"/>
            <p14:sldId id="295"/>
            <p14:sldId id="259"/>
            <p14:sldId id="328"/>
            <p14:sldId id="452"/>
            <p14:sldId id="519"/>
            <p14:sldId id="501"/>
            <p14:sldId id="294"/>
            <p14:sldId id="344"/>
            <p14:sldId id="381"/>
            <p14:sldId id="524"/>
            <p14:sldId id="548"/>
            <p14:sldId id="507"/>
            <p14:sldId id="431"/>
            <p14:sldId id="567"/>
            <p14:sldId id="605"/>
            <p14:sldId id="606"/>
            <p14:sldId id="607"/>
            <p14:sldId id="604"/>
            <p14:sldId id="565"/>
            <p14:sldId id="572"/>
            <p14:sldId id="559"/>
            <p14:sldId id="592"/>
            <p14:sldId id="591"/>
            <p14:sldId id="580"/>
            <p14:sldId id="560"/>
            <p14:sldId id="593"/>
            <p14:sldId id="562"/>
            <p14:sldId id="563"/>
            <p14:sldId id="530"/>
            <p14:sldId id="531"/>
            <p14:sldId id="584"/>
            <p14:sldId id="532"/>
            <p14:sldId id="533"/>
            <p14:sldId id="534"/>
            <p14:sldId id="535"/>
            <p14:sldId id="536"/>
            <p14:sldId id="577"/>
            <p14:sldId id="537"/>
            <p14:sldId id="538"/>
            <p14:sldId id="539"/>
            <p14:sldId id="540"/>
            <p14:sldId id="541"/>
            <p14:sldId id="542"/>
            <p14:sldId id="543"/>
            <p14:sldId id="544"/>
            <p14:sldId id="545"/>
            <p14:sldId id="546"/>
            <p14:sldId id="581"/>
            <p14:sldId id="547"/>
            <p14:sldId id="564"/>
            <p14:sldId id="582"/>
            <p14:sldId id="583"/>
            <p14:sldId id="561"/>
            <p14:sldId id="585"/>
            <p14:sldId id="594"/>
            <p14:sldId id="595"/>
            <p14:sldId id="597"/>
            <p14:sldId id="599"/>
            <p14:sldId id="598"/>
            <p14:sldId id="550"/>
            <p14:sldId id="549"/>
            <p14:sldId id="551"/>
            <p14:sldId id="552"/>
            <p14:sldId id="553"/>
            <p14:sldId id="554"/>
            <p14:sldId id="529"/>
            <p14:sldId id="555"/>
            <p14:sldId id="556"/>
            <p14:sldId id="557"/>
            <p14:sldId id="586"/>
            <p14:sldId id="587"/>
            <p14:sldId id="588"/>
            <p14:sldId id="589"/>
            <p14:sldId id="601"/>
            <p14:sldId id="602"/>
            <p14:sldId id="609"/>
            <p14:sldId id="608"/>
            <p14:sldId id="558"/>
            <p14:sldId id="610"/>
            <p14:sldId id="611"/>
            <p14:sldId id="612"/>
            <p14:sldId id="613"/>
            <p14:sldId id="614"/>
            <p14:sldId id="615"/>
            <p14:sldId id="616"/>
            <p14:sldId id="566"/>
            <p14:sldId id="618"/>
            <p14:sldId id="619"/>
            <p14:sldId id="620"/>
            <p14:sldId id="621"/>
            <p14:sldId id="622"/>
            <p14:sldId id="623"/>
            <p14:sldId id="624"/>
            <p14:sldId id="625"/>
            <p14:sldId id="626"/>
            <p14:sldId id="457"/>
            <p14:sldId id="518"/>
            <p14:sldId id="574"/>
            <p14:sldId id="627"/>
            <p14:sldId id="575"/>
            <p14:sldId id="571"/>
            <p14:sldId id="497"/>
            <p14:sldId id="628"/>
            <p14:sldId id="629"/>
            <p14:sldId id="630"/>
            <p14:sldId id="568"/>
            <p14:sldId id="631"/>
            <p14:sldId id="632"/>
            <p14:sldId id="569"/>
            <p14:sldId id="633"/>
            <p14:sldId id="634"/>
            <p14:sldId id="635"/>
            <p14:sldId id="636"/>
            <p14:sldId id="637"/>
            <p14:sldId id="509"/>
            <p14:sldId id="498"/>
            <p14:sldId id="402"/>
            <p14:sldId id="502"/>
            <p14:sldId id="504"/>
            <p14:sldId id="573"/>
            <p14:sldId id="638"/>
            <p14:sldId id="465"/>
            <p14:sldId id="514"/>
            <p14:sldId id="383"/>
            <p14:sldId id="273"/>
            <p14:sldId id="596"/>
            <p14:sldId id="639"/>
            <p14:sldId id="640"/>
            <p14:sldId id="603"/>
            <p14:sldId id="349"/>
            <p14:sldId id="590"/>
            <p14:sldId id="352"/>
            <p14:sldId id="275"/>
            <p14:sldId id="386"/>
            <p14:sldId id="371"/>
            <p14:sldId id="387"/>
            <p14:sldId id="397"/>
            <p14:sldId id="478"/>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oyd Simkins" initials="BS" lastIdx="21" clrIdx="0">
    <p:extLst>
      <p:ext uri="{19B8F6BF-5375-455C-9EA6-DF929625EA0E}">
        <p15:presenceInfo xmlns:p15="http://schemas.microsoft.com/office/powerpoint/2012/main" userId="7a4188a34053b899" providerId="Windows Live"/>
      </p:ext>
    </p:extLst>
  </p:cmAuthor>
  <p:cmAuthor id="2" name="Sarah Simkins" initials="SS" lastIdx="9" clrIdx="1">
    <p:extLst>
      <p:ext uri="{19B8F6BF-5375-455C-9EA6-DF929625EA0E}">
        <p15:presenceInfo xmlns:p15="http://schemas.microsoft.com/office/powerpoint/2012/main" userId="d71fac66990acae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C7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A9ED49-8ED6-4D2C-A303-EA1B94BA5C05}" v="181" dt="2026-01-15T13:23:27.6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3" autoAdjust="0"/>
    <p:restoredTop sz="79119" autoAdjust="0"/>
  </p:normalViewPr>
  <p:slideViewPr>
    <p:cSldViewPr snapToGrid="0">
      <p:cViewPr varScale="1">
        <p:scale>
          <a:sx n="66" d="100"/>
          <a:sy n="66" d="100"/>
        </p:scale>
        <p:origin x="648" y="48"/>
      </p:cViewPr>
      <p:guideLst/>
    </p:cSldViewPr>
  </p:slideViewPr>
  <p:outlineViewPr>
    <p:cViewPr>
      <p:scale>
        <a:sx n="33" d="100"/>
        <a:sy n="33" d="100"/>
      </p:scale>
      <p:origin x="0" y="-14261"/>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microsoft.com/office/2016/11/relationships/changesInfo" Target="changesInfos/changesInfo1.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microsoft.com/office/2015/10/relationships/revisionInfo" Target="revisionInfo.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notesMaster" Target="notesMasters/notesMaster1.xml"/><Relationship Id="rId14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commentAuthors" Target="commentAuthors.xml"/><Relationship Id="rId90" Type="http://schemas.openxmlformats.org/officeDocument/2006/relationships/slide" Target="slides/slide8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yd Simkins" userId="d71fac66990acaef" providerId="LiveId" clId="{42A9ED49-8ED6-4D2C-A303-EA1B94BA5C05}"/>
    <pc:docChg chg="undo redo custSel addSld delSld modSld sldOrd modSection">
      <pc:chgData name="Boyd Simkins" userId="d71fac66990acaef" providerId="LiveId" clId="{42A9ED49-8ED6-4D2C-A303-EA1B94BA5C05}" dt="2026-01-15T13:23:27.675" v="2027"/>
      <pc:docMkLst>
        <pc:docMk/>
      </pc:docMkLst>
      <pc:sldChg chg="ord">
        <pc:chgData name="Boyd Simkins" userId="d71fac66990acaef" providerId="LiveId" clId="{42A9ED49-8ED6-4D2C-A303-EA1B94BA5C05}" dt="2026-01-06T13:07:34.907" v="1706"/>
        <pc:sldMkLst>
          <pc:docMk/>
          <pc:sldMk cId="4216227520" sldId="275"/>
        </pc:sldMkLst>
      </pc:sldChg>
      <pc:sldChg chg="modSp mod">
        <pc:chgData name="Boyd Simkins" userId="d71fac66990acaef" providerId="LiveId" clId="{42A9ED49-8ED6-4D2C-A303-EA1B94BA5C05}" dt="2026-01-15T13:16:04.013" v="1958" actId="20577"/>
        <pc:sldMkLst>
          <pc:docMk/>
          <pc:sldMk cId="3652122002" sldId="284"/>
        </pc:sldMkLst>
        <pc:spChg chg="mod">
          <ac:chgData name="Boyd Simkins" userId="d71fac66990acaef" providerId="LiveId" clId="{42A9ED49-8ED6-4D2C-A303-EA1B94BA5C05}" dt="2026-01-15T13:16:04.013" v="1958" actId="20577"/>
          <ac:spMkLst>
            <pc:docMk/>
            <pc:sldMk cId="3652122002" sldId="284"/>
            <ac:spMk id="13" creationId="{D8CD5208-0EC5-1DC0-7175-C7D97FC01B8B}"/>
          </ac:spMkLst>
        </pc:spChg>
      </pc:sldChg>
      <pc:sldChg chg="modSp mod modAnim modNotesTx">
        <pc:chgData name="Boyd Simkins" userId="d71fac66990acaef" providerId="LiveId" clId="{42A9ED49-8ED6-4D2C-A303-EA1B94BA5C05}" dt="2025-12-26T13:42:27.081" v="163" actId="6549"/>
        <pc:sldMkLst>
          <pc:docMk/>
          <pc:sldMk cId="2169799745" sldId="328"/>
        </pc:sldMkLst>
        <pc:spChg chg="mod">
          <ac:chgData name="Boyd Simkins" userId="d71fac66990acaef" providerId="LiveId" clId="{42A9ED49-8ED6-4D2C-A303-EA1B94BA5C05}" dt="2025-12-09T20:24:34.046" v="61" actId="27636"/>
          <ac:spMkLst>
            <pc:docMk/>
            <pc:sldMk cId="2169799745" sldId="328"/>
            <ac:spMk id="11" creationId="{31B0C32D-03DB-401C-943A-C47080248F4E}"/>
          </ac:spMkLst>
        </pc:spChg>
      </pc:sldChg>
      <pc:sldChg chg="ord">
        <pc:chgData name="Boyd Simkins" userId="d71fac66990acaef" providerId="LiveId" clId="{42A9ED49-8ED6-4D2C-A303-EA1B94BA5C05}" dt="2026-01-06T13:07:53.704" v="1712"/>
        <pc:sldMkLst>
          <pc:docMk/>
          <pc:sldMk cId="1016154158" sldId="349"/>
        </pc:sldMkLst>
      </pc:sldChg>
      <pc:sldChg chg="ord">
        <pc:chgData name="Boyd Simkins" userId="d71fac66990acaef" providerId="LiveId" clId="{42A9ED49-8ED6-4D2C-A303-EA1B94BA5C05}" dt="2026-01-06T13:07:41.849" v="1708"/>
        <pc:sldMkLst>
          <pc:docMk/>
          <pc:sldMk cId="2359786255" sldId="352"/>
        </pc:sldMkLst>
      </pc:sldChg>
      <pc:sldChg chg="del">
        <pc:chgData name="Boyd Simkins" userId="d71fac66990acaef" providerId="LiveId" clId="{42A9ED49-8ED6-4D2C-A303-EA1B94BA5C05}" dt="2025-12-27T13:59:53.933" v="797" actId="47"/>
        <pc:sldMkLst>
          <pc:docMk/>
          <pc:sldMk cId="3619581738" sldId="356"/>
        </pc:sldMkLst>
      </pc:sldChg>
      <pc:sldChg chg="ord">
        <pc:chgData name="Boyd Simkins" userId="d71fac66990acaef" providerId="LiveId" clId="{42A9ED49-8ED6-4D2C-A303-EA1B94BA5C05}" dt="2026-01-06T13:07:26.609" v="1702"/>
        <pc:sldMkLst>
          <pc:docMk/>
          <pc:sldMk cId="4204916341" sldId="371"/>
        </pc:sldMkLst>
      </pc:sldChg>
      <pc:sldChg chg="ord">
        <pc:chgData name="Boyd Simkins" userId="d71fac66990acaef" providerId="LiveId" clId="{42A9ED49-8ED6-4D2C-A303-EA1B94BA5C05}" dt="2026-01-06T13:07:32.136" v="1704"/>
        <pc:sldMkLst>
          <pc:docMk/>
          <pc:sldMk cId="3955242838" sldId="386"/>
        </pc:sldMkLst>
      </pc:sldChg>
      <pc:sldChg chg="ord">
        <pc:chgData name="Boyd Simkins" userId="d71fac66990acaef" providerId="LiveId" clId="{42A9ED49-8ED6-4D2C-A303-EA1B94BA5C05}" dt="2026-01-06T13:07:21.801" v="1700"/>
        <pc:sldMkLst>
          <pc:docMk/>
          <pc:sldMk cId="2269926815" sldId="387"/>
        </pc:sldMkLst>
      </pc:sldChg>
      <pc:sldChg chg="ord">
        <pc:chgData name="Boyd Simkins" userId="d71fac66990acaef" providerId="LiveId" clId="{42A9ED49-8ED6-4D2C-A303-EA1B94BA5C05}" dt="2026-01-06T13:07:17.006" v="1698"/>
        <pc:sldMkLst>
          <pc:docMk/>
          <pc:sldMk cId="846297885" sldId="397"/>
        </pc:sldMkLst>
      </pc:sldChg>
      <pc:sldChg chg="add">
        <pc:chgData name="Boyd Simkins" userId="d71fac66990acaef" providerId="LiveId" clId="{42A9ED49-8ED6-4D2C-A303-EA1B94BA5C05}" dt="2025-12-27T14:54:27.783" v="1295"/>
        <pc:sldMkLst>
          <pc:docMk/>
          <pc:sldMk cId="3957099017" sldId="402"/>
        </pc:sldMkLst>
      </pc:sldChg>
      <pc:sldChg chg="add">
        <pc:chgData name="Boyd Simkins" userId="d71fac66990acaef" providerId="LiveId" clId="{42A9ED49-8ED6-4D2C-A303-EA1B94BA5C05}" dt="2025-12-27T14:53:53.763" v="1274"/>
        <pc:sldMkLst>
          <pc:docMk/>
          <pc:sldMk cId="1229451927" sldId="457"/>
        </pc:sldMkLst>
      </pc:sldChg>
      <pc:sldChg chg="add setBg">
        <pc:chgData name="Boyd Simkins" userId="d71fac66990acaef" providerId="LiveId" clId="{42A9ED49-8ED6-4D2C-A303-EA1B94BA5C05}" dt="2025-12-27T14:54:34.909" v="1300"/>
        <pc:sldMkLst>
          <pc:docMk/>
          <pc:sldMk cId="3771032745" sldId="465"/>
        </pc:sldMkLst>
      </pc:sldChg>
      <pc:sldChg chg="ord">
        <pc:chgData name="Boyd Simkins" userId="d71fac66990acaef" providerId="LiveId" clId="{42A9ED49-8ED6-4D2C-A303-EA1B94BA5C05}" dt="2026-01-06T13:07:14.485" v="1696"/>
        <pc:sldMkLst>
          <pc:docMk/>
          <pc:sldMk cId="2917014651" sldId="478"/>
        </pc:sldMkLst>
      </pc:sldChg>
      <pc:sldChg chg="add">
        <pc:chgData name="Boyd Simkins" userId="d71fac66990acaef" providerId="LiveId" clId="{42A9ED49-8ED6-4D2C-A303-EA1B94BA5C05}" dt="2025-12-27T14:54:03.233" v="1280"/>
        <pc:sldMkLst>
          <pc:docMk/>
          <pc:sldMk cId="3997768641" sldId="497"/>
        </pc:sldMkLst>
      </pc:sldChg>
      <pc:sldChg chg="add">
        <pc:chgData name="Boyd Simkins" userId="d71fac66990acaef" providerId="LiveId" clId="{42A9ED49-8ED6-4D2C-A303-EA1B94BA5C05}" dt="2025-12-27T14:54:26.999" v="1294"/>
        <pc:sldMkLst>
          <pc:docMk/>
          <pc:sldMk cId="4260897340" sldId="498"/>
        </pc:sldMkLst>
      </pc:sldChg>
      <pc:sldChg chg="add">
        <pc:chgData name="Boyd Simkins" userId="d71fac66990acaef" providerId="LiveId" clId="{42A9ED49-8ED6-4D2C-A303-EA1B94BA5C05}" dt="2025-12-27T14:54:28.614" v="1296"/>
        <pc:sldMkLst>
          <pc:docMk/>
          <pc:sldMk cId="57696945" sldId="502"/>
        </pc:sldMkLst>
      </pc:sldChg>
      <pc:sldChg chg="addSp delSp modSp mod">
        <pc:chgData name="Boyd Simkins" userId="d71fac66990acaef" providerId="LiveId" clId="{42A9ED49-8ED6-4D2C-A303-EA1B94BA5C05}" dt="2025-12-26T13:40:29.017" v="161" actId="14100"/>
        <pc:sldMkLst>
          <pc:docMk/>
          <pc:sldMk cId="2905753858" sldId="503"/>
        </pc:sldMkLst>
        <pc:spChg chg="mod">
          <ac:chgData name="Boyd Simkins" userId="d71fac66990acaef" providerId="LiveId" clId="{42A9ED49-8ED6-4D2C-A303-EA1B94BA5C05}" dt="2025-12-26T13:39:35.757" v="150" actId="14100"/>
          <ac:spMkLst>
            <pc:docMk/>
            <pc:sldMk cId="2905753858" sldId="503"/>
            <ac:spMk id="13" creationId="{D8CD5208-0EC5-1DC0-7175-C7D97FC01B8B}"/>
          </ac:spMkLst>
        </pc:spChg>
        <pc:picChg chg="add mod modCrop">
          <ac:chgData name="Boyd Simkins" userId="d71fac66990acaef" providerId="LiveId" clId="{42A9ED49-8ED6-4D2C-A303-EA1B94BA5C05}" dt="2025-12-26T13:40:20.185" v="159" actId="1076"/>
          <ac:picMkLst>
            <pc:docMk/>
            <pc:sldMk cId="2905753858" sldId="503"/>
            <ac:picMk id="7" creationId="{E5F4D967-8683-7AD8-10BF-790E582C0433}"/>
          </ac:picMkLst>
        </pc:picChg>
        <pc:picChg chg="add mod">
          <ac:chgData name="Boyd Simkins" userId="d71fac66990acaef" providerId="LiveId" clId="{42A9ED49-8ED6-4D2C-A303-EA1B94BA5C05}" dt="2025-12-26T13:40:29.017" v="161" actId="14100"/>
          <ac:picMkLst>
            <pc:docMk/>
            <pc:sldMk cId="2905753858" sldId="503"/>
            <ac:picMk id="10" creationId="{969B8F59-4F7D-BE52-40D4-D40B0264038E}"/>
          </ac:picMkLst>
        </pc:picChg>
      </pc:sldChg>
      <pc:sldChg chg="add setBg">
        <pc:chgData name="Boyd Simkins" userId="d71fac66990acaef" providerId="LiveId" clId="{42A9ED49-8ED6-4D2C-A303-EA1B94BA5C05}" dt="2025-12-27T14:54:29.566" v="1297"/>
        <pc:sldMkLst>
          <pc:docMk/>
          <pc:sldMk cId="3723521886" sldId="504"/>
        </pc:sldMkLst>
      </pc:sldChg>
      <pc:sldChg chg="add">
        <pc:chgData name="Boyd Simkins" userId="d71fac66990acaef" providerId="LiveId" clId="{42A9ED49-8ED6-4D2C-A303-EA1B94BA5C05}" dt="2025-12-27T14:54:26.038" v="1293"/>
        <pc:sldMkLst>
          <pc:docMk/>
          <pc:sldMk cId="3553734114" sldId="509"/>
        </pc:sldMkLst>
      </pc:sldChg>
      <pc:sldChg chg="add">
        <pc:chgData name="Boyd Simkins" userId="d71fac66990acaef" providerId="LiveId" clId="{42A9ED49-8ED6-4D2C-A303-EA1B94BA5C05}" dt="2025-12-27T14:54:41.850" v="1301"/>
        <pc:sldMkLst>
          <pc:docMk/>
          <pc:sldMk cId="3803408997" sldId="514"/>
        </pc:sldMkLst>
      </pc:sldChg>
      <pc:sldChg chg="add">
        <pc:chgData name="Boyd Simkins" userId="d71fac66990acaef" providerId="LiveId" clId="{42A9ED49-8ED6-4D2C-A303-EA1B94BA5C05}" dt="2025-12-27T14:53:54.646" v="1275"/>
        <pc:sldMkLst>
          <pc:docMk/>
          <pc:sldMk cId="3004837138" sldId="518"/>
        </pc:sldMkLst>
      </pc:sldChg>
      <pc:sldChg chg="addSp modSp mod modAnim">
        <pc:chgData name="Boyd Simkins" userId="d71fac66990acaef" providerId="LiveId" clId="{42A9ED49-8ED6-4D2C-A303-EA1B94BA5C05}" dt="2025-12-26T13:54:21.857" v="177"/>
        <pc:sldMkLst>
          <pc:docMk/>
          <pc:sldMk cId="2925978558" sldId="532"/>
        </pc:sldMkLst>
        <pc:cxnChg chg="add mod">
          <ac:chgData name="Boyd Simkins" userId="d71fac66990acaef" providerId="LiveId" clId="{42A9ED49-8ED6-4D2C-A303-EA1B94BA5C05}" dt="2025-12-26T13:53:17.867" v="169" actId="1582"/>
          <ac:cxnSpMkLst>
            <pc:docMk/>
            <pc:sldMk cId="2925978558" sldId="532"/>
            <ac:cxnSpMk id="4" creationId="{B1F056D0-17A2-2C1B-D836-5B8662020133}"/>
          </ac:cxnSpMkLst>
        </pc:cxnChg>
        <pc:cxnChg chg="add mod">
          <ac:chgData name="Boyd Simkins" userId="d71fac66990acaef" providerId="LiveId" clId="{42A9ED49-8ED6-4D2C-A303-EA1B94BA5C05}" dt="2025-12-26T13:54:12.547" v="176" actId="14100"/>
          <ac:cxnSpMkLst>
            <pc:docMk/>
            <pc:sldMk cId="2925978558" sldId="532"/>
            <ac:cxnSpMk id="6" creationId="{70EDF33B-DCC2-B0CB-7569-72FAFED2886B}"/>
          </ac:cxnSpMkLst>
        </pc:cxnChg>
      </pc:sldChg>
      <pc:sldChg chg="modNotesTx">
        <pc:chgData name="Boyd Simkins" userId="d71fac66990acaef" providerId="LiveId" clId="{42A9ED49-8ED6-4D2C-A303-EA1B94BA5C05}" dt="2026-01-06T12:41:05" v="1452" actId="20577"/>
        <pc:sldMkLst>
          <pc:docMk/>
          <pc:sldMk cId="4116431198" sldId="534"/>
        </pc:sldMkLst>
      </pc:sldChg>
      <pc:sldChg chg="modNotesTx">
        <pc:chgData name="Boyd Simkins" userId="d71fac66990acaef" providerId="LiveId" clId="{42A9ED49-8ED6-4D2C-A303-EA1B94BA5C05}" dt="2025-12-26T13:56:43.672" v="178" actId="20577"/>
        <pc:sldMkLst>
          <pc:docMk/>
          <pc:sldMk cId="342413178" sldId="541"/>
        </pc:sldMkLst>
      </pc:sldChg>
      <pc:sldChg chg="modNotesTx">
        <pc:chgData name="Boyd Simkins" userId="d71fac66990acaef" providerId="LiveId" clId="{42A9ED49-8ED6-4D2C-A303-EA1B94BA5C05}" dt="2026-01-06T12:44:32.505" v="1486" actId="20577"/>
        <pc:sldMkLst>
          <pc:docMk/>
          <pc:sldMk cId="2991267710" sldId="550"/>
        </pc:sldMkLst>
      </pc:sldChg>
      <pc:sldChg chg="modSp add mod setBg">
        <pc:chgData name="Boyd Simkins" userId="d71fac66990acaef" providerId="LiveId" clId="{42A9ED49-8ED6-4D2C-A303-EA1B94BA5C05}" dt="2026-01-06T12:49:39.193" v="1571" actId="1076"/>
        <pc:sldMkLst>
          <pc:docMk/>
          <pc:sldMk cId="2852615189" sldId="558"/>
        </pc:sldMkLst>
        <pc:picChg chg="mod">
          <ac:chgData name="Boyd Simkins" userId="d71fac66990acaef" providerId="LiveId" clId="{42A9ED49-8ED6-4D2C-A303-EA1B94BA5C05}" dt="2026-01-06T12:49:33.955" v="1570" actId="1076"/>
          <ac:picMkLst>
            <pc:docMk/>
            <pc:sldMk cId="2852615189" sldId="558"/>
            <ac:picMk id="4" creationId="{CF97B359-5093-F679-FEAD-EC3ECC126750}"/>
          </ac:picMkLst>
        </pc:picChg>
        <pc:picChg chg="mod">
          <ac:chgData name="Boyd Simkins" userId="d71fac66990acaef" providerId="LiveId" clId="{42A9ED49-8ED6-4D2C-A303-EA1B94BA5C05}" dt="2026-01-06T12:49:39.193" v="1571" actId="1076"/>
          <ac:picMkLst>
            <pc:docMk/>
            <pc:sldMk cId="2852615189" sldId="558"/>
            <ac:picMk id="7" creationId="{B7F81C9B-7778-716A-4CA5-E195D43E3A58}"/>
          </ac:picMkLst>
        </pc:picChg>
      </pc:sldChg>
      <pc:sldChg chg="modNotesTx">
        <pc:chgData name="Boyd Simkins" userId="d71fac66990acaef" providerId="LiveId" clId="{42A9ED49-8ED6-4D2C-A303-EA1B94BA5C05}" dt="2026-01-06T12:38:29.438" v="1328" actId="20577"/>
        <pc:sldMkLst>
          <pc:docMk/>
          <pc:sldMk cId="1882919453" sldId="560"/>
        </pc:sldMkLst>
      </pc:sldChg>
      <pc:sldChg chg="modNotesTx">
        <pc:chgData name="Boyd Simkins" userId="d71fac66990acaef" providerId="LiveId" clId="{42A9ED49-8ED6-4D2C-A303-EA1B94BA5C05}" dt="2026-01-06T12:39:56.603" v="1451" actId="20577"/>
        <pc:sldMkLst>
          <pc:docMk/>
          <pc:sldMk cId="3075172351" sldId="563"/>
        </pc:sldMkLst>
      </pc:sldChg>
      <pc:sldChg chg="modAnim modNotesTx">
        <pc:chgData name="Boyd Simkins" userId="d71fac66990acaef" providerId="LiveId" clId="{42A9ED49-8ED6-4D2C-A303-EA1B94BA5C05}" dt="2026-01-06T13:13:38.139" v="1726"/>
        <pc:sldMkLst>
          <pc:docMk/>
          <pc:sldMk cId="189219913" sldId="565"/>
        </pc:sldMkLst>
      </pc:sldChg>
      <pc:sldChg chg="del">
        <pc:chgData name="Boyd Simkins" userId="d71fac66990acaef" providerId="LiveId" clId="{42A9ED49-8ED6-4D2C-A303-EA1B94BA5C05}" dt="2025-12-27T13:58:58.173" v="793" actId="47"/>
        <pc:sldMkLst>
          <pc:docMk/>
          <pc:sldMk cId="15684382" sldId="566"/>
        </pc:sldMkLst>
      </pc:sldChg>
      <pc:sldChg chg="add setBg">
        <pc:chgData name="Boyd Simkins" userId="d71fac66990acaef" providerId="LiveId" clId="{42A9ED49-8ED6-4D2C-A303-EA1B94BA5C05}" dt="2025-12-27T14:53:38.077" v="1264"/>
        <pc:sldMkLst>
          <pc:docMk/>
          <pc:sldMk cId="1900326466" sldId="566"/>
        </pc:sldMkLst>
      </pc:sldChg>
      <pc:sldChg chg="addSp delSp modSp mod modNotesTx">
        <pc:chgData name="Boyd Simkins" userId="d71fac66990acaef" providerId="LiveId" clId="{42A9ED49-8ED6-4D2C-A303-EA1B94BA5C05}" dt="2025-12-27T14:19:34.949" v="877" actId="20577"/>
        <pc:sldMkLst>
          <pc:docMk/>
          <pc:sldMk cId="3420804187" sldId="567"/>
        </pc:sldMkLst>
        <pc:picChg chg="add mod">
          <ac:chgData name="Boyd Simkins" userId="d71fac66990acaef" providerId="LiveId" clId="{42A9ED49-8ED6-4D2C-A303-EA1B94BA5C05}" dt="2025-12-27T14:19:08.664" v="804" actId="962"/>
          <ac:picMkLst>
            <pc:docMk/>
            <pc:sldMk cId="3420804187" sldId="567"/>
            <ac:picMk id="5" creationId="{36BE9AB3-BC33-E288-9AAB-811486C9DB87}"/>
          </ac:picMkLst>
        </pc:picChg>
      </pc:sldChg>
      <pc:sldChg chg="add">
        <pc:chgData name="Boyd Simkins" userId="d71fac66990acaef" providerId="LiveId" clId="{42A9ED49-8ED6-4D2C-A303-EA1B94BA5C05}" dt="2025-12-27T14:54:09.010" v="1284"/>
        <pc:sldMkLst>
          <pc:docMk/>
          <pc:sldMk cId="772340868" sldId="568"/>
        </pc:sldMkLst>
      </pc:sldChg>
      <pc:sldChg chg="add">
        <pc:chgData name="Boyd Simkins" userId="d71fac66990acaef" providerId="LiveId" clId="{42A9ED49-8ED6-4D2C-A303-EA1B94BA5C05}" dt="2025-12-27T14:54:11.458" v="1287"/>
        <pc:sldMkLst>
          <pc:docMk/>
          <pc:sldMk cId="1255742148" sldId="569"/>
        </pc:sldMkLst>
      </pc:sldChg>
      <pc:sldChg chg="add">
        <pc:chgData name="Boyd Simkins" userId="d71fac66990acaef" providerId="LiveId" clId="{42A9ED49-8ED6-4D2C-A303-EA1B94BA5C05}" dt="2025-12-27T14:54:02.145" v="1279"/>
        <pc:sldMkLst>
          <pc:docMk/>
          <pc:sldMk cId="2805233112" sldId="571"/>
        </pc:sldMkLst>
      </pc:sldChg>
      <pc:sldChg chg="add setBg">
        <pc:chgData name="Boyd Simkins" userId="d71fac66990acaef" providerId="LiveId" clId="{42A9ED49-8ED6-4D2C-A303-EA1B94BA5C05}" dt="2025-12-27T14:54:30.432" v="1298"/>
        <pc:sldMkLst>
          <pc:docMk/>
          <pc:sldMk cId="809502835" sldId="573"/>
        </pc:sldMkLst>
      </pc:sldChg>
      <pc:sldChg chg="add">
        <pc:chgData name="Boyd Simkins" userId="d71fac66990acaef" providerId="LiveId" clId="{42A9ED49-8ED6-4D2C-A303-EA1B94BA5C05}" dt="2025-12-27T14:53:59.372" v="1276"/>
        <pc:sldMkLst>
          <pc:docMk/>
          <pc:sldMk cId="489465823" sldId="574"/>
        </pc:sldMkLst>
      </pc:sldChg>
      <pc:sldChg chg="add">
        <pc:chgData name="Boyd Simkins" userId="d71fac66990acaef" providerId="LiveId" clId="{42A9ED49-8ED6-4D2C-A303-EA1B94BA5C05}" dt="2025-12-27T14:54:01.292" v="1278"/>
        <pc:sldMkLst>
          <pc:docMk/>
          <pc:sldMk cId="147513994" sldId="575"/>
        </pc:sldMkLst>
      </pc:sldChg>
      <pc:sldChg chg="modSp mod modNotesTx">
        <pc:chgData name="Boyd Simkins" userId="d71fac66990acaef" providerId="LiveId" clId="{42A9ED49-8ED6-4D2C-A303-EA1B94BA5C05}" dt="2025-12-26T14:10:39.603" v="180" actId="20577"/>
        <pc:sldMkLst>
          <pc:docMk/>
          <pc:sldMk cId="2103344923" sldId="589"/>
        </pc:sldMkLst>
        <pc:spChg chg="mod">
          <ac:chgData name="Boyd Simkins" userId="d71fac66990acaef" providerId="LiveId" clId="{42A9ED49-8ED6-4D2C-A303-EA1B94BA5C05}" dt="2025-12-26T14:06:23.670" v="179" actId="1076"/>
          <ac:spMkLst>
            <pc:docMk/>
            <pc:sldMk cId="2103344923" sldId="589"/>
            <ac:spMk id="2" creationId="{1DA9B6F4-934B-F872-41D4-C725DCD78C24}"/>
          </ac:spMkLst>
        </pc:spChg>
      </pc:sldChg>
      <pc:sldChg chg="ord">
        <pc:chgData name="Boyd Simkins" userId="d71fac66990acaef" providerId="LiveId" clId="{42A9ED49-8ED6-4D2C-A303-EA1B94BA5C05}" dt="2026-01-06T13:07:44.636" v="1710"/>
        <pc:sldMkLst>
          <pc:docMk/>
          <pc:sldMk cId="82661882" sldId="590"/>
        </pc:sldMkLst>
      </pc:sldChg>
      <pc:sldChg chg="modSp new mod">
        <pc:chgData name="Boyd Simkins" userId="d71fac66990acaef" providerId="LiveId" clId="{42A9ED49-8ED6-4D2C-A303-EA1B94BA5C05}" dt="2026-01-15T13:18:26.644" v="2020" actId="20577"/>
        <pc:sldMkLst>
          <pc:docMk/>
          <pc:sldMk cId="2642221445" sldId="596"/>
        </pc:sldMkLst>
        <pc:spChg chg="mod">
          <ac:chgData name="Boyd Simkins" userId="d71fac66990acaef" providerId="LiveId" clId="{42A9ED49-8ED6-4D2C-A303-EA1B94BA5C05}" dt="2026-01-06T13:00:06.063" v="1583" actId="20577"/>
          <ac:spMkLst>
            <pc:docMk/>
            <pc:sldMk cId="2642221445" sldId="596"/>
            <ac:spMk id="2" creationId="{71B0108B-9DC4-A350-22F3-2AE5C18E847D}"/>
          </ac:spMkLst>
        </pc:spChg>
        <pc:spChg chg="mod">
          <ac:chgData name="Boyd Simkins" userId="d71fac66990acaef" providerId="LiveId" clId="{42A9ED49-8ED6-4D2C-A303-EA1B94BA5C05}" dt="2026-01-15T13:18:26.644" v="2020" actId="20577"/>
          <ac:spMkLst>
            <pc:docMk/>
            <pc:sldMk cId="2642221445" sldId="596"/>
            <ac:spMk id="3" creationId="{89B19A5E-0903-1B33-CFE9-1B4471A4EE0E}"/>
          </ac:spMkLst>
        </pc:spChg>
      </pc:sldChg>
      <pc:sldChg chg="addSp delSp modSp add mod ord modNotesTx">
        <pc:chgData name="Boyd Simkins" userId="d71fac66990acaef" providerId="LiveId" clId="{42A9ED49-8ED6-4D2C-A303-EA1B94BA5C05}" dt="2025-12-26T14:21:43.117" v="215" actId="20577"/>
        <pc:sldMkLst>
          <pc:docMk/>
          <pc:sldMk cId="3493343552" sldId="597"/>
        </pc:sldMkLst>
        <pc:spChg chg="mod">
          <ac:chgData name="Boyd Simkins" userId="d71fac66990acaef" providerId="LiveId" clId="{42A9ED49-8ED6-4D2C-A303-EA1B94BA5C05}" dt="2025-12-26T14:21:11.847" v="196" actId="14100"/>
          <ac:spMkLst>
            <pc:docMk/>
            <pc:sldMk cId="3493343552" sldId="597"/>
            <ac:spMk id="9" creationId="{FC2DF033-5892-E02E-AF9D-ECC744497B17}"/>
          </ac:spMkLst>
        </pc:spChg>
        <pc:spChg chg="mod">
          <ac:chgData name="Boyd Simkins" userId="d71fac66990acaef" providerId="LiveId" clId="{42A9ED49-8ED6-4D2C-A303-EA1B94BA5C05}" dt="2025-12-26T14:21:23.909" v="201" actId="1076"/>
          <ac:spMkLst>
            <pc:docMk/>
            <pc:sldMk cId="3493343552" sldId="597"/>
            <ac:spMk id="11" creationId="{671A42DC-AAED-A827-C735-64E48F3DF31C}"/>
          </ac:spMkLst>
        </pc:spChg>
        <pc:picChg chg="add mod ord">
          <ac:chgData name="Boyd Simkins" userId="d71fac66990acaef" providerId="LiveId" clId="{42A9ED49-8ED6-4D2C-A303-EA1B94BA5C05}" dt="2025-12-26T14:20:58.999" v="193" actId="171"/>
          <ac:picMkLst>
            <pc:docMk/>
            <pc:sldMk cId="3493343552" sldId="597"/>
            <ac:picMk id="3" creationId="{D5B29DE4-6B9E-A314-7C2A-D40250DA4BBD}"/>
          </ac:picMkLst>
        </pc:picChg>
      </pc:sldChg>
      <pc:sldChg chg="addSp delSp modSp add del mod modNotesTx">
        <pc:chgData name="Boyd Simkins" userId="d71fac66990acaef" providerId="LiveId" clId="{42A9ED49-8ED6-4D2C-A303-EA1B94BA5C05}" dt="2025-12-26T14:28:40.692" v="498" actId="20577"/>
        <pc:sldMkLst>
          <pc:docMk/>
          <pc:sldMk cId="3158381757" sldId="598"/>
        </pc:sldMkLst>
        <pc:spChg chg="mod">
          <ac:chgData name="Boyd Simkins" userId="d71fac66990acaef" providerId="LiveId" clId="{42A9ED49-8ED6-4D2C-A303-EA1B94BA5C05}" dt="2025-12-26T14:26:38.422" v="231" actId="14100"/>
          <ac:spMkLst>
            <pc:docMk/>
            <pc:sldMk cId="3158381757" sldId="598"/>
            <ac:spMk id="12" creationId="{6E344D6F-DA18-64B2-5C20-B00B0BC8E72D}"/>
          </ac:spMkLst>
        </pc:spChg>
        <pc:spChg chg="add mod">
          <ac:chgData name="Boyd Simkins" userId="d71fac66990acaef" providerId="LiveId" clId="{42A9ED49-8ED6-4D2C-A303-EA1B94BA5C05}" dt="2025-12-26T14:27:23.453" v="240" actId="1076"/>
          <ac:spMkLst>
            <pc:docMk/>
            <pc:sldMk cId="3158381757" sldId="598"/>
            <ac:spMk id="14" creationId="{9E96EDBD-7F11-D545-9B35-CB4D02061DA7}"/>
          </ac:spMkLst>
        </pc:spChg>
        <pc:picChg chg="add mod ord">
          <ac:chgData name="Boyd Simkins" userId="d71fac66990acaef" providerId="LiveId" clId="{42A9ED49-8ED6-4D2C-A303-EA1B94BA5C05}" dt="2025-12-26T14:26:29.181" v="229" actId="1076"/>
          <ac:picMkLst>
            <pc:docMk/>
            <pc:sldMk cId="3158381757" sldId="598"/>
            <ac:picMk id="6" creationId="{7EA72A6E-5A58-C914-0749-F36E72D61178}"/>
          </ac:picMkLst>
        </pc:picChg>
        <pc:picChg chg="add mod">
          <ac:chgData name="Boyd Simkins" userId="d71fac66990acaef" providerId="LiveId" clId="{42A9ED49-8ED6-4D2C-A303-EA1B94BA5C05}" dt="2025-12-26T14:27:11.030" v="238" actId="1076"/>
          <ac:picMkLst>
            <pc:docMk/>
            <pc:sldMk cId="3158381757" sldId="598"/>
            <ac:picMk id="13" creationId="{38DD8F63-9807-9AF6-52E5-98A3B9E1DC18}"/>
          </ac:picMkLst>
        </pc:picChg>
      </pc:sldChg>
      <pc:sldChg chg="addSp delSp modSp add mod ord addAnim delAnim modAnim">
        <pc:chgData name="Boyd Simkins" userId="d71fac66990acaef" providerId="LiveId" clId="{42A9ED49-8ED6-4D2C-A303-EA1B94BA5C05}" dt="2025-12-27T13:46:42.846" v="547"/>
        <pc:sldMkLst>
          <pc:docMk/>
          <pc:sldMk cId="2171422651" sldId="599"/>
        </pc:sldMkLst>
        <pc:spChg chg="mod">
          <ac:chgData name="Boyd Simkins" userId="d71fac66990acaef" providerId="LiveId" clId="{42A9ED49-8ED6-4D2C-A303-EA1B94BA5C05}" dt="2025-12-26T14:33:28.209" v="526" actId="1076"/>
          <ac:spMkLst>
            <pc:docMk/>
            <pc:sldMk cId="2171422651" sldId="599"/>
            <ac:spMk id="8" creationId="{8C2E3788-977A-7841-9684-B4DBEDFD2564}"/>
          </ac:spMkLst>
        </pc:spChg>
        <pc:spChg chg="add mod">
          <ac:chgData name="Boyd Simkins" userId="d71fac66990acaef" providerId="LiveId" clId="{42A9ED49-8ED6-4D2C-A303-EA1B94BA5C05}" dt="2025-12-26T14:34:54.004" v="536" actId="1076"/>
          <ac:spMkLst>
            <pc:docMk/>
            <pc:sldMk cId="2171422651" sldId="599"/>
            <ac:spMk id="11" creationId="{2404D242-6BDD-965D-A185-E1655E4C6503}"/>
          </ac:spMkLst>
        </pc:spChg>
        <pc:picChg chg="mod">
          <ac:chgData name="Boyd Simkins" userId="d71fac66990acaef" providerId="LiveId" clId="{42A9ED49-8ED6-4D2C-A303-EA1B94BA5C05}" dt="2025-12-26T14:33:24.565" v="523" actId="1076"/>
          <ac:picMkLst>
            <pc:docMk/>
            <pc:sldMk cId="2171422651" sldId="599"/>
            <ac:picMk id="6" creationId="{5F16E320-5DBD-D504-60F4-09807224F52E}"/>
          </ac:picMkLst>
        </pc:picChg>
        <pc:picChg chg="add del">
          <ac:chgData name="Boyd Simkins" userId="d71fac66990acaef" providerId="LiveId" clId="{42A9ED49-8ED6-4D2C-A303-EA1B94BA5C05}" dt="2025-12-26T14:32:31.398" v="507" actId="478"/>
          <ac:picMkLst>
            <pc:docMk/>
            <pc:sldMk cId="2171422651" sldId="599"/>
            <ac:picMk id="7" creationId="{6514B702-8264-F604-08E4-761241D2C59C}"/>
          </ac:picMkLst>
        </pc:picChg>
        <pc:picChg chg="add mod modCrop">
          <ac:chgData name="Boyd Simkins" userId="d71fac66990acaef" providerId="LiveId" clId="{42A9ED49-8ED6-4D2C-A303-EA1B94BA5C05}" dt="2025-12-27T13:46:25.504" v="546" actId="1076"/>
          <ac:picMkLst>
            <pc:docMk/>
            <pc:sldMk cId="2171422651" sldId="599"/>
            <ac:picMk id="9" creationId="{C214FAFD-D618-74F0-76E5-3D0C62CC86F2}"/>
          </ac:picMkLst>
        </pc:picChg>
      </pc:sldChg>
      <pc:sldChg chg="addSp delSp modSp add del mod ord modNotesTx">
        <pc:chgData name="Boyd Simkins" userId="d71fac66990acaef" providerId="LiveId" clId="{42A9ED49-8ED6-4D2C-A303-EA1B94BA5C05}" dt="2025-12-27T13:53:40.020" v="655" actId="47"/>
        <pc:sldMkLst>
          <pc:docMk/>
          <pc:sldMk cId="639866417" sldId="600"/>
        </pc:sldMkLst>
      </pc:sldChg>
      <pc:sldChg chg="add ord">
        <pc:chgData name="Boyd Simkins" userId="d71fac66990acaef" providerId="LiveId" clId="{42A9ED49-8ED6-4D2C-A303-EA1B94BA5C05}" dt="2025-12-27T13:49:23.388" v="551"/>
        <pc:sldMkLst>
          <pc:docMk/>
          <pc:sldMk cId="2040461685" sldId="601"/>
        </pc:sldMkLst>
      </pc:sldChg>
      <pc:sldChg chg="addSp delSp modSp add mod ord modAnim modNotesTx">
        <pc:chgData name="Boyd Simkins" userId="d71fac66990acaef" providerId="LiveId" clId="{42A9ED49-8ED6-4D2C-A303-EA1B94BA5C05}" dt="2025-12-27T13:58:04.148" v="792" actId="20577"/>
        <pc:sldMkLst>
          <pc:docMk/>
          <pc:sldMk cId="1848150115" sldId="602"/>
        </pc:sldMkLst>
        <pc:picChg chg="add mod">
          <ac:chgData name="Boyd Simkins" userId="d71fac66990acaef" providerId="LiveId" clId="{42A9ED49-8ED6-4D2C-A303-EA1B94BA5C05}" dt="2025-12-27T13:57:21.677" v="720" actId="1076"/>
          <ac:picMkLst>
            <pc:docMk/>
            <pc:sldMk cId="1848150115" sldId="602"/>
            <ac:picMk id="6" creationId="{B087F8E8-00B7-92DB-5C07-FBEBE0410E21}"/>
          </ac:picMkLst>
        </pc:picChg>
        <pc:picChg chg="add mod">
          <ac:chgData name="Boyd Simkins" userId="d71fac66990acaef" providerId="LiveId" clId="{42A9ED49-8ED6-4D2C-A303-EA1B94BA5C05}" dt="2025-12-27T13:57:46.366" v="726" actId="14100"/>
          <ac:picMkLst>
            <pc:docMk/>
            <pc:sldMk cId="1848150115" sldId="602"/>
            <ac:picMk id="9" creationId="{8AF094CD-89C1-E072-EFDB-59D8F8DA5EF8}"/>
          </ac:picMkLst>
        </pc:picChg>
      </pc:sldChg>
      <pc:sldChg chg="delSp add del mod delAnim">
        <pc:chgData name="Boyd Simkins" userId="d71fac66990acaef" providerId="LiveId" clId="{42A9ED49-8ED6-4D2C-A303-EA1B94BA5C05}" dt="2025-12-27T13:57:13.284" v="718" actId="47"/>
        <pc:sldMkLst>
          <pc:docMk/>
          <pc:sldMk cId="1302367478" sldId="603"/>
        </pc:sldMkLst>
      </pc:sldChg>
      <pc:sldChg chg="add ord">
        <pc:chgData name="Boyd Simkins" userId="d71fac66990acaef" providerId="LiveId" clId="{42A9ED49-8ED6-4D2C-A303-EA1B94BA5C05}" dt="2026-01-06T13:07:58.714" v="1714"/>
        <pc:sldMkLst>
          <pc:docMk/>
          <pc:sldMk cId="1823632878" sldId="603"/>
        </pc:sldMkLst>
      </pc:sldChg>
      <pc:sldChg chg="addSp modSp add mod modAnim">
        <pc:chgData name="Boyd Simkins" userId="d71fac66990acaef" providerId="LiveId" clId="{42A9ED49-8ED6-4D2C-A303-EA1B94BA5C05}" dt="2026-01-06T13:13:12.950" v="1725"/>
        <pc:sldMkLst>
          <pc:docMk/>
          <pc:sldMk cId="928856078" sldId="604"/>
        </pc:sldMkLst>
        <pc:spChg chg="mod">
          <ac:chgData name="Boyd Simkins" userId="d71fac66990acaef" providerId="LiveId" clId="{42A9ED49-8ED6-4D2C-A303-EA1B94BA5C05}" dt="2026-01-06T13:12:36.419" v="1718" actId="1076"/>
          <ac:spMkLst>
            <pc:docMk/>
            <pc:sldMk cId="928856078" sldId="604"/>
            <ac:spMk id="4" creationId="{815658DF-30AF-5B4E-AB38-D9BE657AA1C6}"/>
          </ac:spMkLst>
        </pc:spChg>
        <pc:picChg chg="add mod">
          <ac:chgData name="Boyd Simkins" userId="d71fac66990acaef" providerId="LiveId" clId="{42A9ED49-8ED6-4D2C-A303-EA1B94BA5C05}" dt="2026-01-06T13:12:43.091" v="1720" actId="1076"/>
          <ac:picMkLst>
            <pc:docMk/>
            <pc:sldMk cId="928856078" sldId="604"/>
            <ac:picMk id="3" creationId="{4A35D3C1-B76B-2384-D10A-03CAF3F1EC2D}"/>
          </ac:picMkLst>
        </pc:picChg>
      </pc:sldChg>
      <pc:sldChg chg="addSp delSp modSp add mod delAnim modAnim modNotesTx">
        <pc:chgData name="Boyd Simkins" userId="d71fac66990acaef" providerId="LiveId" clId="{42A9ED49-8ED6-4D2C-A303-EA1B94BA5C05}" dt="2026-01-15T13:03:06.362" v="1854"/>
        <pc:sldMkLst>
          <pc:docMk/>
          <pc:sldMk cId="3795632120" sldId="605"/>
        </pc:sldMkLst>
        <pc:picChg chg="mod modCrop">
          <ac:chgData name="Boyd Simkins" userId="d71fac66990acaef" providerId="LiveId" clId="{42A9ED49-8ED6-4D2C-A303-EA1B94BA5C05}" dt="2025-12-27T14:20:11.352" v="881" actId="1076"/>
          <ac:picMkLst>
            <pc:docMk/>
            <pc:sldMk cId="3795632120" sldId="605"/>
            <ac:picMk id="5" creationId="{FB7E3710-FDD8-A8BB-4844-2BD3C38AA29E}"/>
          </ac:picMkLst>
        </pc:picChg>
        <pc:picChg chg="add mod">
          <ac:chgData name="Boyd Simkins" userId="d71fac66990acaef" providerId="LiveId" clId="{42A9ED49-8ED6-4D2C-A303-EA1B94BA5C05}" dt="2025-12-27T14:26:22.216" v="1141" actId="14100"/>
          <ac:picMkLst>
            <pc:docMk/>
            <pc:sldMk cId="3795632120" sldId="605"/>
            <ac:picMk id="6" creationId="{4DDD0EFD-1925-0830-070C-DF622B4B4E46}"/>
          </ac:picMkLst>
        </pc:picChg>
        <pc:cxnChg chg="add mod">
          <ac:chgData name="Boyd Simkins" userId="d71fac66990acaef" providerId="LiveId" clId="{42A9ED49-8ED6-4D2C-A303-EA1B94BA5C05}" dt="2026-01-15T12:58:56.576" v="1806" actId="1582"/>
          <ac:cxnSpMkLst>
            <pc:docMk/>
            <pc:sldMk cId="3795632120" sldId="605"/>
            <ac:cxnSpMk id="19" creationId="{7BF22C7E-F1B3-F782-9FF5-B8977CDD7B39}"/>
          </ac:cxnSpMkLst>
        </pc:cxnChg>
        <pc:cxnChg chg="add mod">
          <ac:chgData name="Boyd Simkins" userId="d71fac66990acaef" providerId="LiveId" clId="{42A9ED49-8ED6-4D2C-A303-EA1B94BA5C05}" dt="2026-01-15T12:59:41.996" v="1812" actId="1582"/>
          <ac:cxnSpMkLst>
            <pc:docMk/>
            <pc:sldMk cId="3795632120" sldId="605"/>
            <ac:cxnSpMk id="24" creationId="{19AC30BD-6E9B-7E11-6010-A2849413EEF5}"/>
          </ac:cxnSpMkLst>
        </pc:cxnChg>
        <pc:cxnChg chg="add mod">
          <ac:chgData name="Boyd Simkins" userId="d71fac66990acaef" providerId="LiveId" clId="{42A9ED49-8ED6-4D2C-A303-EA1B94BA5C05}" dt="2026-01-15T13:00:12.263" v="1820" actId="1582"/>
          <ac:cxnSpMkLst>
            <pc:docMk/>
            <pc:sldMk cId="3795632120" sldId="605"/>
            <ac:cxnSpMk id="29" creationId="{DAC06BE9-9BB8-488C-56BB-715A363D25A1}"/>
          </ac:cxnSpMkLst>
        </pc:cxnChg>
        <pc:cxnChg chg="add mod">
          <ac:chgData name="Boyd Simkins" userId="d71fac66990acaef" providerId="LiveId" clId="{42A9ED49-8ED6-4D2C-A303-EA1B94BA5C05}" dt="2026-01-15T13:00:44.512" v="1825" actId="1582"/>
          <ac:cxnSpMkLst>
            <pc:docMk/>
            <pc:sldMk cId="3795632120" sldId="605"/>
            <ac:cxnSpMk id="36" creationId="{05A74D71-411D-8588-DB37-79A01F4A9BB3}"/>
          </ac:cxnSpMkLst>
        </pc:cxnChg>
        <pc:cxnChg chg="add mod">
          <ac:chgData name="Boyd Simkins" userId="d71fac66990acaef" providerId="LiveId" clId="{42A9ED49-8ED6-4D2C-A303-EA1B94BA5C05}" dt="2026-01-15T13:01:45.530" v="1841" actId="1582"/>
          <ac:cxnSpMkLst>
            <pc:docMk/>
            <pc:sldMk cId="3795632120" sldId="605"/>
            <ac:cxnSpMk id="40" creationId="{2916059D-FB97-7D27-79C0-CED28962BD32}"/>
          </ac:cxnSpMkLst>
        </pc:cxnChg>
        <pc:cxnChg chg="add mod">
          <ac:chgData name="Boyd Simkins" userId="d71fac66990acaef" providerId="LiveId" clId="{42A9ED49-8ED6-4D2C-A303-EA1B94BA5C05}" dt="2026-01-15T13:02:33.035" v="1847" actId="1582"/>
          <ac:cxnSpMkLst>
            <pc:docMk/>
            <pc:sldMk cId="3795632120" sldId="605"/>
            <ac:cxnSpMk id="43" creationId="{B0E10EAB-90CE-4119-5D63-ACCDF4C29EB0}"/>
          </ac:cxnSpMkLst>
        </pc:cxnChg>
        <pc:cxnChg chg="add mod">
          <ac:chgData name="Boyd Simkins" userId="d71fac66990acaef" providerId="LiveId" clId="{42A9ED49-8ED6-4D2C-A303-EA1B94BA5C05}" dt="2026-01-15T13:02:42.960" v="1849" actId="1582"/>
          <ac:cxnSpMkLst>
            <pc:docMk/>
            <pc:sldMk cId="3795632120" sldId="605"/>
            <ac:cxnSpMk id="46" creationId="{5EE87185-4B2F-576F-B2FC-95ABB7894735}"/>
          </ac:cxnSpMkLst>
        </pc:cxnChg>
      </pc:sldChg>
      <pc:sldChg chg="addSp delSp modSp add mod ord modNotesTx">
        <pc:chgData name="Boyd Simkins" userId="d71fac66990acaef" providerId="LiveId" clId="{42A9ED49-8ED6-4D2C-A303-EA1B94BA5C05}" dt="2025-12-27T14:39:10.878" v="1239" actId="20577"/>
        <pc:sldMkLst>
          <pc:docMk/>
          <pc:sldMk cId="52639505" sldId="606"/>
        </pc:sldMkLst>
        <pc:picChg chg="add mod ord">
          <ac:chgData name="Boyd Simkins" userId="d71fac66990acaef" providerId="LiveId" clId="{42A9ED49-8ED6-4D2C-A303-EA1B94BA5C05}" dt="2025-12-27T14:38:54.429" v="1219" actId="1076"/>
          <ac:picMkLst>
            <pc:docMk/>
            <pc:sldMk cId="52639505" sldId="606"/>
            <ac:picMk id="3" creationId="{938E0578-9614-BF4F-BB58-B165B93F9ABD}"/>
          </ac:picMkLst>
        </pc:picChg>
        <pc:picChg chg="add mod ord">
          <ac:chgData name="Boyd Simkins" userId="d71fac66990acaef" providerId="LiveId" clId="{42A9ED49-8ED6-4D2C-A303-EA1B94BA5C05}" dt="2025-12-27T14:38:47.142" v="1218" actId="170"/>
          <ac:picMkLst>
            <pc:docMk/>
            <pc:sldMk cId="52639505" sldId="606"/>
            <ac:picMk id="6" creationId="{E42CAB03-E09C-7D1B-1576-E2C0682CBAA2}"/>
          </ac:picMkLst>
        </pc:picChg>
      </pc:sldChg>
      <pc:sldChg chg="addSp delSp modSp add mod modAnim">
        <pc:chgData name="Boyd Simkins" userId="d71fac66990acaef" providerId="LiveId" clId="{42A9ED49-8ED6-4D2C-A303-EA1B94BA5C05}" dt="2026-01-15T13:23:27.675" v="2027"/>
        <pc:sldMkLst>
          <pc:docMk/>
          <pc:sldMk cId="3160224580" sldId="607"/>
        </pc:sldMkLst>
        <pc:spChg chg="add mod">
          <ac:chgData name="Boyd Simkins" userId="d71fac66990acaef" providerId="LiveId" clId="{42A9ED49-8ED6-4D2C-A303-EA1B94BA5C05}" dt="2026-01-15T13:23:18.573" v="2026" actId="14100"/>
          <ac:spMkLst>
            <pc:docMk/>
            <pc:sldMk cId="3160224580" sldId="607"/>
            <ac:spMk id="5" creationId="{93066921-40F7-6F58-C4C0-175DD146C7F0}"/>
          </ac:spMkLst>
        </pc:spChg>
        <pc:picChg chg="add mod">
          <ac:chgData name="Boyd Simkins" userId="d71fac66990acaef" providerId="LiveId" clId="{42A9ED49-8ED6-4D2C-A303-EA1B94BA5C05}" dt="2025-12-27T14:40:39.227" v="1248" actId="1076"/>
          <ac:picMkLst>
            <pc:docMk/>
            <pc:sldMk cId="3160224580" sldId="607"/>
            <ac:picMk id="4" creationId="{D765AD10-A55B-B660-255D-751F0C59AC14}"/>
          </ac:picMkLst>
        </pc:picChg>
      </pc:sldChg>
      <pc:sldChg chg="add del">
        <pc:chgData name="Boyd Simkins" userId="d71fac66990acaef" providerId="LiveId" clId="{42A9ED49-8ED6-4D2C-A303-EA1B94BA5C05}" dt="2025-12-27T14:50:46.173" v="1250"/>
        <pc:sldMkLst>
          <pc:docMk/>
          <pc:sldMk cId="1789684989" sldId="608"/>
        </pc:sldMkLst>
      </pc:sldChg>
      <pc:sldChg chg="add ord setBg modNotesTx">
        <pc:chgData name="Boyd Simkins" userId="d71fac66990acaef" providerId="LiveId" clId="{42A9ED49-8ED6-4D2C-A303-EA1B94BA5C05}" dt="2026-01-06T12:48:17.174" v="1569" actId="20577"/>
        <pc:sldMkLst>
          <pc:docMk/>
          <pc:sldMk cId="2288158837" sldId="608"/>
        </pc:sldMkLst>
      </pc:sldChg>
      <pc:sldChg chg="add modNotesTx">
        <pc:chgData name="Boyd Simkins" userId="d71fac66990acaef" providerId="LiveId" clId="{42A9ED49-8ED6-4D2C-A303-EA1B94BA5C05}" dt="2026-01-06T12:47:55.947" v="1568" actId="20577"/>
        <pc:sldMkLst>
          <pc:docMk/>
          <pc:sldMk cId="760066692" sldId="609"/>
        </pc:sldMkLst>
      </pc:sldChg>
      <pc:sldChg chg="add setBg">
        <pc:chgData name="Boyd Simkins" userId="d71fac66990acaef" providerId="LiveId" clId="{42A9ED49-8ED6-4D2C-A303-EA1B94BA5C05}" dt="2025-12-27T14:53:25.217" v="1256"/>
        <pc:sldMkLst>
          <pc:docMk/>
          <pc:sldMk cId="1073835355" sldId="610"/>
        </pc:sldMkLst>
      </pc:sldChg>
      <pc:sldChg chg="add setBg">
        <pc:chgData name="Boyd Simkins" userId="d71fac66990acaef" providerId="LiveId" clId="{42A9ED49-8ED6-4D2C-A303-EA1B94BA5C05}" dt="2025-12-27T14:53:26.094" v="1257"/>
        <pc:sldMkLst>
          <pc:docMk/>
          <pc:sldMk cId="945945016" sldId="611"/>
        </pc:sldMkLst>
      </pc:sldChg>
      <pc:sldChg chg="add setBg">
        <pc:chgData name="Boyd Simkins" userId="d71fac66990acaef" providerId="LiveId" clId="{42A9ED49-8ED6-4D2C-A303-EA1B94BA5C05}" dt="2025-12-27T14:53:29.359" v="1258"/>
        <pc:sldMkLst>
          <pc:docMk/>
          <pc:sldMk cId="3604926582" sldId="612"/>
        </pc:sldMkLst>
      </pc:sldChg>
      <pc:sldChg chg="add setBg">
        <pc:chgData name="Boyd Simkins" userId="d71fac66990acaef" providerId="LiveId" clId="{42A9ED49-8ED6-4D2C-A303-EA1B94BA5C05}" dt="2025-12-27T14:53:30.362" v="1259"/>
        <pc:sldMkLst>
          <pc:docMk/>
          <pc:sldMk cId="2462349189" sldId="613"/>
        </pc:sldMkLst>
      </pc:sldChg>
      <pc:sldChg chg="add setBg">
        <pc:chgData name="Boyd Simkins" userId="d71fac66990acaef" providerId="LiveId" clId="{42A9ED49-8ED6-4D2C-A303-EA1B94BA5C05}" dt="2025-12-27T14:53:31.262" v="1260"/>
        <pc:sldMkLst>
          <pc:docMk/>
          <pc:sldMk cId="3316702691" sldId="614"/>
        </pc:sldMkLst>
      </pc:sldChg>
      <pc:sldChg chg="add setBg">
        <pc:chgData name="Boyd Simkins" userId="d71fac66990acaef" providerId="LiveId" clId="{42A9ED49-8ED6-4D2C-A303-EA1B94BA5C05}" dt="2025-12-27T14:53:32.178" v="1261"/>
        <pc:sldMkLst>
          <pc:docMk/>
          <pc:sldMk cId="3870477398" sldId="615"/>
        </pc:sldMkLst>
      </pc:sldChg>
      <pc:sldChg chg="add">
        <pc:chgData name="Boyd Simkins" userId="d71fac66990acaef" providerId="LiveId" clId="{42A9ED49-8ED6-4D2C-A303-EA1B94BA5C05}" dt="2025-12-27T14:53:36.032" v="1262"/>
        <pc:sldMkLst>
          <pc:docMk/>
          <pc:sldMk cId="2258813849" sldId="616"/>
        </pc:sldMkLst>
      </pc:sldChg>
      <pc:sldChg chg="add del setBg">
        <pc:chgData name="Boyd Simkins" userId="d71fac66990acaef" providerId="LiveId" clId="{42A9ED49-8ED6-4D2C-A303-EA1B94BA5C05}" dt="2026-01-06T12:52:14.830" v="1572" actId="47"/>
        <pc:sldMkLst>
          <pc:docMk/>
          <pc:sldMk cId="3192351391" sldId="617"/>
        </pc:sldMkLst>
      </pc:sldChg>
      <pc:sldChg chg="add">
        <pc:chgData name="Boyd Simkins" userId="d71fac66990acaef" providerId="LiveId" clId="{42A9ED49-8ED6-4D2C-A303-EA1B94BA5C05}" dt="2025-12-27T14:53:39.139" v="1265"/>
        <pc:sldMkLst>
          <pc:docMk/>
          <pc:sldMk cId="4240568055" sldId="618"/>
        </pc:sldMkLst>
      </pc:sldChg>
      <pc:sldChg chg="add">
        <pc:chgData name="Boyd Simkins" userId="d71fac66990acaef" providerId="LiveId" clId="{42A9ED49-8ED6-4D2C-A303-EA1B94BA5C05}" dt="2025-12-27T14:53:40.026" v="1266"/>
        <pc:sldMkLst>
          <pc:docMk/>
          <pc:sldMk cId="220728650" sldId="619"/>
        </pc:sldMkLst>
      </pc:sldChg>
      <pc:sldChg chg="add">
        <pc:chgData name="Boyd Simkins" userId="d71fac66990acaef" providerId="LiveId" clId="{42A9ED49-8ED6-4D2C-A303-EA1B94BA5C05}" dt="2025-12-27T14:53:40.939" v="1267"/>
        <pc:sldMkLst>
          <pc:docMk/>
          <pc:sldMk cId="420064343" sldId="620"/>
        </pc:sldMkLst>
      </pc:sldChg>
      <pc:sldChg chg="add">
        <pc:chgData name="Boyd Simkins" userId="d71fac66990acaef" providerId="LiveId" clId="{42A9ED49-8ED6-4D2C-A303-EA1B94BA5C05}" dt="2025-12-27T14:53:45.473" v="1268"/>
        <pc:sldMkLst>
          <pc:docMk/>
          <pc:sldMk cId="3863891421" sldId="621"/>
        </pc:sldMkLst>
      </pc:sldChg>
      <pc:sldChg chg="add">
        <pc:chgData name="Boyd Simkins" userId="d71fac66990acaef" providerId="LiveId" clId="{42A9ED49-8ED6-4D2C-A303-EA1B94BA5C05}" dt="2025-12-27T14:53:46.533" v="1269"/>
        <pc:sldMkLst>
          <pc:docMk/>
          <pc:sldMk cId="3981895118" sldId="622"/>
        </pc:sldMkLst>
      </pc:sldChg>
      <pc:sldChg chg="add">
        <pc:chgData name="Boyd Simkins" userId="d71fac66990acaef" providerId="LiveId" clId="{42A9ED49-8ED6-4D2C-A303-EA1B94BA5C05}" dt="2025-12-27T14:53:47.532" v="1270"/>
        <pc:sldMkLst>
          <pc:docMk/>
          <pc:sldMk cId="2190267221" sldId="623"/>
        </pc:sldMkLst>
      </pc:sldChg>
      <pc:sldChg chg="add">
        <pc:chgData name="Boyd Simkins" userId="d71fac66990acaef" providerId="LiveId" clId="{42A9ED49-8ED6-4D2C-A303-EA1B94BA5C05}" dt="2025-12-27T14:53:48.380" v="1271"/>
        <pc:sldMkLst>
          <pc:docMk/>
          <pc:sldMk cId="2456514509" sldId="624"/>
        </pc:sldMkLst>
      </pc:sldChg>
      <pc:sldChg chg="add">
        <pc:chgData name="Boyd Simkins" userId="d71fac66990acaef" providerId="LiveId" clId="{42A9ED49-8ED6-4D2C-A303-EA1B94BA5C05}" dt="2025-12-27T14:53:49.216" v="1272"/>
        <pc:sldMkLst>
          <pc:docMk/>
          <pc:sldMk cId="4274637605" sldId="625"/>
        </pc:sldMkLst>
      </pc:sldChg>
      <pc:sldChg chg="add">
        <pc:chgData name="Boyd Simkins" userId="d71fac66990acaef" providerId="LiveId" clId="{42A9ED49-8ED6-4D2C-A303-EA1B94BA5C05}" dt="2025-12-27T14:53:52.863" v="1273"/>
        <pc:sldMkLst>
          <pc:docMk/>
          <pc:sldMk cId="4172064256" sldId="626"/>
        </pc:sldMkLst>
      </pc:sldChg>
      <pc:sldChg chg="add">
        <pc:chgData name="Boyd Simkins" userId="d71fac66990acaef" providerId="LiveId" clId="{42A9ED49-8ED6-4D2C-A303-EA1B94BA5C05}" dt="2025-12-27T14:54:00.352" v="1277"/>
        <pc:sldMkLst>
          <pc:docMk/>
          <pc:sldMk cId="3188607919" sldId="627"/>
        </pc:sldMkLst>
      </pc:sldChg>
      <pc:sldChg chg="add">
        <pc:chgData name="Boyd Simkins" userId="d71fac66990acaef" providerId="LiveId" clId="{42A9ED49-8ED6-4D2C-A303-EA1B94BA5C05}" dt="2025-12-27T14:54:04.053" v="1281"/>
        <pc:sldMkLst>
          <pc:docMk/>
          <pc:sldMk cId="2203982721" sldId="628"/>
        </pc:sldMkLst>
      </pc:sldChg>
      <pc:sldChg chg="add">
        <pc:chgData name="Boyd Simkins" userId="d71fac66990acaef" providerId="LiveId" clId="{42A9ED49-8ED6-4D2C-A303-EA1B94BA5C05}" dt="2025-12-27T14:54:04.899" v="1282"/>
        <pc:sldMkLst>
          <pc:docMk/>
          <pc:sldMk cId="2830738567" sldId="629"/>
        </pc:sldMkLst>
      </pc:sldChg>
      <pc:sldChg chg="add">
        <pc:chgData name="Boyd Simkins" userId="d71fac66990acaef" providerId="LiveId" clId="{42A9ED49-8ED6-4D2C-A303-EA1B94BA5C05}" dt="2025-12-27T14:54:08.137" v="1283"/>
        <pc:sldMkLst>
          <pc:docMk/>
          <pc:sldMk cId="905900061" sldId="630"/>
        </pc:sldMkLst>
      </pc:sldChg>
      <pc:sldChg chg="add">
        <pc:chgData name="Boyd Simkins" userId="d71fac66990acaef" providerId="LiveId" clId="{42A9ED49-8ED6-4D2C-A303-EA1B94BA5C05}" dt="2025-12-27T14:54:09.851" v="1285"/>
        <pc:sldMkLst>
          <pc:docMk/>
          <pc:sldMk cId="3183014378" sldId="631"/>
        </pc:sldMkLst>
      </pc:sldChg>
      <pc:sldChg chg="add">
        <pc:chgData name="Boyd Simkins" userId="d71fac66990acaef" providerId="LiveId" clId="{42A9ED49-8ED6-4D2C-A303-EA1B94BA5C05}" dt="2025-12-27T14:54:10.668" v="1286"/>
        <pc:sldMkLst>
          <pc:docMk/>
          <pc:sldMk cId="3186784259" sldId="632"/>
        </pc:sldMkLst>
      </pc:sldChg>
      <pc:sldChg chg="add">
        <pc:chgData name="Boyd Simkins" userId="d71fac66990acaef" providerId="LiveId" clId="{42A9ED49-8ED6-4D2C-A303-EA1B94BA5C05}" dt="2025-12-27T14:54:15.672" v="1288"/>
        <pc:sldMkLst>
          <pc:docMk/>
          <pc:sldMk cId="2802108894" sldId="633"/>
        </pc:sldMkLst>
      </pc:sldChg>
      <pc:sldChg chg="add">
        <pc:chgData name="Boyd Simkins" userId="d71fac66990acaef" providerId="LiveId" clId="{42A9ED49-8ED6-4D2C-A303-EA1B94BA5C05}" dt="2025-12-27T14:54:16.561" v="1289"/>
        <pc:sldMkLst>
          <pc:docMk/>
          <pc:sldMk cId="2198145094" sldId="634"/>
        </pc:sldMkLst>
      </pc:sldChg>
      <pc:sldChg chg="add">
        <pc:chgData name="Boyd Simkins" userId="d71fac66990acaef" providerId="LiveId" clId="{42A9ED49-8ED6-4D2C-A303-EA1B94BA5C05}" dt="2025-12-27T14:54:17.363" v="1290"/>
        <pc:sldMkLst>
          <pc:docMk/>
          <pc:sldMk cId="2209235011" sldId="635"/>
        </pc:sldMkLst>
      </pc:sldChg>
      <pc:sldChg chg="add">
        <pc:chgData name="Boyd Simkins" userId="d71fac66990acaef" providerId="LiveId" clId="{42A9ED49-8ED6-4D2C-A303-EA1B94BA5C05}" dt="2025-12-27T14:54:18.085" v="1291"/>
        <pc:sldMkLst>
          <pc:docMk/>
          <pc:sldMk cId="2298182788" sldId="636"/>
        </pc:sldMkLst>
      </pc:sldChg>
      <pc:sldChg chg="add">
        <pc:chgData name="Boyd Simkins" userId="d71fac66990acaef" providerId="LiveId" clId="{42A9ED49-8ED6-4D2C-A303-EA1B94BA5C05}" dt="2025-12-27T14:54:21.668" v="1292"/>
        <pc:sldMkLst>
          <pc:docMk/>
          <pc:sldMk cId="3206591036" sldId="637"/>
        </pc:sldMkLst>
      </pc:sldChg>
      <pc:sldChg chg="add">
        <pc:chgData name="Boyd Simkins" userId="d71fac66990acaef" providerId="LiveId" clId="{42A9ED49-8ED6-4D2C-A303-EA1B94BA5C05}" dt="2025-12-27T14:54:34.015" v="1299"/>
        <pc:sldMkLst>
          <pc:docMk/>
          <pc:sldMk cId="1907677948" sldId="638"/>
        </pc:sldMkLst>
      </pc:sldChg>
      <pc:sldChg chg="modSp add mod">
        <pc:chgData name="Boyd Simkins" userId="d71fac66990acaef" providerId="LiveId" clId="{42A9ED49-8ED6-4D2C-A303-EA1B94BA5C05}" dt="2026-01-06T13:08:31.523" v="1715" actId="20577"/>
        <pc:sldMkLst>
          <pc:docMk/>
          <pc:sldMk cId="2614888062" sldId="639"/>
        </pc:sldMkLst>
        <pc:spChg chg="mod">
          <ac:chgData name="Boyd Simkins" userId="d71fac66990acaef" providerId="LiveId" clId="{42A9ED49-8ED6-4D2C-A303-EA1B94BA5C05}" dt="2026-01-06T13:08:31.523" v="1715" actId="20577"/>
          <ac:spMkLst>
            <pc:docMk/>
            <pc:sldMk cId="2614888062" sldId="639"/>
            <ac:spMk id="3" creationId="{2AF8BC0A-79C9-14BF-6005-E636A9DF6970}"/>
          </ac:spMkLst>
        </pc:spChg>
      </pc:sldChg>
      <pc:sldChg chg="modSp add mod">
        <pc:chgData name="Boyd Simkins" userId="d71fac66990acaef" providerId="LiveId" clId="{42A9ED49-8ED6-4D2C-A303-EA1B94BA5C05}" dt="2026-01-15T13:19:14.562" v="2021" actId="5793"/>
        <pc:sldMkLst>
          <pc:docMk/>
          <pc:sldMk cId="1510188603" sldId="640"/>
        </pc:sldMkLst>
        <pc:spChg chg="mod">
          <ac:chgData name="Boyd Simkins" userId="d71fac66990acaef" providerId="LiveId" clId="{42A9ED49-8ED6-4D2C-A303-EA1B94BA5C05}" dt="2026-01-15T13:19:14.562" v="2021" actId="5793"/>
          <ac:spMkLst>
            <pc:docMk/>
            <pc:sldMk cId="1510188603" sldId="640"/>
            <ac:spMk id="3" creationId="{B6935854-C018-0F3C-1E45-6A4DF16FBE00}"/>
          </ac:spMkLst>
        </pc:spChg>
      </pc:sldChg>
    </pc:docChg>
  </pc:docChgLst>
  <pc:docChgLst>
    <pc:chgData name="Boyd Simkins" userId="d71fac66990acaef" providerId="LiveId" clId="{D1854C41-086D-4E7F-B410-79F4311241CA}"/>
    <pc:docChg chg="custSel modSld">
      <pc:chgData name="Boyd Simkins" userId="d71fac66990acaef" providerId="LiveId" clId="{D1854C41-086D-4E7F-B410-79F4311241CA}" dt="2025-07-14T20:06:53.556" v="224" actId="20577"/>
      <pc:docMkLst>
        <pc:docMk/>
      </pc:docMkLst>
      <pc:sldChg chg="modSp modAnim modNotesTx">
        <pc:chgData name="Boyd Simkins" userId="d71fac66990acaef" providerId="LiveId" clId="{D1854C41-086D-4E7F-B410-79F4311241CA}" dt="2025-07-14T20:06:53.556" v="224" actId="20577"/>
        <pc:sldMkLst>
          <pc:docMk/>
          <pc:sldMk cId="2169799745" sldId="328"/>
        </pc:sldMkLst>
      </pc:sldChg>
      <pc:sldChg chg="modSp mod">
        <pc:chgData name="Boyd Simkins" userId="d71fac66990acaef" providerId="LiveId" clId="{D1854C41-086D-4E7F-B410-79F4311241CA}" dt="2025-07-14T11:51:11.754" v="123" actId="27636"/>
        <pc:sldMkLst>
          <pc:docMk/>
          <pc:sldMk cId="3581912700" sldId="390"/>
        </pc:sldMkLst>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4_2">
  <dgm:title val=""/>
  <dgm:desc val=""/>
  <dgm:catLst>
    <dgm:cat type="accent4" pri="14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a:alpha val="0"/>
      </a:schemeClr>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80C199-C0A7-4929-837B-CDAAB2178828}"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B2806F43-2D16-46F0-A251-A46187E86CAC}">
      <dgm:prSet custT="1"/>
      <dgm:spPr/>
      <dgm:t>
        <a:bodyPr/>
        <a:lstStyle/>
        <a:p>
          <a:r>
            <a:rPr lang="en-US" sz="4800" b="0" dirty="0"/>
            <a:t>I don’t know everything … but I’ll do my best to find out.</a:t>
          </a:r>
        </a:p>
      </dgm:t>
    </dgm:pt>
    <dgm:pt modelId="{55E2CF4B-9BA2-4FEE-8326-B11C872E3190}" type="parTrans" cxnId="{CF7C3C6D-6224-4661-A82C-6E71ECE9B7AD}">
      <dgm:prSet/>
      <dgm:spPr/>
      <dgm:t>
        <a:bodyPr/>
        <a:lstStyle/>
        <a:p>
          <a:endParaRPr lang="en-US"/>
        </a:p>
      </dgm:t>
    </dgm:pt>
    <dgm:pt modelId="{DF73BED6-7A2B-4F7F-B427-E9925BFB215F}" type="sibTrans" cxnId="{CF7C3C6D-6224-4661-A82C-6E71ECE9B7AD}">
      <dgm:prSet/>
      <dgm:spPr/>
      <dgm:t>
        <a:bodyPr/>
        <a:lstStyle/>
        <a:p>
          <a:endParaRPr lang="en-US"/>
        </a:p>
      </dgm:t>
    </dgm:pt>
    <dgm:pt modelId="{FF19656A-BC19-4F41-916C-B08E3445AC3A}">
      <dgm:prSet custT="1"/>
      <dgm:spPr/>
      <dgm:t>
        <a:bodyPr/>
        <a:lstStyle/>
        <a:p>
          <a:endParaRPr lang="en-US" sz="4000" b="0" dirty="0"/>
        </a:p>
      </dgm:t>
    </dgm:pt>
    <dgm:pt modelId="{4FF558AC-A0CB-439D-888F-4DFA0BD780F5}" type="parTrans" cxnId="{015BB9EB-2F28-4819-A8E4-3307B8C2423D}">
      <dgm:prSet/>
      <dgm:spPr/>
      <dgm:t>
        <a:bodyPr/>
        <a:lstStyle/>
        <a:p>
          <a:endParaRPr lang="en-US"/>
        </a:p>
      </dgm:t>
    </dgm:pt>
    <dgm:pt modelId="{571FC148-4DC7-41E3-A5E2-825F5BB1FA73}" type="sibTrans" cxnId="{015BB9EB-2F28-4819-A8E4-3307B8C2423D}">
      <dgm:prSet/>
      <dgm:spPr/>
      <dgm:t>
        <a:bodyPr/>
        <a:lstStyle/>
        <a:p>
          <a:endParaRPr lang="en-US"/>
        </a:p>
      </dgm:t>
    </dgm:pt>
    <dgm:pt modelId="{CDEDCFCE-9C99-4D72-BCD9-767819C7DE33}" type="pres">
      <dgm:prSet presAssocID="{DF80C199-C0A7-4929-837B-CDAAB2178828}" presName="vert0" presStyleCnt="0">
        <dgm:presLayoutVars>
          <dgm:dir/>
          <dgm:animOne val="branch"/>
          <dgm:animLvl val="lvl"/>
        </dgm:presLayoutVars>
      </dgm:prSet>
      <dgm:spPr/>
    </dgm:pt>
    <dgm:pt modelId="{4A05851D-38C3-4481-B8B0-10A922D975F6}" type="pres">
      <dgm:prSet presAssocID="{B2806F43-2D16-46F0-A251-A46187E86CAC}" presName="thickLine" presStyleLbl="alignNode1" presStyleIdx="0" presStyleCnt="2"/>
      <dgm:spPr/>
    </dgm:pt>
    <dgm:pt modelId="{17C0DC4B-DEA5-4AF2-9094-A1F5644B7FE3}" type="pres">
      <dgm:prSet presAssocID="{B2806F43-2D16-46F0-A251-A46187E86CAC}" presName="horz1" presStyleCnt="0"/>
      <dgm:spPr/>
    </dgm:pt>
    <dgm:pt modelId="{8300F24A-6713-4242-8F6D-715C6C7F746A}" type="pres">
      <dgm:prSet presAssocID="{B2806F43-2D16-46F0-A251-A46187E86CAC}" presName="tx1" presStyleLbl="revTx" presStyleIdx="0" presStyleCnt="2"/>
      <dgm:spPr/>
    </dgm:pt>
    <dgm:pt modelId="{8905520A-187B-48E9-8823-79666FBD408E}" type="pres">
      <dgm:prSet presAssocID="{B2806F43-2D16-46F0-A251-A46187E86CAC}" presName="vert1" presStyleCnt="0"/>
      <dgm:spPr/>
    </dgm:pt>
    <dgm:pt modelId="{7DECB49B-E97F-422E-B3D4-CD06FADE43AF}" type="pres">
      <dgm:prSet presAssocID="{FF19656A-BC19-4F41-916C-B08E3445AC3A}" presName="thickLine" presStyleLbl="alignNode1" presStyleIdx="1" presStyleCnt="2"/>
      <dgm:spPr/>
    </dgm:pt>
    <dgm:pt modelId="{FC678A6A-1A1E-4DA7-A573-3A891145A260}" type="pres">
      <dgm:prSet presAssocID="{FF19656A-BC19-4F41-916C-B08E3445AC3A}" presName="horz1" presStyleCnt="0"/>
      <dgm:spPr/>
    </dgm:pt>
    <dgm:pt modelId="{830D9B13-7EAF-476C-9F4D-35A020D0D1AA}" type="pres">
      <dgm:prSet presAssocID="{FF19656A-BC19-4F41-916C-B08E3445AC3A}" presName="tx1" presStyleLbl="revTx" presStyleIdx="1" presStyleCnt="2"/>
      <dgm:spPr/>
    </dgm:pt>
    <dgm:pt modelId="{A3FEBA95-81D4-4450-9534-9B313CA7545A}" type="pres">
      <dgm:prSet presAssocID="{FF19656A-BC19-4F41-916C-B08E3445AC3A}" presName="vert1" presStyleCnt="0"/>
      <dgm:spPr/>
    </dgm:pt>
  </dgm:ptLst>
  <dgm:cxnLst>
    <dgm:cxn modelId="{4F403312-3652-4791-875A-5485F51C1571}" type="presOf" srcId="{FF19656A-BC19-4F41-916C-B08E3445AC3A}" destId="{830D9B13-7EAF-476C-9F4D-35A020D0D1AA}" srcOrd="0" destOrd="0" presId="urn:microsoft.com/office/officeart/2008/layout/LinedList"/>
    <dgm:cxn modelId="{CF7C3C6D-6224-4661-A82C-6E71ECE9B7AD}" srcId="{DF80C199-C0A7-4929-837B-CDAAB2178828}" destId="{B2806F43-2D16-46F0-A251-A46187E86CAC}" srcOrd="0" destOrd="0" parTransId="{55E2CF4B-9BA2-4FEE-8326-B11C872E3190}" sibTransId="{DF73BED6-7A2B-4F7F-B427-E9925BFB215F}"/>
    <dgm:cxn modelId="{90E59D72-5D04-4A51-8726-7E7FFD4E711A}" type="presOf" srcId="{B2806F43-2D16-46F0-A251-A46187E86CAC}" destId="{8300F24A-6713-4242-8F6D-715C6C7F746A}" srcOrd="0" destOrd="0" presId="urn:microsoft.com/office/officeart/2008/layout/LinedList"/>
    <dgm:cxn modelId="{49ADFEBE-004B-4463-A77D-C4C70B42DAF6}" type="presOf" srcId="{DF80C199-C0A7-4929-837B-CDAAB2178828}" destId="{CDEDCFCE-9C99-4D72-BCD9-767819C7DE33}" srcOrd="0" destOrd="0" presId="urn:microsoft.com/office/officeart/2008/layout/LinedList"/>
    <dgm:cxn modelId="{015BB9EB-2F28-4819-A8E4-3307B8C2423D}" srcId="{DF80C199-C0A7-4929-837B-CDAAB2178828}" destId="{FF19656A-BC19-4F41-916C-B08E3445AC3A}" srcOrd="1" destOrd="0" parTransId="{4FF558AC-A0CB-439D-888F-4DFA0BD780F5}" sibTransId="{571FC148-4DC7-41E3-A5E2-825F5BB1FA73}"/>
    <dgm:cxn modelId="{426DBC8C-4F95-48C2-9F04-64099E9923C0}" type="presParOf" srcId="{CDEDCFCE-9C99-4D72-BCD9-767819C7DE33}" destId="{4A05851D-38C3-4481-B8B0-10A922D975F6}" srcOrd="0" destOrd="0" presId="urn:microsoft.com/office/officeart/2008/layout/LinedList"/>
    <dgm:cxn modelId="{3B9714F5-24F7-4E21-8460-0F933A468D74}" type="presParOf" srcId="{CDEDCFCE-9C99-4D72-BCD9-767819C7DE33}" destId="{17C0DC4B-DEA5-4AF2-9094-A1F5644B7FE3}" srcOrd="1" destOrd="0" presId="urn:microsoft.com/office/officeart/2008/layout/LinedList"/>
    <dgm:cxn modelId="{877DB023-B354-4684-B5F6-8DCE1096D0C8}" type="presParOf" srcId="{17C0DC4B-DEA5-4AF2-9094-A1F5644B7FE3}" destId="{8300F24A-6713-4242-8F6D-715C6C7F746A}" srcOrd="0" destOrd="0" presId="urn:microsoft.com/office/officeart/2008/layout/LinedList"/>
    <dgm:cxn modelId="{BCDC067C-B05B-47CE-AC1F-768CFB344870}" type="presParOf" srcId="{17C0DC4B-DEA5-4AF2-9094-A1F5644B7FE3}" destId="{8905520A-187B-48E9-8823-79666FBD408E}" srcOrd="1" destOrd="0" presId="urn:microsoft.com/office/officeart/2008/layout/LinedList"/>
    <dgm:cxn modelId="{FDA9C1F5-BD16-4CAE-97F5-A8CE537DA56C}" type="presParOf" srcId="{CDEDCFCE-9C99-4D72-BCD9-767819C7DE33}" destId="{7DECB49B-E97F-422E-B3D4-CD06FADE43AF}" srcOrd="2" destOrd="0" presId="urn:microsoft.com/office/officeart/2008/layout/LinedList"/>
    <dgm:cxn modelId="{A1407EEF-ED53-44BC-8EDB-550D3CDB24E7}" type="presParOf" srcId="{CDEDCFCE-9C99-4D72-BCD9-767819C7DE33}" destId="{FC678A6A-1A1E-4DA7-A573-3A891145A260}" srcOrd="3" destOrd="0" presId="urn:microsoft.com/office/officeart/2008/layout/LinedList"/>
    <dgm:cxn modelId="{040CCC32-D43E-421C-87F7-19B65578995A}" type="presParOf" srcId="{FC678A6A-1A1E-4DA7-A573-3A891145A260}" destId="{830D9B13-7EAF-476C-9F4D-35A020D0D1AA}" srcOrd="0" destOrd="0" presId="urn:microsoft.com/office/officeart/2008/layout/LinedList"/>
    <dgm:cxn modelId="{4A658DE6-5B37-4ECF-8AFE-C793A7EB4DF9}" type="presParOf" srcId="{FC678A6A-1A1E-4DA7-A573-3A891145A260}" destId="{A3FEBA95-81D4-4450-9534-9B313CA7545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3F3717F-435D-41F9-A85D-3D9873221133}" type="doc">
      <dgm:prSet loTypeId="urn:microsoft.com/office/officeart/2018/5/layout/IconCircleLabelList" loCatId="icon" qsTypeId="urn:microsoft.com/office/officeart/2005/8/quickstyle/simple1" qsCatId="simple" csTypeId="urn:microsoft.com/office/officeart/2018/5/colors/Iconchunking_neutralbg_accent4_2" csCatId="accent4" phldr="1"/>
      <dgm:spPr/>
      <dgm:t>
        <a:bodyPr/>
        <a:lstStyle/>
        <a:p>
          <a:endParaRPr lang="en-US"/>
        </a:p>
      </dgm:t>
    </dgm:pt>
    <dgm:pt modelId="{2659F844-C1D0-49A1-8928-F4CE1B92081F}">
      <dgm:prSet/>
      <dgm:spPr/>
      <dgm:t>
        <a:bodyPr/>
        <a:lstStyle/>
        <a:p>
          <a:pPr>
            <a:lnSpc>
              <a:spcPct val="100000"/>
            </a:lnSpc>
            <a:defRPr cap="all"/>
          </a:pPr>
          <a:r>
            <a:rPr lang="en-US" dirty="0"/>
            <a:t>Complete Health Model</a:t>
          </a:r>
        </a:p>
      </dgm:t>
    </dgm:pt>
    <dgm:pt modelId="{A6793E28-F39F-4239-AF36-2ED0B44B6282}" type="parTrans" cxnId="{D7713D5A-BE0E-49B1-A874-EF84050D1CD4}">
      <dgm:prSet/>
      <dgm:spPr/>
      <dgm:t>
        <a:bodyPr/>
        <a:lstStyle/>
        <a:p>
          <a:endParaRPr lang="en-US"/>
        </a:p>
      </dgm:t>
    </dgm:pt>
    <dgm:pt modelId="{1D3D665F-FBA9-4AFC-A509-9C7EF4279120}" type="sibTrans" cxnId="{D7713D5A-BE0E-49B1-A874-EF84050D1CD4}">
      <dgm:prSet/>
      <dgm:spPr/>
      <dgm:t>
        <a:bodyPr/>
        <a:lstStyle/>
        <a:p>
          <a:endParaRPr lang="en-US"/>
        </a:p>
      </dgm:t>
    </dgm:pt>
    <dgm:pt modelId="{1BF148AB-2F1F-403B-BF57-B8E2FE86A383}">
      <dgm:prSet/>
      <dgm:spPr/>
      <dgm:t>
        <a:bodyPr/>
        <a:lstStyle/>
        <a:p>
          <a:pPr>
            <a:lnSpc>
              <a:spcPct val="100000"/>
            </a:lnSpc>
            <a:defRPr cap="all"/>
          </a:pPr>
          <a:r>
            <a:rPr lang="en-US" dirty="0"/>
            <a:t>Inflammation</a:t>
          </a:r>
        </a:p>
      </dgm:t>
    </dgm:pt>
    <dgm:pt modelId="{C9EC313B-1CB6-4839-B672-58CB3C7A8235}" type="parTrans" cxnId="{7A01F4F0-633C-4649-8489-0B12551CB938}">
      <dgm:prSet/>
      <dgm:spPr/>
      <dgm:t>
        <a:bodyPr/>
        <a:lstStyle/>
        <a:p>
          <a:endParaRPr lang="en-US"/>
        </a:p>
      </dgm:t>
    </dgm:pt>
    <dgm:pt modelId="{5E6CF683-FA2B-4147-BB3A-08B1C2E0F4D2}" type="sibTrans" cxnId="{7A01F4F0-633C-4649-8489-0B12551CB938}">
      <dgm:prSet/>
      <dgm:spPr/>
      <dgm:t>
        <a:bodyPr/>
        <a:lstStyle/>
        <a:p>
          <a:endParaRPr lang="en-US"/>
        </a:p>
      </dgm:t>
    </dgm:pt>
    <dgm:pt modelId="{67327A6A-1497-4A48-912E-835E11BEB73C}">
      <dgm:prSet/>
      <dgm:spPr/>
      <dgm:t>
        <a:bodyPr/>
        <a:lstStyle/>
        <a:p>
          <a:pPr>
            <a:lnSpc>
              <a:spcPct val="100000"/>
            </a:lnSpc>
            <a:defRPr cap="all"/>
          </a:pPr>
          <a:r>
            <a:rPr lang="en-US" dirty="0"/>
            <a:t>Growth and Development</a:t>
          </a:r>
        </a:p>
      </dgm:t>
    </dgm:pt>
    <dgm:pt modelId="{0895E6AB-20D8-4B3A-ABFF-BE2E5D6F4B14}" type="parTrans" cxnId="{AB6CA7F1-53D1-4B31-BA70-3A2984EE26D4}">
      <dgm:prSet/>
      <dgm:spPr/>
      <dgm:t>
        <a:bodyPr/>
        <a:lstStyle/>
        <a:p>
          <a:endParaRPr lang="en-US"/>
        </a:p>
      </dgm:t>
    </dgm:pt>
    <dgm:pt modelId="{A48FF3E2-9957-4B82-9057-D458C165B67D}" type="sibTrans" cxnId="{AB6CA7F1-53D1-4B31-BA70-3A2984EE26D4}">
      <dgm:prSet/>
      <dgm:spPr/>
      <dgm:t>
        <a:bodyPr/>
        <a:lstStyle/>
        <a:p>
          <a:endParaRPr lang="en-US"/>
        </a:p>
      </dgm:t>
    </dgm:pt>
    <dgm:pt modelId="{A5EAD1C4-096E-4C3C-BF19-630A8A77F9A5}">
      <dgm:prSet/>
      <dgm:spPr/>
      <dgm:t>
        <a:bodyPr/>
        <a:lstStyle/>
        <a:p>
          <a:pPr>
            <a:lnSpc>
              <a:spcPct val="100000"/>
            </a:lnSpc>
            <a:defRPr cap="all"/>
          </a:pPr>
          <a:r>
            <a:rPr lang="en-US" dirty="0"/>
            <a:t>Airway</a:t>
          </a:r>
        </a:p>
      </dgm:t>
    </dgm:pt>
    <dgm:pt modelId="{FEF9A72E-9C1D-4BD1-BA88-58B675506FFB}" type="parTrans" cxnId="{A7FE7080-F6F1-4FA0-8701-F6D8DAE59914}">
      <dgm:prSet/>
      <dgm:spPr/>
      <dgm:t>
        <a:bodyPr/>
        <a:lstStyle/>
        <a:p>
          <a:endParaRPr lang="en-US"/>
        </a:p>
      </dgm:t>
    </dgm:pt>
    <dgm:pt modelId="{C47494D8-0204-4C57-9FE7-D65B5A1C2E0B}" type="sibTrans" cxnId="{A7FE7080-F6F1-4FA0-8701-F6D8DAE59914}">
      <dgm:prSet/>
      <dgm:spPr/>
      <dgm:t>
        <a:bodyPr/>
        <a:lstStyle/>
        <a:p>
          <a:endParaRPr lang="en-US"/>
        </a:p>
      </dgm:t>
    </dgm:pt>
    <dgm:pt modelId="{62245631-4A58-4449-A319-DF017F0AF732}" type="pres">
      <dgm:prSet presAssocID="{33F3717F-435D-41F9-A85D-3D9873221133}" presName="root" presStyleCnt="0">
        <dgm:presLayoutVars>
          <dgm:dir/>
          <dgm:resizeHandles val="exact"/>
        </dgm:presLayoutVars>
      </dgm:prSet>
      <dgm:spPr/>
    </dgm:pt>
    <dgm:pt modelId="{DDD5E01E-ED06-4F33-B2E2-AE0C6C37004E}" type="pres">
      <dgm:prSet presAssocID="{2659F844-C1D0-49A1-8928-F4CE1B92081F}" presName="compNode" presStyleCnt="0"/>
      <dgm:spPr/>
    </dgm:pt>
    <dgm:pt modelId="{C858AC05-3065-48D4-BEF9-194280A03A8B}" type="pres">
      <dgm:prSet presAssocID="{2659F844-C1D0-49A1-8928-F4CE1B92081F}" presName="iconBgRect" presStyleLbl="bgShp" presStyleIdx="0" presStyleCnt="4"/>
      <dgm:spPr/>
    </dgm:pt>
    <dgm:pt modelId="{9B8F7B9A-8D21-4C54-BD47-7C8A7CEA2182}" type="pres">
      <dgm:prSet presAssocID="{2659F844-C1D0-49A1-8928-F4CE1B92081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C91D4364-FDBB-413A-A905-AFE188F01535}" type="pres">
      <dgm:prSet presAssocID="{2659F844-C1D0-49A1-8928-F4CE1B92081F}" presName="spaceRect" presStyleCnt="0"/>
      <dgm:spPr/>
    </dgm:pt>
    <dgm:pt modelId="{A0FDE7BF-D718-4B5D-8BEB-DF425C2C13A2}" type="pres">
      <dgm:prSet presAssocID="{2659F844-C1D0-49A1-8928-F4CE1B92081F}" presName="textRect" presStyleLbl="revTx" presStyleIdx="0" presStyleCnt="4">
        <dgm:presLayoutVars>
          <dgm:chMax val="1"/>
          <dgm:chPref val="1"/>
        </dgm:presLayoutVars>
      </dgm:prSet>
      <dgm:spPr/>
    </dgm:pt>
    <dgm:pt modelId="{5CE792BE-F7B0-48A7-8AA6-11F2352267CA}" type="pres">
      <dgm:prSet presAssocID="{1D3D665F-FBA9-4AFC-A509-9C7EF4279120}" presName="sibTrans" presStyleCnt="0"/>
      <dgm:spPr/>
    </dgm:pt>
    <dgm:pt modelId="{90B99943-E12F-48B4-97BE-DFB63C7138EA}" type="pres">
      <dgm:prSet presAssocID="{1BF148AB-2F1F-403B-BF57-B8E2FE86A383}" presName="compNode" presStyleCnt="0"/>
      <dgm:spPr/>
    </dgm:pt>
    <dgm:pt modelId="{75688CB2-5326-47A5-85D5-14844D4A14FC}" type="pres">
      <dgm:prSet presAssocID="{1BF148AB-2F1F-403B-BF57-B8E2FE86A383}" presName="iconBgRect" presStyleLbl="bgShp" presStyleIdx="1" presStyleCnt="4"/>
      <dgm:spPr/>
    </dgm:pt>
    <dgm:pt modelId="{E650286F-12EF-4A5B-BC6B-F1289EA92CFF}" type="pres">
      <dgm:prSet presAssocID="{1BF148AB-2F1F-403B-BF57-B8E2FE86A383}"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omach"/>
        </a:ext>
      </dgm:extLst>
    </dgm:pt>
    <dgm:pt modelId="{B0C0F7A1-73EB-47C2-AB62-0ED8339FEC14}" type="pres">
      <dgm:prSet presAssocID="{1BF148AB-2F1F-403B-BF57-B8E2FE86A383}" presName="spaceRect" presStyleCnt="0"/>
      <dgm:spPr/>
    </dgm:pt>
    <dgm:pt modelId="{6C1F5406-764B-4832-AA04-9A81CF41D47B}" type="pres">
      <dgm:prSet presAssocID="{1BF148AB-2F1F-403B-BF57-B8E2FE86A383}" presName="textRect" presStyleLbl="revTx" presStyleIdx="1" presStyleCnt="4">
        <dgm:presLayoutVars>
          <dgm:chMax val="1"/>
          <dgm:chPref val="1"/>
        </dgm:presLayoutVars>
      </dgm:prSet>
      <dgm:spPr/>
    </dgm:pt>
    <dgm:pt modelId="{EB0D02DF-035B-4C93-B292-57A74F87EA00}" type="pres">
      <dgm:prSet presAssocID="{5E6CF683-FA2B-4147-BB3A-08B1C2E0F4D2}" presName="sibTrans" presStyleCnt="0"/>
      <dgm:spPr/>
    </dgm:pt>
    <dgm:pt modelId="{B24ED078-799C-4B44-9F8E-D8833E828921}" type="pres">
      <dgm:prSet presAssocID="{67327A6A-1497-4A48-912E-835E11BEB73C}" presName="compNode" presStyleCnt="0"/>
      <dgm:spPr/>
    </dgm:pt>
    <dgm:pt modelId="{FD02CF04-B9E6-4411-A7DE-E855E3430A24}" type="pres">
      <dgm:prSet presAssocID="{67327A6A-1497-4A48-912E-835E11BEB73C}" presName="iconBgRect" presStyleLbl="bgShp" presStyleIdx="2" presStyleCnt="4"/>
      <dgm:spPr/>
    </dgm:pt>
    <dgm:pt modelId="{F4FFAE6C-84D3-4DCF-BB86-3C5FB6DF706C}" type="pres">
      <dgm:prSet presAssocID="{67327A6A-1497-4A48-912E-835E11BEB73C}"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usiness Growth"/>
        </a:ext>
      </dgm:extLst>
    </dgm:pt>
    <dgm:pt modelId="{DA0C7183-8C33-4E8D-86FB-7DBFC491FAB7}" type="pres">
      <dgm:prSet presAssocID="{67327A6A-1497-4A48-912E-835E11BEB73C}" presName="spaceRect" presStyleCnt="0"/>
      <dgm:spPr/>
    </dgm:pt>
    <dgm:pt modelId="{D63FB7F3-5371-4197-8EDD-E005C8E21561}" type="pres">
      <dgm:prSet presAssocID="{67327A6A-1497-4A48-912E-835E11BEB73C}" presName="textRect" presStyleLbl="revTx" presStyleIdx="2" presStyleCnt="4">
        <dgm:presLayoutVars>
          <dgm:chMax val="1"/>
          <dgm:chPref val="1"/>
        </dgm:presLayoutVars>
      </dgm:prSet>
      <dgm:spPr/>
    </dgm:pt>
    <dgm:pt modelId="{4637D434-00C9-40D9-A6FD-CFFAA0415EE5}" type="pres">
      <dgm:prSet presAssocID="{A48FF3E2-9957-4B82-9057-D458C165B67D}" presName="sibTrans" presStyleCnt="0"/>
      <dgm:spPr/>
    </dgm:pt>
    <dgm:pt modelId="{4687F71F-B2B7-46C9-96EF-834022807413}" type="pres">
      <dgm:prSet presAssocID="{A5EAD1C4-096E-4C3C-BF19-630A8A77F9A5}" presName="compNode" presStyleCnt="0"/>
      <dgm:spPr/>
    </dgm:pt>
    <dgm:pt modelId="{D5FACD40-098B-41D9-90C3-138E03FE6605}" type="pres">
      <dgm:prSet presAssocID="{A5EAD1C4-096E-4C3C-BF19-630A8A77F9A5}" presName="iconBgRect" presStyleLbl="bgShp" presStyleIdx="3" presStyleCnt="4"/>
      <dgm:spPr/>
    </dgm:pt>
    <dgm:pt modelId="{A7EDE07B-0551-427E-87E7-BA640E99D31B}" type="pres">
      <dgm:prSet presAssocID="{A5EAD1C4-096E-4C3C-BF19-630A8A77F9A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tethoscope"/>
        </a:ext>
      </dgm:extLst>
    </dgm:pt>
    <dgm:pt modelId="{6D92471F-F532-4C66-9EFE-F3C0B3515175}" type="pres">
      <dgm:prSet presAssocID="{A5EAD1C4-096E-4C3C-BF19-630A8A77F9A5}" presName="spaceRect" presStyleCnt="0"/>
      <dgm:spPr/>
    </dgm:pt>
    <dgm:pt modelId="{3CB00454-EBBA-4CDF-A8A6-45098E603A74}" type="pres">
      <dgm:prSet presAssocID="{A5EAD1C4-096E-4C3C-BF19-630A8A77F9A5}" presName="textRect" presStyleLbl="revTx" presStyleIdx="3" presStyleCnt="4">
        <dgm:presLayoutVars>
          <dgm:chMax val="1"/>
          <dgm:chPref val="1"/>
        </dgm:presLayoutVars>
      </dgm:prSet>
      <dgm:spPr/>
    </dgm:pt>
  </dgm:ptLst>
  <dgm:cxnLst>
    <dgm:cxn modelId="{BEB60462-2784-4AD4-BC85-C8F75FF0C05F}" type="presOf" srcId="{A5EAD1C4-096E-4C3C-BF19-630A8A77F9A5}" destId="{3CB00454-EBBA-4CDF-A8A6-45098E603A74}" srcOrd="0" destOrd="0" presId="urn:microsoft.com/office/officeart/2018/5/layout/IconCircleLabelList"/>
    <dgm:cxn modelId="{CDACDB67-A5CC-4381-ACA7-C78102245FB7}" type="presOf" srcId="{1BF148AB-2F1F-403B-BF57-B8E2FE86A383}" destId="{6C1F5406-764B-4832-AA04-9A81CF41D47B}" srcOrd="0" destOrd="0" presId="urn:microsoft.com/office/officeart/2018/5/layout/IconCircleLabelList"/>
    <dgm:cxn modelId="{D7713D5A-BE0E-49B1-A874-EF84050D1CD4}" srcId="{33F3717F-435D-41F9-A85D-3D9873221133}" destId="{2659F844-C1D0-49A1-8928-F4CE1B92081F}" srcOrd="0" destOrd="0" parTransId="{A6793E28-F39F-4239-AF36-2ED0B44B6282}" sibTransId="{1D3D665F-FBA9-4AFC-A509-9C7EF4279120}"/>
    <dgm:cxn modelId="{A7FE7080-F6F1-4FA0-8701-F6D8DAE59914}" srcId="{33F3717F-435D-41F9-A85D-3D9873221133}" destId="{A5EAD1C4-096E-4C3C-BF19-630A8A77F9A5}" srcOrd="3" destOrd="0" parTransId="{FEF9A72E-9C1D-4BD1-BA88-58B675506FFB}" sibTransId="{C47494D8-0204-4C57-9FE7-D65B5A1C2E0B}"/>
    <dgm:cxn modelId="{F4A45085-9A21-4AA5-A77F-55F10B0691F8}" type="presOf" srcId="{33F3717F-435D-41F9-A85D-3D9873221133}" destId="{62245631-4A58-4449-A319-DF017F0AF732}" srcOrd="0" destOrd="0" presId="urn:microsoft.com/office/officeart/2018/5/layout/IconCircleLabelList"/>
    <dgm:cxn modelId="{0ED5FDD4-E80D-4A1F-B01B-4ABC706EC7BD}" type="presOf" srcId="{2659F844-C1D0-49A1-8928-F4CE1B92081F}" destId="{A0FDE7BF-D718-4B5D-8BEB-DF425C2C13A2}" srcOrd="0" destOrd="0" presId="urn:microsoft.com/office/officeart/2018/5/layout/IconCircleLabelList"/>
    <dgm:cxn modelId="{AA7F5BEC-EA62-4C86-94E0-C4289CC8E9E4}" type="presOf" srcId="{67327A6A-1497-4A48-912E-835E11BEB73C}" destId="{D63FB7F3-5371-4197-8EDD-E005C8E21561}" srcOrd="0" destOrd="0" presId="urn:microsoft.com/office/officeart/2018/5/layout/IconCircleLabelList"/>
    <dgm:cxn modelId="{7A01F4F0-633C-4649-8489-0B12551CB938}" srcId="{33F3717F-435D-41F9-A85D-3D9873221133}" destId="{1BF148AB-2F1F-403B-BF57-B8E2FE86A383}" srcOrd="1" destOrd="0" parTransId="{C9EC313B-1CB6-4839-B672-58CB3C7A8235}" sibTransId="{5E6CF683-FA2B-4147-BB3A-08B1C2E0F4D2}"/>
    <dgm:cxn modelId="{AB6CA7F1-53D1-4B31-BA70-3A2984EE26D4}" srcId="{33F3717F-435D-41F9-A85D-3D9873221133}" destId="{67327A6A-1497-4A48-912E-835E11BEB73C}" srcOrd="2" destOrd="0" parTransId="{0895E6AB-20D8-4B3A-ABFF-BE2E5D6F4B14}" sibTransId="{A48FF3E2-9957-4B82-9057-D458C165B67D}"/>
    <dgm:cxn modelId="{8DFE19C1-D372-410F-B8A0-C5EC67B82952}" type="presParOf" srcId="{62245631-4A58-4449-A319-DF017F0AF732}" destId="{DDD5E01E-ED06-4F33-B2E2-AE0C6C37004E}" srcOrd="0" destOrd="0" presId="urn:microsoft.com/office/officeart/2018/5/layout/IconCircleLabelList"/>
    <dgm:cxn modelId="{FBE9D361-B17D-492B-B0A5-B477664FFEF9}" type="presParOf" srcId="{DDD5E01E-ED06-4F33-B2E2-AE0C6C37004E}" destId="{C858AC05-3065-48D4-BEF9-194280A03A8B}" srcOrd="0" destOrd="0" presId="urn:microsoft.com/office/officeart/2018/5/layout/IconCircleLabelList"/>
    <dgm:cxn modelId="{924F7BDE-918F-4E93-A867-C7BD7C11FACC}" type="presParOf" srcId="{DDD5E01E-ED06-4F33-B2E2-AE0C6C37004E}" destId="{9B8F7B9A-8D21-4C54-BD47-7C8A7CEA2182}" srcOrd="1" destOrd="0" presId="urn:microsoft.com/office/officeart/2018/5/layout/IconCircleLabelList"/>
    <dgm:cxn modelId="{116D62FC-399B-415D-B88F-2EC74D41B8EC}" type="presParOf" srcId="{DDD5E01E-ED06-4F33-B2E2-AE0C6C37004E}" destId="{C91D4364-FDBB-413A-A905-AFE188F01535}" srcOrd="2" destOrd="0" presId="urn:microsoft.com/office/officeart/2018/5/layout/IconCircleLabelList"/>
    <dgm:cxn modelId="{29D8C9EC-E11C-44BC-A7B6-CA234E0B9DD8}" type="presParOf" srcId="{DDD5E01E-ED06-4F33-B2E2-AE0C6C37004E}" destId="{A0FDE7BF-D718-4B5D-8BEB-DF425C2C13A2}" srcOrd="3" destOrd="0" presId="urn:microsoft.com/office/officeart/2018/5/layout/IconCircleLabelList"/>
    <dgm:cxn modelId="{194EC602-B894-4C48-82C4-74E449C5ED9C}" type="presParOf" srcId="{62245631-4A58-4449-A319-DF017F0AF732}" destId="{5CE792BE-F7B0-48A7-8AA6-11F2352267CA}" srcOrd="1" destOrd="0" presId="urn:microsoft.com/office/officeart/2018/5/layout/IconCircleLabelList"/>
    <dgm:cxn modelId="{D751DFDD-B589-47CC-B21E-CF039D4D4A92}" type="presParOf" srcId="{62245631-4A58-4449-A319-DF017F0AF732}" destId="{90B99943-E12F-48B4-97BE-DFB63C7138EA}" srcOrd="2" destOrd="0" presId="urn:microsoft.com/office/officeart/2018/5/layout/IconCircleLabelList"/>
    <dgm:cxn modelId="{8A9DA769-DB95-4B6B-80C2-B09CAF7BF523}" type="presParOf" srcId="{90B99943-E12F-48B4-97BE-DFB63C7138EA}" destId="{75688CB2-5326-47A5-85D5-14844D4A14FC}" srcOrd="0" destOrd="0" presId="urn:microsoft.com/office/officeart/2018/5/layout/IconCircleLabelList"/>
    <dgm:cxn modelId="{75A55A63-0DBA-4DDE-8D86-DAFBEA7E37BA}" type="presParOf" srcId="{90B99943-E12F-48B4-97BE-DFB63C7138EA}" destId="{E650286F-12EF-4A5B-BC6B-F1289EA92CFF}" srcOrd="1" destOrd="0" presId="urn:microsoft.com/office/officeart/2018/5/layout/IconCircleLabelList"/>
    <dgm:cxn modelId="{2B7EBE5A-CEA3-4255-B6B0-F2A302411A5C}" type="presParOf" srcId="{90B99943-E12F-48B4-97BE-DFB63C7138EA}" destId="{B0C0F7A1-73EB-47C2-AB62-0ED8339FEC14}" srcOrd="2" destOrd="0" presId="urn:microsoft.com/office/officeart/2018/5/layout/IconCircleLabelList"/>
    <dgm:cxn modelId="{8C252B28-59C4-4436-B3F7-9974040A99BB}" type="presParOf" srcId="{90B99943-E12F-48B4-97BE-DFB63C7138EA}" destId="{6C1F5406-764B-4832-AA04-9A81CF41D47B}" srcOrd="3" destOrd="0" presId="urn:microsoft.com/office/officeart/2018/5/layout/IconCircleLabelList"/>
    <dgm:cxn modelId="{34E8E0A3-57F4-4B74-A209-B994483FF57F}" type="presParOf" srcId="{62245631-4A58-4449-A319-DF017F0AF732}" destId="{EB0D02DF-035B-4C93-B292-57A74F87EA00}" srcOrd="3" destOrd="0" presId="urn:microsoft.com/office/officeart/2018/5/layout/IconCircleLabelList"/>
    <dgm:cxn modelId="{B9872F9F-53B6-424B-82A8-5CF20F859805}" type="presParOf" srcId="{62245631-4A58-4449-A319-DF017F0AF732}" destId="{B24ED078-799C-4B44-9F8E-D8833E828921}" srcOrd="4" destOrd="0" presId="urn:microsoft.com/office/officeart/2018/5/layout/IconCircleLabelList"/>
    <dgm:cxn modelId="{902ED4C2-1578-46A7-82AE-2F177483C8DF}" type="presParOf" srcId="{B24ED078-799C-4B44-9F8E-D8833E828921}" destId="{FD02CF04-B9E6-4411-A7DE-E855E3430A24}" srcOrd="0" destOrd="0" presId="urn:microsoft.com/office/officeart/2018/5/layout/IconCircleLabelList"/>
    <dgm:cxn modelId="{FBDAEA04-F98B-47F3-B2BD-B14A19B51A19}" type="presParOf" srcId="{B24ED078-799C-4B44-9F8E-D8833E828921}" destId="{F4FFAE6C-84D3-4DCF-BB86-3C5FB6DF706C}" srcOrd="1" destOrd="0" presId="urn:microsoft.com/office/officeart/2018/5/layout/IconCircleLabelList"/>
    <dgm:cxn modelId="{CCF28C6C-B8E1-4AD2-8E28-8FD0464EBD99}" type="presParOf" srcId="{B24ED078-799C-4B44-9F8E-D8833E828921}" destId="{DA0C7183-8C33-4E8D-86FB-7DBFC491FAB7}" srcOrd="2" destOrd="0" presId="urn:microsoft.com/office/officeart/2018/5/layout/IconCircleLabelList"/>
    <dgm:cxn modelId="{5AEF0F3C-B2A0-4EAA-BEA7-540E41F55F26}" type="presParOf" srcId="{B24ED078-799C-4B44-9F8E-D8833E828921}" destId="{D63FB7F3-5371-4197-8EDD-E005C8E21561}" srcOrd="3" destOrd="0" presId="urn:microsoft.com/office/officeart/2018/5/layout/IconCircleLabelList"/>
    <dgm:cxn modelId="{617264A3-FA83-4B60-BAED-98573FA1EF03}" type="presParOf" srcId="{62245631-4A58-4449-A319-DF017F0AF732}" destId="{4637D434-00C9-40D9-A6FD-CFFAA0415EE5}" srcOrd="5" destOrd="0" presId="urn:microsoft.com/office/officeart/2018/5/layout/IconCircleLabelList"/>
    <dgm:cxn modelId="{D12724F1-E9B5-4C9F-9969-88363B17ED0F}" type="presParOf" srcId="{62245631-4A58-4449-A319-DF017F0AF732}" destId="{4687F71F-B2B7-46C9-96EF-834022807413}" srcOrd="6" destOrd="0" presId="urn:microsoft.com/office/officeart/2018/5/layout/IconCircleLabelList"/>
    <dgm:cxn modelId="{D5EA823B-E397-4060-9B39-3C7179AE89B9}" type="presParOf" srcId="{4687F71F-B2B7-46C9-96EF-834022807413}" destId="{D5FACD40-098B-41D9-90C3-138E03FE6605}" srcOrd="0" destOrd="0" presId="urn:microsoft.com/office/officeart/2018/5/layout/IconCircleLabelList"/>
    <dgm:cxn modelId="{09472F1E-68DE-4A15-B5D7-00047947A6A8}" type="presParOf" srcId="{4687F71F-B2B7-46C9-96EF-834022807413}" destId="{A7EDE07B-0551-427E-87E7-BA640E99D31B}" srcOrd="1" destOrd="0" presId="urn:microsoft.com/office/officeart/2018/5/layout/IconCircleLabelList"/>
    <dgm:cxn modelId="{99EB3988-E6F0-4C42-B7BA-8FE20BE18E08}" type="presParOf" srcId="{4687F71F-B2B7-46C9-96EF-834022807413}" destId="{6D92471F-F532-4C66-9EFE-F3C0B3515175}" srcOrd="2" destOrd="0" presId="urn:microsoft.com/office/officeart/2018/5/layout/IconCircleLabelList"/>
    <dgm:cxn modelId="{2CCE72E6-2EB0-49AE-A8E5-5E63DAA535E3}" type="presParOf" srcId="{4687F71F-B2B7-46C9-96EF-834022807413}" destId="{3CB00454-EBBA-4CDF-A8A6-45098E603A74}"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D679558-7063-4210-AC54-EBD0EBAB09FE}" type="doc">
      <dgm:prSet loTypeId="urn:microsoft.com/office/officeart/2005/8/layout/hierarchy1" loCatId="hierarchy" qsTypeId="urn:microsoft.com/office/officeart/2005/8/quickstyle/simple1" qsCatId="simple" csTypeId="urn:microsoft.com/office/officeart/2005/8/colors/accent6_2" csCatId="accent6" phldr="1"/>
      <dgm:spPr/>
      <dgm:t>
        <a:bodyPr/>
        <a:lstStyle/>
        <a:p>
          <a:endParaRPr lang="en-US"/>
        </a:p>
      </dgm:t>
    </dgm:pt>
    <dgm:pt modelId="{5D5373A2-D2A1-4D6C-8A32-F883820598C5}">
      <dgm:prSet/>
      <dgm:spPr/>
      <dgm:t>
        <a:bodyPr/>
        <a:lstStyle/>
        <a:p>
          <a:r>
            <a:rPr lang="en-US" dirty="0"/>
            <a:t>Gingival color change and swelling appear to be more common expressions of gingivitis in children than are bleeding and increased pocket depth</a:t>
          </a:r>
        </a:p>
      </dgm:t>
    </dgm:pt>
    <dgm:pt modelId="{582E5FFE-397B-40BC-B64A-821CCCDE8A2E}" type="parTrans" cxnId="{731D159C-A474-459E-A4E1-018A63EA2A8C}">
      <dgm:prSet/>
      <dgm:spPr/>
      <dgm:t>
        <a:bodyPr/>
        <a:lstStyle/>
        <a:p>
          <a:endParaRPr lang="en-US"/>
        </a:p>
      </dgm:t>
    </dgm:pt>
    <dgm:pt modelId="{248BCD8B-60A9-4F20-8C74-A498C06724ED}" type="sibTrans" cxnId="{731D159C-A474-459E-A4E1-018A63EA2A8C}">
      <dgm:prSet/>
      <dgm:spPr/>
      <dgm:t>
        <a:bodyPr/>
        <a:lstStyle/>
        <a:p>
          <a:endParaRPr lang="en-US"/>
        </a:p>
      </dgm:t>
    </dgm:pt>
    <dgm:pt modelId="{C51FE365-5722-4D64-A86B-6EA5529AFB89}">
      <dgm:prSet/>
      <dgm:spPr/>
      <dgm:t>
        <a:bodyPr/>
        <a:lstStyle/>
        <a:p>
          <a:r>
            <a:rPr lang="en-US" dirty="0"/>
            <a:t>Excessive overjet and overbite, </a:t>
          </a:r>
          <a:r>
            <a:rPr lang="en-US" dirty="0">
              <a:highlight>
                <a:srgbClr val="FFFF00"/>
              </a:highlight>
            </a:rPr>
            <a:t>nasal obstruction, mouth breathing </a:t>
          </a:r>
          <a:r>
            <a:rPr lang="en-US" dirty="0"/>
            <a:t>habit, partially exfoliated, loose deciduous, malposed, eroded margins of partially resorbed and carious teeth can frequently cause gingivitis.</a:t>
          </a:r>
        </a:p>
      </dgm:t>
    </dgm:pt>
    <dgm:pt modelId="{80396052-7403-4D52-B29D-76F38C1830E4}" type="parTrans" cxnId="{11AE813C-9B01-461F-9470-FC2B7217CF9D}">
      <dgm:prSet/>
      <dgm:spPr/>
      <dgm:t>
        <a:bodyPr/>
        <a:lstStyle/>
        <a:p>
          <a:endParaRPr lang="en-US"/>
        </a:p>
      </dgm:t>
    </dgm:pt>
    <dgm:pt modelId="{70FB9345-485B-4F6D-B204-0F91B60A2EAF}" type="sibTrans" cxnId="{11AE813C-9B01-461F-9470-FC2B7217CF9D}">
      <dgm:prSet/>
      <dgm:spPr/>
      <dgm:t>
        <a:bodyPr/>
        <a:lstStyle/>
        <a:p>
          <a:endParaRPr lang="en-US"/>
        </a:p>
      </dgm:t>
    </dgm:pt>
    <dgm:pt modelId="{ABCEC863-2415-4A5B-BBC9-FE60F37A95F5}" type="pres">
      <dgm:prSet presAssocID="{5D679558-7063-4210-AC54-EBD0EBAB09FE}" presName="hierChild1" presStyleCnt="0">
        <dgm:presLayoutVars>
          <dgm:chPref val="1"/>
          <dgm:dir/>
          <dgm:animOne val="branch"/>
          <dgm:animLvl val="lvl"/>
          <dgm:resizeHandles/>
        </dgm:presLayoutVars>
      </dgm:prSet>
      <dgm:spPr/>
    </dgm:pt>
    <dgm:pt modelId="{62F3AF32-7035-4099-A1AA-5CC699A4F9FA}" type="pres">
      <dgm:prSet presAssocID="{5D5373A2-D2A1-4D6C-8A32-F883820598C5}" presName="hierRoot1" presStyleCnt="0"/>
      <dgm:spPr/>
    </dgm:pt>
    <dgm:pt modelId="{74CAB98E-D2B8-4B4C-BA2D-DF87FF6511AD}" type="pres">
      <dgm:prSet presAssocID="{5D5373A2-D2A1-4D6C-8A32-F883820598C5}" presName="composite" presStyleCnt="0"/>
      <dgm:spPr/>
    </dgm:pt>
    <dgm:pt modelId="{7B6DB223-4866-4235-BD44-2665DF2249AB}" type="pres">
      <dgm:prSet presAssocID="{5D5373A2-D2A1-4D6C-8A32-F883820598C5}" presName="background" presStyleLbl="node0" presStyleIdx="0" presStyleCnt="2"/>
      <dgm:spPr/>
    </dgm:pt>
    <dgm:pt modelId="{43E3A3D5-F2E5-4011-A309-8EAA9E0637FA}" type="pres">
      <dgm:prSet presAssocID="{5D5373A2-D2A1-4D6C-8A32-F883820598C5}" presName="text" presStyleLbl="fgAcc0" presStyleIdx="0" presStyleCnt="2">
        <dgm:presLayoutVars>
          <dgm:chPref val="3"/>
        </dgm:presLayoutVars>
      </dgm:prSet>
      <dgm:spPr/>
    </dgm:pt>
    <dgm:pt modelId="{2D1683E9-B69E-43DE-9714-C52A0279CF74}" type="pres">
      <dgm:prSet presAssocID="{5D5373A2-D2A1-4D6C-8A32-F883820598C5}" presName="hierChild2" presStyleCnt="0"/>
      <dgm:spPr/>
    </dgm:pt>
    <dgm:pt modelId="{3715CB78-C28F-45FB-9043-15E22B1B8596}" type="pres">
      <dgm:prSet presAssocID="{C51FE365-5722-4D64-A86B-6EA5529AFB89}" presName="hierRoot1" presStyleCnt="0"/>
      <dgm:spPr/>
    </dgm:pt>
    <dgm:pt modelId="{A455C804-8BFF-4B47-8E3A-DF6736256259}" type="pres">
      <dgm:prSet presAssocID="{C51FE365-5722-4D64-A86B-6EA5529AFB89}" presName="composite" presStyleCnt="0"/>
      <dgm:spPr/>
    </dgm:pt>
    <dgm:pt modelId="{46538859-8521-45CE-B003-496739AB4A01}" type="pres">
      <dgm:prSet presAssocID="{C51FE365-5722-4D64-A86B-6EA5529AFB89}" presName="background" presStyleLbl="node0" presStyleIdx="1" presStyleCnt="2"/>
      <dgm:spPr/>
    </dgm:pt>
    <dgm:pt modelId="{12725543-0D1C-43E2-B7E4-6C627C3D46B9}" type="pres">
      <dgm:prSet presAssocID="{C51FE365-5722-4D64-A86B-6EA5529AFB89}" presName="text" presStyleLbl="fgAcc0" presStyleIdx="1" presStyleCnt="2">
        <dgm:presLayoutVars>
          <dgm:chPref val="3"/>
        </dgm:presLayoutVars>
      </dgm:prSet>
      <dgm:spPr/>
    </dgm:pt>
    <dgm:pt modelId="{7D85C7EA-B150-46C2-851E-7576BB7E9A99}" type="pres">
      <dgm:prSet presAssocID="{C51FE365-5722-4D64-A86B-6EA5529AFB89}" presName="hierChild2" presStyleCnt="0"/>
      <dgm:spPr/>
    </dgm:pt>
  </dgm:ptLst>
  <dgm:cxnLst>
    <dgm:cxn modelId="{11AE813C-9B01-461F-9470-FC2B7217CF9D}" srcId="{5D679558-7063-4210-AC54-EBD0EBAB09FE}" destId="{C51FE365-5722-4D64-A86B-6EA5529AFB89}" srcOrd="1" destOrd="0" parTransId="{80396052-7403-4D52-B29D-76F38C1830E4}" sibTransId="{70FB9345-485B-4F6D-B204-0F91B60A2EAF}"/>
    <dgm:cxn modelId="{D3D8A56F-C8D8-46CC-9758-4BC5E948BE5E}" type="presOf" srcId="{C51FE365-5722-4D64-A86B-6EA5529AFB89}" destId="{12725543-0D1C-43E2-B7E4-6C627C3D46B9}" srcOrd="0" destOrd="0" presId="urn:microsoft.com/office/officeart/2005/8/layout/hierarchy1"/>
    <dgm:cxn modelId="{731D159C-A474-459E-A4E1-018A63EA2A8C}" srcId="{5D679558-7063-4210-AC54-EBD0EBAB09FE}" destId="{5D5373A2-D2A1-4D6C-8A32-F883820598C5}" srcOrd="0" destOrd="0" parTransId="{582E5FFE-397B-40BC-B64A-821CCCDE8A2E}" sibTransId="{248BCD8B-60A9-4F20-8C74-A498C06724ED}"/>
    <dgm:cxn modelId="{B14717A7-A8F6-45E6-AE9D-31275CE6F4C1}" type="presOf" srcId="{5D679558-7063-4210-AC54-EBD0EBAB09FE}" destId="{ABCEC863-2415-4A5B-BBC9-FE60F37A95F5}" srcOrd="0" destOrd="0" presId="urn:microsoft.com/office/officeart/2005/8/layout/hierarchy1"/>
    <dgm:cxn modelId="{D87F5FAA-0A33-450A-A452-ACFFD9E19AEC}" type="presOf" srcId="{5D5373A2-D2A1-4D6C-8A32-F883820598C5}" destId="{43E3A3D5-F2E5-4011-A309-8EAA9E0637FA}" srcOrd="0" destOrd="0" presId="urn:microsoft.com/office/officeart/2005/8/layout/hierarchy1"/>
    <dgm:cxn modelId="{3186D024-A44A-46CC-88B5-06B81D828951}" type="presParOf" srcId="{ABCEC863-2415-4A5B-BBC9-FE60F37A95F5}" destId="{62F3AF32-7035-4099-A1AA-5CC699A4F9FA}" srcOrd="0" destOrd="0" presId="urn:microsoft.com/office/officeart/2005/8/layout/hierarchy1"/>
    <dgm:cxn modelId="{0B376689-B8EE-424C-9C9E-98E315217FD8}" type="presParOf" srcId="{62F3AF32-7035-4099-A1AA-5CC699A4F9FA}" destId="{74CAB98E-D2B8-4B4C-BA2D-DF87FF6511AD}" srcOrd="0" destOrd="0" presId="urn:microsoft.com/office/officeart/2005/8/layout/hierarchy1"/>
    <dgm:cxn modelId="{690BA658-AC29-4EA0-8E52-8E66F3A2C73D}" type="presParOf" srcId="{74CAB98E-D2B8-4B4C-BA2D-DF87FF6511AD}" destId="{7B6DB223-4866-4235-BD44-2665DF2249AB}" srcOrd="0" destOrd="0" presId="urn:microsoft.com/office/officeart/2005/8/layout/hierarchy1"/>
    <dgm:cxn modelId="{DB3A2AD8-599F-4312-A85B-ADA608A03B28}" type="presParOf" srcId="{74CAB98E-D2B8-4B4C-BA2D-DF87FF6511AD}" destId="{43E3A3D5-F2E5-4011-A309-8EAA9E0637FA}" srcOrd="1" destOrd="0" presId="urn:microsoft.com/office/officeart/2005/8/layout/hierarchy1"/>
    <dgm:cxn modelId="{507A4E72-24EC-4C80-BD36-2951E0768865}" type="presParOf" srcId="{62F3AF32-7035-4099-A1AA-5CC699A4F9FA}" destId="{2D1683E9-B69E-43DE-9714-C52A0279CF74}" srcOrd="1" destOrd="0" presId="urn:microsoft.com/office/officeart/2005/8/layout/hierarchy1"/>
    <dgm:cxn modelId="{FE138C24-B17B-4F3F-9A01-781F4F74428E}" type="presParOf" srcId="{ABCEC863-2415-4A5B-BBC9-FE60F37A95F5}" destId="{3715CB78-C28F-45FB-9043-15E22B1B8596}" srcOrd="1" destOrd="0" presId="urn:microsoft.com/office/officeart/2005/8/layout/hierarchy1"/>
    <dgm:cxn modelId="{8638683D-332B-4904-B7DD-7C64C0BD9998}" type="presParOf" srcId="{3715CB78-C28F-45FB-9043-15E22B1B8596}" destId="{A455C804-8BFF-4B47-8E3A-DF6736256259}" srcOrd="0" destOrd="0" presId="urn:microsoft.com/office/officeart/2005/8/layout/hierarchy1"/>
    <dgm:cxn modelId="{BA7A7D19-E054-414C-9178-0D74A206289B}" type="presParOf" srcId="{A455C804-8BFF-4B47-8E3A-DF6736256259}" destId="{46538859-8521-45CE-B003-496739AB4A01}" srcOrd="0" destOrd="0" presId="urn:microsoft.com/office/officeart/2005/8/layout/hierarchy1"/>
    <dgm:cxn modelId="{3ADC9B50-1E82-4532-AF8A-A78E5C11A617}" type="presParOf" srcId="{A455C804-8BFF-4B47-8E3A-DF6736256259}" destId="{12725543-0D1C-43E2-B7E4-6C627C3D46B9}" srcOrd="1" destOrd="0" presId="urn:microsoft.com/office/officeart/2005/8/layout/hierarchy1"/>
    <dgm:cxn modelId="{03027CCC-FCA5-452D-99CD-7D94E1DE2AC0}" type="presParOf" srcId="{3715CB78-C28F-45FB-9043-15E22B1B8596}" destId="{7D85C7EA-B150-46C2-851E-7576BB7E9A99}"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3291336-AA75-4083-A0BF-90DE2085F7E7}"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91DAF50-34F1-4C3B-95D5-7094CFB31897}">
      <dgm:prSet/>
      <dgm:spPr/>
      <dgm:t>
        <a:bodyPr/>
        <a:lstStyle/>
        <a:p>
          <a:r>
            <a:rPr lang="en-US" b="0" i="0" dirty="0"/>
            <a:t>Both passive and active prenatal sensitization conferred allergen sensitivity, resulting in postnatal skin and airway inflammation after the first allergen encounter. We report a role for MCs within the developing fetus and demonstrate that fetal MCs may contribute to antigen-specific vertical transmission of allergic disease.</a:t>
          </a:r>
          <a:endParaRPr lang="en-US" dirty="0"/>
        </a:p>
      </dgm:t>
    </dgm:pt>
    <dgm:pt modelId="{8BA3B88F-4680-4F12-B2E1-CEFC195D0A5F}" type="parTrans" cxnId="{9386C5CA-DCD6-4526-9851-5A66CBBED13B}">
      <dgm:prSet/>
      <dgm:spPr/>
      <dgm:t>
        <a:bodyPr/>
        <a:lstStyle/>
        <a:p>
          <a:endParaRPr lang="en-US"/>
        </a:p>
      </dgm:t>
    </dgm:pt>
    <dgm:pt modelId="{1506919B-58FD-4D7A-B8E2-356383380396}" type="sibTrans" cxnId="{9386C5CA-DCD6-4526-9851-5A66CBBED13B}">
      <dgm:prSet/>
      <dgm:spPr/>
      <dgm:t>
        <a:bodyPr/>
        <a:lstStyle/>
        <a:p>
          <a:endParaRPr lang="en-US"/>
        </a:p>
      </dgm:t>
    </dgm:pt>
    <dgm:pt modelId="{C2FD0714-90D7-46FD-BFA3-05DBD8016BCF}" type="pres">
      <dgm:prSet presAssocID="{43291336-AA75-4083-A0BF-90DE2085F7E7}" presName="linear" presStyleCnt="0">
        <dgm:presLayoutVars>
          <dgm:animLvl val="lvl"/>
          <dgm:resizeHandles val="exact"/>
        </dgm:presLayoutVars>
      </dgm:prSet>
      <dgm:spPr/>
    </dgm:pt>
    <dgm:pt modelId="{F04629CF-2414-4555-A872-C8F70DA571E7}" type="pres">
      <dgm:prSet presAssocID="{491DAF50-34F1-4C3B-95D5-7094CFB31897}" presName="parentText" presStyleLbl="node1" presStyleIdx="0" presStyleCnt="1" custLinFactNeighborX="1117" custLinFactNeighborY="3045">
        <dgm:presLayoutVars>
          <dgm:chMax val="0"/>
          <dgm:bulletEnabled val="1"/>
        </dgm:presLayoutVars>
      </dgm:prSet>
      <dgm:spPr/>
    </dgm:pt>
  </dgm:ptLst>
  <dgm:cxnLst>
    <dgm:cxn modelId="{60773A54-509F-4CFF-9EE5-05E5F53088F7}" type="presOf" srcId="{43291336-AA75-4083-A0BF-90DE2085F7E7}" destId="{C2FD0714-90D7-46FD-BFA3-05DBD8016BCF}" srcOrd="0" destOrd="0" presId="urn:microsoft.com/office/officeart/2005/8/layout/vList2"/>
    <dgm:cxn modelId="{9386C5CA-DCD6-4526-9851-5A66CBBED13B}" srcId="{43291336-AA75-4083-A0BF-90DE2085F7E7}" destId="{491DAF50-34F1-4C3B-95D5-7094CFB31897}" srcOrd="0" destOrd="0" parTransId="{8BA3B88F-4680-4F12-B2E1-CEFC195D0A5F}" sibTransId="{1506919B-58FD-4D7A-B8E2-356383380396}"/>
    <dgm:cxn modelId="{08125CD4-E5BA-4514-A2BA-F54F76644EC5}" type="presOf" srcId="{491DAF50-34F1-4C3B-95D5-7094CFB31897}" destId="{F04629CF-2414-4555-A872-C8F70DA571E7}" srcOrd="0" destOrd="0" presId="urn:microsoft.com/office/officeart/2005/8/layout/vList2"/>
    <dgm:cxn modelId="{C1EB7222-6F1E-474E-94DC-993033CA1CF8}" type="presParOf" srcId="{C2FD0714-90D7-46FD-BFA3-05DBD8016BCF}" destId="{F04629CF-2414-4555-A872-C8F70DA571E7}"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F86FEB8-A2E9-4393-B3A7-5AC6B3967FFC}"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FC7AA4F9-C58D-4D47-9F30-F208A55AA35E}">
      <dgm:prSet/>
      <dgm:spPr/>
      <dgm:t>
        <a:bodyPr/>
        <a:lstStyle/>
        <a:p>
          <a:r>
            <a:rPr lang="en-US" b="0" i="0" dirty="0"/>
            <a:t>There is an association of higher risk of eczema, wheezing, and lower respiratory tract infections in early life with increases in human maternal and cord blood C-reactive protein, which is an acute phase protein produced during inflammation</a:t>
          </a:r>
          <a:endParaRPr lang="en-US" dirty="0"/>
        </a:p>
      </dgm:t>
    </dgm:pt>
    <dgm:pt modelId="{43D0F0F2-1E47-428C-A9D0-2088876DFC80}" type="parTrans" cxnId="{3B7B256E-EE05-408B-8589-E8FF49E94B9A}">
      <dgm:prSet/>
      <dgm:spPr/>
      <dgm:t>
        <a:bodyPr/>
        <a:lstStyle/>
        <a:p>
          <a:endParaRPr lang="en-US"/>
        </a:p>
      </dgm:t>
    </dgm:pt>
    <dgm:pt modelId="{8AFB8DA8-28DE-43B0-A794-28065BB86EE9}" type="sibTrans" cxnId="{3B7B256E-EE05-408B-8589-E8FF49E94B9A}">
      <dgm:prSet/>
      <dgm:spPr/>
      <dgm:t>
        <a:bodyPr/>
        <a:lstStyle/>
        <a:p>
          <a:endParaRPr lang="en-US"/>
        </a:p>
      </dgm:t>
    </dgm:pt>
    <dgm:pt modelId="{954B8417-AD0E-4E74-8FC6-CFB9C9F997F0}" type="pres">
      <dgm:prSet presAssocID="{6F86FEB8-A2E9-4393-B3A7-5AC6B3967FFC}" presName="linear" presStyleCnt="0">
        <dgm:presLayoutVars>
          <dgm:animLvl val="lvl"/>
          <dgm:resizeHandles val="exact"/>
        </dgm:presLayoutVars>
      </dgm:prSet>
      <dgm:spPr/>
    </dgm:pt>
    <dgm:pt modelId="{292315C4-1C45-4E5D-A7FC-10BB5D937618}" type="pres">
      <dgm:prSet presAssocID="{FC7AA4F9-C58D-4D47-9F30-F208A55AA35E}" presName="parentText" presStyleLbl="node1" presStyleIdx="0" presStyleCnt="1" custLinFactNeighborX="-1268" custLinFactNeighborY="3339">
        <dgm:presLayoutVars>
          <dgm:chMax val="0"/>
          <dgm:bulletEnabled val="1"/>
        </dgm:presLayoutVars>
      </dgm:prSet>
      <dgm:spPr/>
    </dgm:pt>
  </dgm:ptLst>
  <dgm:cxnLst>
    <dgm:cxn modelId="{FB030F38-8FE7-4A41-A6DC-1519FD01B5BD}" type="presOf" srcId="{FC7AA4F9-C58D-4D47-9F30-F208A55AA35E}" destId="{292315C4-1C45-4E5D-A7FC-10BB5D937618}" srcOrd="0" destOrd="0" presId="urn:microsoft.com/office/officeart/2005/8/layout/vList2"/>
    <dgm:cxn modelId="{3B7B256E-EE05-408B-8589-E8FF49E94B9A}" srcId="{6F86FEB8-A2E9-4393-B3A7-5AC6B3967FFC}" destId="{FC7AA4F9-C58D-4D47-9F30-F208A55AA35E}" srcOrd="0" destOrd="0" parTransId="{43D0F0F2-1E47-428C-A9D0-2088876DFC80}" sibTransId="{8AFB8DA8-28DE-43B0-A794-28065BB86EE9}"/>
    <dgm:cxn modelId="{B8A05FE4-E985-47D6-A8F9-F38BF163A2CE}" type="presOf" srcId="{6F86FEB8-A2E9-4393-B3A7-5AC6B3967FFC}" destId="{954B8417-AD0E-4E74-8FC6-CFB9C9F997F0}" srcOrd="0" destOrd="0" presId="urn:microsoft.com/office/officeart/2005/8/layout/vList2"/>
    <dgm:cxn modelId="{96AF1B73-F42B-45FE-9BFA-CDED364FF465}" type="presParOf" srcId="{954B8417-AD0E-4E74-8FC6-CFB9C9F997F0}" destId="{292315C4-1C45-4E5D-A7FC-10BB5D937618}" srcOrd="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3291336-AA75-4083-A0BF-90DE2085F7E7}"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91DAF50-34F1-4C3B-95D5-7094CFB31897}">
      <dgm:prSet/>
      <dgm:spPr/>
      <dgm:t>
        <a:bodyPr/>
        <a:lstStyle/>
        <a:p>
          <a:r>
            <a:rPr lang="en-US" b="0" i="0" dirty="0"/>
            <a:t>Both passive and active prenatal sensitization conferred allergen sensitivity, resulting in postnatal skin and airway inflammation after the first allergen encounter. We report a role for MCs within the developing fetus and demonstrate that fetal MCs may contribute to antigen-specific vertical transmission of allergic disease.</a:t>
          </a:r>
          <a:endParaRPr lang="en-US" dirty="0"/>
        </a:p>
      </dgm:t>
    </dgm:pt>
    <dgm:pt modelId="{8BA3B88F-4680-4F12-B2E1-CEFC195D0A5F}" type="parTrans" cxnId="{9386C5CA-DCD6-4526-9851-5A66CBBED13B}">
      <dgm:prSet/>
      <dgm:spPr/>
      <dgm:t>
        <a:bodyPr/>
        <a:lstStyle/>
        <a:p>
          <a:endParaRPr lang="en-US"/>
        </a:p>
      </dgm:t>
    </dgm:pt>
    <dgm:pt modelId="{1506919B-58FD-4D7A-B8E2-356383380396}" type="sibTrans" cxnId="{9386C5CA-DCD6-4526-9851-5A66CBBED13B}">
      <dgm:prSet/>
      <dgm:spPr/>
      <dgm:t>
        <a:bodyPr/>
        <a:lstStyle/>
        <a:p>
          <a:endParaRPr lang="en-US"/>
        </a:p>
      </dgm:t>
    </dgm:pt>
    <dgm:pt modelId="{C2FD0714-90D7-46FD-BFA3-05DBD8016BCF}" type="pres">
      <dgm:prSet presAssocID="{43291336-AA75-4083-A0BF-90DE2085F7E7}" presName="linear" presStyleCnt="0">
        <dgm:presLayoutVars>
          <dgm:animLvl val="lvl"/>
          <dgm:resizeHandles val="exact"/>
        </dgm:presLayoutVars>
      </dgm:prSet>
      <dgm:spPr/>
    </dgm:pt>
    <dgm:pt modelId="{F04629CF-2414-4555-A872-C8F70DA571E7}" type="pres">
      <dgm:prSet presAssocID="{491DAF50-34F1-4C3B-95D5-7094CFB31897}" presName="parentText" presStyleLbl="node1" presStyleIdx="0" presStyleCnt="1" custLinFactNeighborX="1117" custLinFactNeighborY="3045">
        <dgm:presLayoutVars>
          <dgm:chMax val="0"/>
          <dgm:bulletEnabled val="1"/>
        </dgm:presLayoutVars>
      </dgm:prSet>
      <dgm:spPr/>
    </dgm:pt>
  </dgm:ptLst>
  <dgm:cxnLst>
    <dgm:cxn modelId="{60773A54-509F-4CFF-9EE5-05E5F53088F7}" type="presOf" srcId="{43291336-AA75-4083-A0BF-90DE2085F7E7}" destId="{C2FD0714-90D7-46FD-BFA3-05DBD8016BCF}" srcOrd="0" destOrd="0" presId="urn:microsoft.com/office/officeart/2005/8/layout/vList2"/>
    <dgm:cxn modelId="{9386C5CA-DCD6-4526-9851-5A66CBBED13B}" srcId="{43291336-AA75-4083-A0BF-90DE2085F7E7}" destId="{491DAF50-34F1-4C3B-95D5-7094CFB31897}" srcOrd="0" destOrd="0" parTransId="{8BA3B88F-4680-4F12-B2E1-CEFC195D0A5F}" sibTransId="{1506919B-58FD-4D7A-B8E2-356383380396}"/>
    <dgm:cxn modelId="{08125CD4-E5BA-4514-A2BA-F54F76644EC5}" type="presOf" srcId="{491DAF50-34F1-4C3B-95D5-7094CFB31897}" destId="{F04629CF-2414-4555-A872-C8F70DA571E7}" srcOrd="0" destOrd="0" presId="urn:microsoft.com/office/officeart/2005/8/layout/vList2"/>
    <dgm:cxn modelId="{C1EB7222-6F1E-474E-94DC-993033CA1CF8}" type="presParOf" srcId="{C2FD0714-90D7-46FD-BFA3-05DBD8016BCF}" destId="{F04629CF-2414-4555-A872-C8F70DA571E7}"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F86FEB8-A2E9-4393-B3A7-5AC6B3967FFC}"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FC7AA4F9-C58D-4D47-9F30-F208A55AA35E}">
      <dgm:prSet/>
      <dgm:spPr/>
      <dgm:t>
        <a:bodyPr/>
        <a:lstStyle/>
        <a:p>
          <a:r>
            <a:rPr lang="en-US" b="0" i="0" dirty="0"/>
            <a:t>There is an association of higher risk of eczema, wheezing, and lower respiratory tract infections in early life with increases in human maternal and cord blood C-reactive protein, which is an acute phase protein produced during inflammation</a:t>
          </a:r>
          <a:endParaRPr lang="en-US" dirty="0"/>
        </a:p>
      </dgm:t>
    </dgm:pt>
    <dgm:pt modelId="{43D0F0F2-1E47-428C-A9D0-2088876DFC80}" type="parTrans" cxnId="{3B7B256E-EE05-408B-8589-E8FF49E94B9A}">
      <dgm:prSet/>
      <dgm:spPr/>
      <dgm:t>
        <a:bodyPr/>
        <a:lstStyle/>
        <a:p>
          <a:endParaRPr lang="en-US"/>
        </a:p>
      </dgm:t>
    </dgm:pt>
    <dgm:pt modelId="{8AFB8DA8-28DE-43B0-A794-28065BB86EE9}" type="sibTrans" cxnId="{3B7B256E-EE05-408B-8589-E8FF49E94B9A}">
      <dgm:prSet/>
      <dgm:spPr/>
      <dgm:t>
        <a:bodyPr/>
        <a:lstStyle/>
        <a:p>
          <a:endParaRPr lang="en-US"/>
        </a:p>
      </dgm:t>
    </dgm:pt>
    <dgm:pt modelId="{954B8417-AD0E-4E74-8FC6-CFB9C9F997F0}" type="pres">
      <dgm:prSet presAssocID="{6F86FEB8-A2E9-4393-B3A7-5AC6B3967FFC}" presName="linear" presStyleCnt="0">
        <dgm:presLayoutVars>
          <dgm:animLvl val="lvl"/>
          <dgm:resizeHandles val="exact"/>
        </dgm:presLayoutVars>
      </dgm:prSet>
      <dgm:spPr/>
    </dgm:pt>
    <dgm:pt modelId="{292315C4-1C45-4E5D-A7FC-10BB5D937618}" type="pres">
      <dgm:prSet presAssocID="{FC7AA4F9-C58D-4D47-9F30-F208A55AA35E}" presName="parentText" presStyleLbl="node1" presStyleIdx="0" presStyleCnt="1" custLinFactNeighborX="-1268" custLinFactNeighborY="3339">
        <dgm:presLayoutVars>
          <dgm:chMax val="0"/>
          <dgm:bulletEnabled val="1"/>
        </dgm:presLayoutVars>
      </dgm:prSet>
      <dgm:spPr/>
    </dgm:pt>
  </dgm:ptLst>
  <dgm:cxnLst>
    <dgm:cxn modelId="{FB030F38-8FE7-4A41-A6DC-1519FD01B5BD}" type="presOf" srcId="{FC7AA4F9-C58D-4D47-9F30-F208A55AA35E}" destId="{292315C4-1C45-4E5D-A7FC-10BB5D937618}" srcOrd="0" destOrd="0" presId="urn:microsoft.com/office/officeart/2005/8/layout/vList2"/>
    <dgm:cxn modelId="{3B7B256E-EE05-408B-8589-E8FF49E94B9A}" srcId="{6F86FEB8-A2E9-4393-B3A7-5AC6B3967FFC}" destId="{FC7AA4F9-C58D-4D47-9F30-F208A55AA35E}" srcOrd="0" destOrd="0" parTransId="{43D0F0F2-1E47-428C-A9D0-2088876DFC80}" sibTransId="{8AFB8DA8-28DE-43B0-A794-28065BB86EE9}"/>
    <dgm:cxn modelId="{B8A05FE4-E985-47D6-A8F9-F38BF163A2CE}" type="presOf" srcId="{6F86FEB8-A2E9-4393-B3A7-5AC6B3967FFC}" destId="{954B8417-AD0E-4E74-8FC6-CFB9C9F997F0}" srcOrd="0" destOrd="0" presId="urn:microsoft.com/office/officeart/2005/8/layout/vList2"/>
    <dgm:cxn modelId="{96AF1B73-F42B-45FE-9BFA-CDED364FF465}" type="presParOf" srcId="{954B8417-AD0E-4E74-8FC6-CFB9C9F997F0}" destId="{292315C4-1C45-4E5D-A7FC-10BB5D937618}" srcOrd="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D679558-7063-4210-AC54-EBD0EBAB09FE}" type="doc">
      <dgm:prSet loTypeId="urn:microsoft.com/office/officeart/2005/8/layout/hierarchy1" loCatId="hierarchy" qsTypeId="urn:microsoft.com/office/officeart/2005/8/quickstyle/simple1" qsCatId="simple" csTypeId="urn:microsoft.com/office/officeart/2005/8/colors/accent6_2" csCatId="accent6" phldr="1"/>
      <dgm:spPr/>
      <dgm:t>
        <a:bodyPr/>
        <a:lstStyle/>
        <a:p>
          <a:endParaRPr lang="en-US"/>
        </a:p>
      </dgm:t>
    </dgm:pt>
    <dgm:pt modelId="{B2A80725-7B02-4869-A300-BCBC36915950}">
      <dgm:prSet/>
      <dgm:spPr/>
      <dgm:t>
        <a:bodyPr/>
        <a:lstStyle/>
        <a:p>
          <a:pPr>
            <a:buFont typeface="Arial" panose="020B0604020202020204" pitchFamily="34" charset="0"/>
            <a:buChar char="•"/>
          </a:pPr>
          <a:r>
            <a:rPr lang="en-US" b="0" i="0" dirty="0"/>
            <a:t>Absence of Disease is NOT Health</a:t>
          </a:r>
        </a:p>
      </dgm:t>
    </dgm:pt>
    <dgm:pt modelId="{833738E2-586B-4D67-8D42-4DFE86A3373F}" type="parTrans" cxnId="{18E4E6B9-CBA8-4B8D-B85A-AA6DAA6E335E}">
      <dgm:prSet/>
      <dgm:spPr/>
      <dgm:t>
        <a:bodyPr/>
        <a:lstStyle/>
        <a:p>
          <a:endParaRPr lang="en-US"/>
        </a:p>
      </dgm:t>
    </dgm:pt>
    <dgm:pt modelId="{D89D7F19-4457-41AB-964F-12BB5A7427DD}" type="sibTrans" cxnId="{18E4E6B9-CBA8-4B8D-B85A-AA6DAA6E335E}">
      <dgm:prSet/>
      <dgm:spPr/>
      <dgm:t>
        <a:bodyPr/>
        <a:lstStyle/>
        <a:p>
          <a:endParaRPr lang="en-US"/>
        </a:p>
      </dgm:t>
    </dgm:pt>
    <dgm:pt modelId="{ABCEC863-2415-4A5B-BBC9-FE60F37A95F5}" type="pres">
      <dgm:prSet presAssocID="{5D679558-7063-4210-AC54-EBD0EBAB09FE}" presName="hierChild1" presStyleCnt="0">
        <dgm:presLayoutVars>
          <dgm:chPref val="1"/>
          <dgm:dir/>
          <dgm:animOne val="branch"/>
          <dgm:animLvl val="lvl"/>
          <dgm:resizeHandles/>
        </dgm:presLayoutVars>
      </dgm:prSet>
      <dgm:spPr/>
    </dgm:pt>
    <dgm:pt modelId="{24AA6EA3-681B-4398-8026-88E3B698943F}" type="pres">
      <dgm:prSet presAssocID="{B2A80725-7B02-4869-A300-BCBC36915950}" presName="hierRoot1" presStyleCnt="0"/>
      <dgm:spPr/>
    </dgm:pt>
    <dgm:pt modelId="{197AAB26-2852-4442-A2D7-ECECB2A16231}" type="pres">
      <dgm:prSet presAssocID="{B2A80725-7B02-4869-A300-BCBC36915950}" presName="composite" presStyleCnt="0"/>
      <dgm:spPr/>
    </dgm:pt>
    <dgm:pt modelId="{E54A6D92-5EA2-4148-8D1A-64F6976A7A40}" type="pres">
      <dgm:prSet presAssocID="{B2A80725-7B02-4869-A300-BCBC36915950}" presName="background" presStyleLbl="node0" presStyleIdx="0" presStyleCnt="1"/>
      <dgm:spPr/>
    </dgm:pt>
    <dgm:pt modelId="{1A828C87-1FC6-43C1-92DF-16ACA0315958}" type="pres">
      <dgm:prSet presAssocID="{B2A80725-7B02-4869-A300-BCBC36915950}" presName="text" presStyleLbl="fgAcc0" presStyleIdx="0" presStyleCnt="1" custLinFactNeighborX="184">
        <dgm:presLayoutVars>
          <dgm:chPref val="3"/>
        </dgm:presLayoutVars>
      </dgm:prSet>
      <dgm:spPr/>
    </dgm:pt>
    <dgm:pt modelId="{2A1EE18C-8381-4923-AFBF-6C96907A1FCC}" type="pres">
      <dgm:prSet presAssocID="{B2A80725-7B02-4869-A300-BCBC36915950}" presName="hierChild2" presStyleCnt="0"/>
      <dgm:spPr/>
    </dgm:pt>
  </dgm:ptLst>
  <dgm:cxnLst>
    <dgm:cxn modelId="{B14717A7-A8F6-45E6-AE9D-31275CE6F4C1}" type="presOf" srcId="{5D679558-7063-4210-AC54-EBD0EBAB09FE}" destId="{ABCEC863-2415-4A5B-BBC9-FE60F37A95F5}" srcOrd="0" destOrd="0" presId="urn:microsoft.com/office/officeart/2005/8/layout/hierarchy1"/>
    <dgm:cxn modelId="{18E4E6B9-CBA8-4B8D-B85A-AA6DAA6E335E}" srcId="{5D679558-7063-4210-AC54-EBD0EBAB09FE}" destId="{B2A80725-7B02-4869-A300-BCBC36915950}" srcOrd="0" destOrd="0" parTransId="{833738E2-586B-4D67-8D42-4DFE86A3373F}" sibTransId="{D89D7F19-4457-41AB-964F-12BB5A7427DD}"/>
    <dgm:cxn modelId="{5A01ECE9-08EA-49C5-BCED-2C8F7CC2EF60}" type="presOf" srcId="{B2A80725-7B02-4869-A300-BCBC36915950}" destId="{1A828C87-1FC6-43C1-92DF-16ACA0315958}" srcOrd="0" destOrd="0" presId="urn:microsoft.com/office/officeart/2005/8/layout/hierarchy1"/>
    <dgm:cxn modelId="{8AB0E28F-94B2-48BB-A2F4-8586FBF54BF9}" type="presParOf" srcId="{ABCEC863-2415-4A5B-BBC9-FE60F37A95F5}" destId="{24AA6EA3-681B-4398-8026-88E3B698943F}" srcOrd="0" destOrd="0" presId="urn:microsoft.com/office/officeart/2005/8/layout/hierarchy1"/>
    <dgm:cxn modelId="{2E1EC9B2-EA68-481E-BBCD-A7C9C880ECB8}" type="presParOf" srcId="{24AA6EA3-681B-4398-8026-88E3B698943F}" destId="{197AAB26-2852-4442-A2D7-ECECB2A16231}" srcOrd="0" destOrd="0" presId="urn:microsoft.com/office/officeart/2005/8/layout/hierarchy1"/>
    <dgm:cxn modelId="{A8CBAB3E-3D2B-427E-AE3C-C817A30D667F}" type="presParOf" srcId="{197AAB26-2852-4442-A2D7-ECECB2A16231}" destId="{E54A6D92-5EA2-4148-8D1A-64F6976A7A40}" srcOrd="0" destOrd="0" presId="urn:microsoft.com/office/officeart/2005/8/layout/hierarchy1"/>
    <dgm:cxn modelId="{D6D79F6F-9586-4818-BDC9-9917FA952C9C}" type="presParOf" srcId="{197AAB26-2852-4442-A2D7-ECECB2A16231}" destId="{1A828C87-1FC6-43C1-92DF-16ACA0315958}" srcOrd="1" destOrd="0" presId="urn:microsoft.com/office/officeart/2005/8/layout/hierarchy1"/>
    <dgm:cxn modelId="{23FA7827-49F4-472F-B9A4-1A55CF2E805B}" type="presParOf" srcId="{24AA6EA3-681B-4398-8026-88E3B698943F}" destId="{2A1EE18C-8381-4923-AFBF-6C96907A1FCC}"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9E42E0A-8CA8-4699-A28C-3402E60285E7}"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B1669857-9508-4622-A066-4899CFCC3EC3}">
      <dgm:prSet custT="1"/>
      <dgm:spPr/>
      <dgm:t>
        <a:bodyPr/>
        <a:lstStyle/>
        <a:p>
          <a:r>
            <a:rPr lang="en-US" sz="1800" dirty="0"/>
            <a:t>Recognition of a potential problem by the clinician or team</a:t>
          </a:r>
        </a:p>
      </dgm:t>
    </dgm:pt>
    <dgm:pt modelId="{230D9A39-73E7-4401-8F8A-25254F7D4F0D}" type="parTrans" cxnId="{56E100A9-B15E-479B-B68D-537A05F74CD4}">
      <dgm:prSet/>
      <dgm:spPr/>
      <dgm:t>
        <a:bodyPr/>
        <a:lstStyle/>
        <a:p>
          <a:endParaRPr lang="en-US"/>
        </a:p>
      </dgm:t>
    </dgm:pt>
    <dgm:pt modelId="{167CBCF7-4F9C-4765-A49C-2C50E9E64A8E}" type="sibTrans" cxnId="{56E100A9-B15E-479B-B68D-537A05F74CD4}">
      <dgm:prSet/>
      <dgm:spPr/>
      <dgm:t>
        <a:bodyPr/>
        <a:lstStyle/>
        <a:p>
          <a:endParaRPr lang="en-US"/>
        </a:p>
      </dgm:t>
    </dgm:pt>
    <dgm:pt modelId="{3606718F-5643-4D35-8AE4-9B29B1B209E7}">
      <dgm:prSet custT="1"/>
      <dgm:spPr/>
      <dgm:t>
        <a:bodyPr/>
        <a:lstStyle/>
        <a:p>
          <a:r>
            <a:rPr lang="en-US" sz="1800" dirty="0"/>
            <a:t>Meet the parent on their level (where do I approach)</a:t>
          </a:r>
        </a:p>
      </dgm:t>
    </dgm:pt>
    <dgm:pt modelId="{F9F45B5F-2C74-4011-8515-210E3ED51925}" type="parTrans" cxnId="{10C349C8-ADD7-4D89-AEEC-AFE5B4690235}">
      <dgm:prSet/>
      <dgm:spPr/>
      <dgm:t>
        <a:bodyPr/>
        <a:lstStyle/>
        <a:p>
          <a:endParaRPr lang="en-US"/>
        </a:p>
      </dgm:t>
    </dgm:pt>
    <dgm:pt modelId="{FDAE7ACF-E4F9-48CE-A019-D643EFEB4069}" type="sibTrans" cxnId="{10C349C8-ADD7-4D89-AEEC-AFE5B4690235}">
      <dgm:prSet/>
      <dgm:spPr/>
      <dgm:t>
        <a:bodyPr/>
        <a:lstStyle/>
        <a:p>
          <a:endParaRPr lang="en-US"/>
        </a:p>
      </dgm:t>
    </dgm:pt>
    <dgm:pt modelId="{E49CADD4-9A9D-4782-8EC0-61E22DE01A0A}">
      <dgm:prSet custT="1"/>
      <dgm:spPr/>
      <dgm:t>
        <a:bodyPr/>
        <a:lstStyle/>
        <a:p>
          <a:r>
            <a:rPr lang="en-US" sz="1800" dirty="0"/>
            <a:t>DO NOT WATCH!</a:t>
          </a:r>
        </a:p>
      </dgm:t>
    </dgm:pt>
    <dgm:pt modelId="{3532B862-1757-4E92-9960-509F9883E9CF}" type="parTrans" cxnId="{4DA22E31-AE62-424E-9736-DC447D1402BF}">
      <dgm:prSet/>
      <dgm:spPr/>
      <dgm:t>
        <a:bodyPr/>
        <a:lstStyle/>
        <a:p>
          <a:endParaRPr lang="en-US"/>
        </a:p>
      </dgm:t>
    </dgm:pt>
    <dgm:pt modelId="{378807F9-081B-4DA1-9F96-69D272C393CE}" type="sibTrans" cxnId="{4DA22E31-AE62-424E-9736-DC447D1402BF}">
      <dgm:prSet/>
      <dgm:spPr/>
      <dgm:t>
        <a:bodyPr/>
        <a:lstStyle/>
        <a:p>
          <a:endParaRPr lang="en-US"/>
        </a:p>
      </dgm:t>
    </dgm:pt>
    <dgm:pt modelId="{B510CFAA-32B3-4D15-B62D-07EA555D67B0}">
      <dgm:prSet custT="1"/>
      <dgm:spPr/>
      <dgm:t>
        <a:bodyPr/>
        <a:lstStyle/>
        <a:p>
          <a:r>
            <a:rPr lang="en-US" sz="1800" dirty="0"/>
            <a:t>Refer or treat</a:t>
          </a:r>
        </a:p>
      </dgm:t>
    </dgm:pt>
    <dgm:pt modelId="{1105C854-8048-4E6A-885A-68986DAF8D12}" type="parTrans" cxnId="{A4FAD0D4-F9DF-44A6-920F-38E028B573D0}">
      <dgm:prSet/>
      <dgm:spPr/>
      <dgm:t>
        <a:bodyPr/>
        <a:lstStyle/>
        <a:p>
          <a:endParaRPr lang="en-US"/>
        </a:p>
      </dgm:t>
    </dgm:pt>
    <dgm:pt modelId="{111CB37A-A6D9-4F80-9334-A46EC4886B47}" type="sibTrans" cxnId="{A4FAD0D4-F9DF-44A6-920F-38E028B573D0}">
      <dgm:prSet/>
      <dgm:spPr/>
      <dgm:t>
        <a:bodyPr/>
        <a:lstStyle/>
        <a:p>
          <a:endParaRPr lang="en-US"/>
        </a:p>
      </dgm:t>
    </dgm:pt>
    <dgm:pt modelId="{1E2DC3DB-C9E7-4AEC-A8FE-AD9F536EE6F7}">
      <dgm:prSet custT="1"/>
      <dgm:spPr/>
      <dgm:t>
        <a:bodyPr/>
        <a:lstStyle/>
        <a:p>
          <a:r>
            <a:rPr lang="en-US" sz="1800" dirty="0"/>
            <a:t>Ability to vocalize problem to the parent/patient</a:t>
          </a:r>
        </a:p>
      </dgm:t>
    </dgm:pt>
    <dgm:pt modelId="{D724A7AF-E016-4CB9-B5CA-D2C5F217DD91}" type="sibTrans" cxnId="{EE00A157-6D94-4D5C-B272-509BDDA54CC2}">
      <dgm:prSet/>
      <dgm:spPr/>
      <dgm:t>
        <a:bodyPr/>
        <a:lstStyle/>
        <a:p>
          <a:endParaRPr lang="en-US"/>
        </a:p>
      </dgm:t>
    </dgm:pt>
    <dgm:pt modelId="{A9839D19-79F4-4FD7-9CB5-511911B87301}" type="parTrans" cxnId="{EE00A157-6D94-4D5C-B272-509BDDA54CC2}">
      <dgm:prSet/>
      <dgm:spPr/>
      <dgm:t>
        <a:bodyPr/>
        <a:lstStyle/>
        <a:p>
          <a:endParaRPr lang="en-US"/>
        </a:p>
      </dgm:t>
    </dgm:pt>
    <dgm:pt modelId="{0064C467-0744-467C-8245-666A756B4146}" type="pres">
      <dgm:prSet presAssocID="{09E42E0A-8CA8-4699-A28C-3402E60285E7}" presName="linear" presStyleCnt="0">
        <dgm:presLayoutVars>
          <dgm:animLvl val="lvl"/>
          <dgm:resizeHandles val="exact"/>
        </dgm:presLayoutVars>
      </dgm:prSet>
      <dgm:spPr/>
    </dgm:pt>
    <dgm:pt modelId="{34FD48DA-3A7D-4F07-9090-43A7BD53ACBB}" type="pres">
      <dgm:prSet presAssocID="{B1669857-9508-4622-A066-4899CFCC3EC3}" presName="parentText" presStyleLbl="node1" presStyleIdx="0" presStyleCnt="5">
        <dgm:presLayoutVars>
          <dgm:chMax val="0"/>
          <dgm:bulletEnabled val="1"/>
        </dgm:presLayoutVars>
      </dgm:prSet>
      <dgm:spPr/>
    </dgm:pt>
    <dgm:pt modelId="{D8E9CE96-80F9-427B-A965-9BE70DE0AD08}" type="pres">
      <dgm:prSet presAssocID="{167CBCF7-4F9C-4765-A49C-2C50E9E64A8E}" presName="spacer" presStyleCnt="0"/>
      <dgm:spPr/>
    </dgm:pt>
    <dgm:pt modelId="{329EF6EA-8A16-4F3F-B4C2-845983D9AAFD}" type="pres">
      <dgm:prSet presAssocID="{1E2DC3DB-C9E7-4AEC-A8FE-AD9F536EE6F7}" presName="parentText" presStyleLbl="node1" presStyleIdx="1" presStyleCnt="5" custLinFactNeighborY="5986">
        <dgm:presLayoutVars>
          <dgm:chMax val="0"/>
          <dgm:bulletEnabled val="1"/>
        </dgm:presLayoutVars>
      </dgm:prSet>
      <dgm:spPr/>
    </dgm:pt>
    <dgm:pt modelId="{EA9F6FFA-FAF0-4690-9E40-F2469740D23B}" type="pres">
      <dgm:prSet presAssocID="{D724A7AF-E016-4CB9-B5CA-D2C5F217DD91}" presName="spacer" presStyleCnt="0"/>
      <dgm:spPr/>
    </dgm:pt>
    <dgm:pt modelId="{73653E5F-99F7-495D-B1AB-12916363239E}" type="pres">
      <dgm:prSet presAssocID="{3606718F-5643-4D35-8AE4-9B29B1B209E7}" presName="parentText" presStyleLbl="node1" presStyleIdx="2" presStyleCnt="5">
        <dgm:presLayoutVars>
          <dgm:chMax val="0"/>
          <dgm:bulletEnabled val="1"/>
        </dgm:presLayoutVars>
      </dgm:prSet>
      <dgm:spPr/>
    </dgm:pt>
    <dgm:pt modelId="{98D043CC-7969-4154-B05C-8E979337D778}" type="pres">
      <dgm:prSet presAssocID="{FDAE7ACF-E4F9-48CE-A019-D643EFEB4069}" presName="spacer" presStyleCnt="0"/>
      <dgm:spPr/>
    </dgm:pt>
    <dgm:pt modelId="{D8FAAEE4-CEDB-4A4B-AD80-A7EB54013035}" type="pres">
      <dgm:prSet presAssocID="{E49CADD4-9A9D-4782-8EC0-61E22DE01A0A}" presName="parentText" presStyleLbl="node1" presStyleIdx="3" presStyleCnt="5">
        <dgm:presLayoutVars>
          <dgm:chMax val="0"/>
          <dgm:bulletEnabled val="1"/>
        </dgm:presLayoutVars>
      </dgm:prSet>
      <dgm:spPr/>
    </dgm:pt>
    <dgm:pt modelId="{9BC37437-FABA-4DE0-BEE1-B03E32DA8FAD}" type="pres">
      <dgm:prSet presAssocID="{378807F9-081B-4DA1-9F96-69D272C393CE}" presName="spacer" presStyleCnt="0"/>
      <dgm:spPr/>
    </dgm:pt>
    <dgm:pt modelId="{2AB7E9A1-5489-4973-B346-4FFB17DB3B50}" type="pres">
      <dgm:prSet presAssocID="{B510CFAA-32B3-4D15-B62D-07EA555D67B0}" presName="parentText" presStyleLbl="node1" presStyleIdx="4" presStyleCnt="5">
        <dgm:presLayoutVars>
          <dgm:chMax val="0"/>
          <dgm:bulletEnabled val="1"/>
        </dgm:presLayoutVars>
      </dgm:prSet>
      <dgm:spPr/>
    </dgm:pt>
  </dgm:ptLst>
  <dgm:cxnLst>
    <dgm:cxn modelId="{6275D304-E70E-46E5-96A4-F1397AB47382}" type="presOf" srcId="{09E42E0A-8CA8-4699-A28C-3402E60285E7}" destId="{0064C467-0744-467C-8245-666A756B4146}" srcOrd="0" destOrd="0" presId="urn:microsoft.com/office/officeart/2005/8/layout/vList2"/>
    <dgm:cxn modelId="{E11D6829-97A3-4D1A-84D2-6C104EDAFC81}" type="presOf" srcId="{3606718F-5643-4D35-8AE4-9B29B1B209E7}" destId="{73653E5F-99F7-495D-B1AB-12916363239E}" srcOrd="0" destOrd="0" presId="urn:microsoft.com/office/officeart/2005/8/layout/vList2"/>
    <dgm:cxn modelId="{4DA22E31-AE62-424E-9736-DC447D1402BF}" srcId="{09E42E0A-8CA8-4699-A28C-3402E60285E7}" destId="{E49CADD4-9A9D-4782-8EC0-61E22DE01A0A}" srcOrd="3" destOrd="0" parTransId="{3532B862-1757-4E92-9960-509F9883E9CF}" sibTransId="{378807F9-081B-4DA1-9F96-69D272C393CE}"/>
    <dgm:cxn modelId="{537FAB53-DEF7-4F73-9272-32DCB376EE31}" type="presOf" srcId="{1E2DC3DB-C9E7-4AEC-A8FE-AD9F536EE6F7}" destId="{329EF6EA-8A16-4F3F-B4C2-845983D9AAFD}" srcOrd="0" destOrd="0" presId="urn:microsoft.com/office/officeart/2005/8/layout/vList2"/>
    <dgm:cxn modelId="{EE00A157-6D94-4D5C-B272-509BDDA54CC2}" srcId="{09E42E0A-8CA8-4699-A28C-3402E60285E7}" destId="{1E2DC3DB-C9E7-4AEC-A8FE-AD9F536EE6F7}" srcOrd="1" destOrd="0" parTransId="{A9839D19-79F4-4FD7-9CB5-511911B87301}" sibTransId="{D724A7AF-E016-4CB9-B5CA-D2C5F217DD91}"/>
    <dgm:cxn modelId="{EE9F6396-A42F-46F3-B35B-4BAE66B15345}" type="presOf" srcId="{B510CFAA-32B3-4D15-B62D-07EA555D67B0}" destId="{2AB7E9A1-5489-4973-B346-4FFB17DB3B50}" srcOrd="0" destOrd="0" presId="urn:microsoft.com/office/officeart/2005/8/layout/vList2"/>
    <dgm:cxn modelId="{56E100A9-B15E-479B-B68D-537A05F74CD4}" srcId="{09E42E0A-8CA8-4699-A28C-3402E60285E7}" destId="{B1669857-9508-4622-A066-4899CFCC3EC3}" srcOrd="0" destOrd="0" parTransId="{230D9A39-73E7-4401-8F8A-25254F7D4F0D}" sibTransId="{167CBCF7-4F9C-4765-A49C-2C50E9E64A8E}"/>
    <dgm:cxn modelId="{6B9CA2B0-3423-4305-97ED-BF8BA3665867}" type="presOf" srcId="{E49CADD4-9A9D-4782-8EC0-61E22DE01A0A}" destId="{D8FAAEE4-CEDB-4A4B-AD80-A7EB54013035}" srcOrd="0" destOrd="0" presId="urn:microsoft.com/office/officeart/2005/8/layout/vList2"/>
    <dgm:cxn modelId="{10C349C8-ADD7-4D89-AEEC-AFE5B4690235}" srcId="{09E42E0A-8CA8-4699-A28C-3402E60285E7}" destId="{3606718F-5643-4D35-8AE4-9B29B1B209E7}" srcOrd="2" destOrd="0" parTransId="{F9F45B5F-2C74-4011-8515-210E3ED51925}" sibTransId="{FDAE7ACF-E4F9-48CE-A019-D643EFEB4069}"/>
    <dgm:cxn modelId="{A4FAD0D4-F9DF-44A6-920F-38E028B573D0}" srcId="{09E42E0A-8CA8-4699-A28C-3402E60285E7}" destId="{B510CFAA-32B3-4D15-B62D-07EA555D67B0}" srcOrd="4" destOrd="0" parTransId="{1105C854-8048-4E6A-885A-68986DAF8D12}" sibTransId="{111CB37A-A6D9-4F80-9334-A46EC4886B47}"/>
    <dgm:cxn modelId="{832C83F4-CE6F-4927-B665-8994C6B2D352}" type="presOf" srcId="{B1669857-9508-4622-A066-4899CFCC3EC3}" destId="{34FD48DA-3A7D-4F07-9090-43A7BD53ACBB}" srcOrd="0" destOrd="0" presId="urn:microsoft.com/office/officeart/2005/8/layout/vList2"/>
    <dgm:cxn modelId="{790A91D6-5658-4227-95DF-66BE4EC4E98B}" type="presParOf" srcId="{0064C467-0744-467C-8245-666A756B4146}" destId="{34FD48DA-3A7D-4F07-9090-43A7BD53ACBB}" srcOrd="0" destOrd="0" presId="urn:microsoft.com/office/officeart/2005/8/layout/vList2"/>
    <dgm:cxn modelId="{E09F551E-3C9C-43A4-90DE-FA4D307DA6D2}" type="presParOf" srcId="{0064C467-0744-467C-8245-666A756B4146}" destId="{D8E9CE96-80F9-427B-A965-9BE70DE0AD08}" srcOrd="1" destOrd="0" presId="urn:microsoft.com/office/officeart/2005/8/layout/vList2"/>
    <dgm:cxn modelId="{B7320532-C65B-4CE8-80CF-7FC0223A18D8}" type="presParOf" srcId="{0064C467-0744-467C-8245-666A756B4146}" destId="{329EF6EA-8A16-4F3F-B4C2-845983D9AAFD}" srcOrd="2" destOrd="0" presId="urn:microsoft.com/office/officeart/2005/8/layout/vList2"/>
    <dgm:cxn modelId="{BED13A5E-64DA-4FC6-9E17-CEB14F569F66}" type="presParOf" srcId="{0064C467-0744-467C-8245-666A756B4146}" destId="{EA9F6FFA-FAF0-4690-9E40-F2469740D23B}" srcOrd="3" destOrd="0" presId="urn:microsoft.com/office/officeart/2005/8/layout/vList2"/>
    <dgm:cxn modelId="{6A910956-5882-4C7C-AC7A-A5219584291D}" type="presParOf" srcId="{0064C467-0744-467C-8245-666A756B4146}" destId="{73653E5F-99F7-495D-B1AB-12916363239E}" srcOrd="4" destOrd="0" presId="urn:microsoft.com/office/officeart/2005/8/layout/vList2"/>
    <dgm:cxn modelId="{0D69D5DF-45E6-4437-A530-DEC3888FDCFE}" type="presParOf" srcId="{0064C467-0744-467C-8245-666A756B4146}" destId="{98D043CC-7969-4154-B05C-8E979337D778}" srcOrd="5" destOrd="0" presId="urn:microsoft.com/office/officeart/2005/8/layout/vList2"/>
    <dgm:cxn modelId="{CBC1BED2-AB89-4D3B-8172-0D4064E554DF}" type="presParOf" srcId="{0064C467-0744-467C-8245-666A756B4146}" destId="{D8FAAEE4-CEDB-4A4B-AD80-A7EB54013035}" srcOrd="6" destOrd="0" presId="urn:microsoft.com/office/officeart/2005/8/layout/vList2"/>
    <dgm:cxn modelId="{35BC73F9-58B0-41F5-8B15-658F8C0FC34D}" type="presParOf" srcId="{0064C467-0744-467C-8245-666A756B4146}" destId="{9BC37437-FABA-4DE0-BEE1-B03E32DA8FAD}" srcOrd="7" destOrd="0" presId="urn:microsoft.com/office/officeart/2005/8/layout/vList2"/>
    <dgm:cxn modelId="{8E21D523-027D-474B-80D3-5258AEB4895E}" type="presParOf" srcId="{0064C467-0744-467C-8245-666A756B4146}" destId="{2AB7E9A1-5489-4973-B346-4FFB17DB3B50}"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05851D-38C3-4481-B8B0-10A922D975F6}">
      <dsp:nvSpPr>
        <dsp:cNvPr id="0" name=""/>
        <dsp:cNvSpPr/>
      </dsp:nvSpPr>
      <dsp:spPr>
        <a:xfrm>
          <a:off x="0" y="0"/>
          <a:ext cx="7240146"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00F24A-6713-4242-8F6D-715C6C7F746A}">
      <dsp:nvSpPr>
        <dsp:cNvPr id="0" name=""/>
        <dsp:cNvSpPr/>
      </dsp:nvSpPr>
      <dsp:spPr>
        <a:xfrm>
          <a:off x="0" y="0"/>
          <a:ext cx="7240146" cy="2971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2133600">
            <a:lnSpc>
              <a:spcPct val="90000"/>
            </a:lnSpc>
            <a:spcBef>
              <a:spcPct val="0"/>
            </a:spcBef>
            <a:spcAft>
              <a:spcPct val="35000"/>
            </a:spcAft>
            <a:buNone/>
          </a:pPr>
          <a:r>
            <a:rPr lang="en-US" sz="4800" b="0" kern="1200" dirty="0"/>
            <a:t>I don’t know everything … but I’ll do my best to find out.</a:t>
          </a:r>
        </a:p>
      </dsp:txBody>
      <dsp:txXfrm>
        <a:off x="0" y="0"/>
        <a:ext cx="7240146" cy="2971800"/>
      </dsp:txXfrm>
    </dsp:sp>
    <dsp:sp modelId="{7DECB49B-E97F-422E-B3D4-CD06FADE43AF}">
      <dsp:nvSpPr>
        <dsp:cNvPr id="0" name=""/>
        <dsp:cNvSpPr/>
      </dsp:nvSpPr>
      <dsp:spPr>
        <a:xfrm>
          <a:off x="0" y="2971800"/>
          <a:ext cx="7240146" cy="0"/>
        </a:xfrm>
        <a:prstGeom prst="line">
          <a:avLst/>
        </a:prstGeom>
        <a:solidFill>
          <a:schemeClr val="accent2">
            <a:hueOff val="2989911"/>
            <a:satOff val="0"/>
            <a:lumOff val="0"/>
            <a:alphaOff val="0"/>
          </a:schemeClr>
        </a:solidFill>
        <a:ln w="12700" cap="flat" cmpd="sng" algn="ctr">
          <a:solidFill>
            <a:schemeClr val="accent2">
              <a:hueOff val="2989911"/>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0D9B13-7EAF-476C-9F4D-35A020D0D1AA}">
      <dsp:nvSpPr>
        <dsp:cNvPr id="0" name=""/>
        <dsp:cNvSpPr/>
      </dsp:nvSpPr>
      <dsp:spPr>
        <a:xfrm>
          <a:off x="0" y="2971800"/>
          <a:ext cx="7240146" cy="2971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endParaRPr lang="en-US" sz="4000" b="0" kern="1200" dirty="0"/>
        </a:p>
      </dsp:txBody>
      <dsp:txXfrm>
        <a:off x="0" y="2971800"/>
        <a:ext cx="7240146" cy="29718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58AC05-3065-48D4-BEF9-194280A03A8B}">
      <dsp:nvSpPr>
        <dsp:cNvPr id="0" name=""/>
        <dsp:cNvSpPr/>
      </dsp:nvSpPr>
      <dsp:spPr>
        <a:xfrm>
          <a:off x="601934" y="783788"/>
          <a:ext cx="1450009" cy="1450009"/>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8F7B9A-8D21-4C54-BD47-7C8A7CEA2182}">
      <dsp:nvSpPr>
        <dsp:cNvPr id="0" name=""/>
        <dsp:cNvSpPr/>
      </dsp:nvSpPr>
      <dsp:spPr>
        <a:xfrm>
          <a:off x="910952" y="1092807"/>
          <a:ext cx="831972" cy="83197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FDE7BF-D718-4B5D-8BEB-DF425C2C13A2}">
      <dsp:nvSpPr>
        <dsp:cNvPr id="0" name=""/>
        <dsp:cNvSpPr/>
      </dsp:nvSpPr>
      <dsp:spPr>
        <a:xfrm>
          <a:off x="138406" y="2685440"/>
          <a:ext cx="2377064"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defRPr cap="all"/>
          </a:pPr>
          <a:r>
            <a:rPr lang="en-US" sz="2100" kern="1200" dirty="0"/>
            <a:t>Complete Health Model</a:t>
          </a:r>
        </a:p>
      </dsp:txBody>
      <dsp:txXfrm>
        <a:off x="138406" y="2685440"/>
        <a:ext cx="2377064" cy="720000"/>
      </dsp:txXfrm>
    </dsp:sp>
    <dsp:sp modelId="{75688CB2-5326-47A5-85D5-14844D4A14FC}">
      <dsp:nvSpPr>
        <dsp:cNvPr id="0" name=""/>
        <dsp:cNvSpPr/>
      </dsp:nvSpPr>
      <dsp:spPr>
        <a:xfrm>
          <a:off x="3394984" y="783788"/>
          <a:ext cx="1450009" cy="1450009"/>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50286F-12EF-4A5B-BC6B-F1289EA92CFF}">
      <dsp:nvSpPr>
        <dsp:cNvPr id="0" name=""/>
        <dsp:cNvSpPr/>
      </dsp:nvSpPr>
      <dsp:spPr>
        <a:xfrm>
          <a:off x="3704002" y="1092807"/>
          <a:ext cx="831972" cy="83197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C1F5406-764B-4832-AA04-9A81CF41D47B}">
      <dsp:nvSpPr>
        <dsp:cNvPr id="0" name=""/>
        <dsp:cNvSpPr/>
      </dsp:nvSpPr>
      <dsp:spPr>
        <a:xfrm>
          <a:off x="2931457" y="2685440"/>
          <a:ext cx="2377064"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defRPr cap="all"/>
          </a:pPr>
          <a:r>
            <a:rPr lang="en-US" sz="2100" kern="1200" dirty="0"/>
            <a:t>Inflammation</a:t>
          </a:r>
        </a:p>
      </dsp:txBody>
      <dsp:txXfrm>
        <a:off x="2931457" y="2685440"/>
        <a:ext cx="2377064" cy="720000"/>
      </dsp:txXfrm>
    </dsp:sp>
    <dsp:sp modelId="{FD02CF04-B9E6-4411-A7DE-E855E3430A24}">
      <dsp:nvSpPr>
        <dsp:cNvPr id="0" name=""/>
        <dsp:cNvSpPr/>
      </dsp:nvSpPr>
      <dsp:spPr>
        <a:xfrm>
          <a:off x="6188035" y="783788"/>
          <a:ext cx="1450009" cy="1450009"/>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FFAE6C-84D3-4DCF-BB86-3C5FB6DF706C}">
      <dsp:nvSpPr>
        <dsp:cNvPr id="0" name=""/>
        <dsp:cNvSpPr/>
      </dsp:nvSpPr>
      <dsp:spPr>
        <a:xfrm>
          <a:off x="6497053" y="1092807"/>
          <a:ext cx="831972" cy="83197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63FB7F3-5371-4197-8EDD-E005C8E21561}">
      <dsp:nvSpPr>
        <dsp:cNvPr id="0" name=""/>
        <dsp:cNvSpPr/>
      </dsp:nvSpPr>
      <dsp:spPr>
        <a:xfrm>
          <a:off x="5724507" y="2685440"/>
          <a:ext cx="2377064"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defRPr cap="all"/>
          </a:pPr>
          <a:r>
            <a:rPr lang="en-US" sz="2100" kern="1200" dirty="0"/>
            <a:t>Growth and Development</a:t>
          </a:r>
        </a:p>
      </dsp:txBody>
      <dsp:txXfrm>
        <a:off x="5724507" y="2685440"/>
        <a:ext cx="2377064" cy="720000"/>
      </dsp:txXfrm>
    </dsp:sp>
    <dsp:sp modelId="{D5FACD40-098B-41D9-90C3-138E03FE6605}">
      <dsp:nvSpPr>
        <dsp:cNvPr id="0" name=""/>
        <dsp:cNvSpPr/>
      </dsp:nvSpPr>
      <dsp:spPr>
        <a:xfrm>
          <a:off x="8981085" y="783788"/>
          <a:ext cx="1450009" cy="1450009"/>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EDE07B-0551-427E-87E7-BA640E99D31B}">
      <dsp:nvSpPr>
        <dsp:cNvPr id="0" name=""/>
        <dsp:cNvSpPr/>
      </dsp:nvSpPr>
      <dsp:spPr>
        <a:xfrm>
          <a:off x="9290104" y="1092807"/>
          <a:ext cx="831972" cy="83197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CB00454-EBBA-4CDF-A8A6-45098E603A74}">
      <dsp:nvSpPr>
        <dsp:cNvPr id="0" name=""/>
        <dsp:cNvSpPr/>
      </dsp:nvSpPr>
      <dsp:spPr>
        <a:xfrm>
          <a:off x="8517558" y="2685440"/>
          <a:ext cx="2377064"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defRPr cap="all"/>
          </a:pPr>
          <a:r>
            <a:rPr lang="en-US" sz="2100" kern="1200" dirty="0"/>
            <a:t>Airway</a:t>
          </a:r>
        </a:p>
      </dsp:txBody>
      <dsp:txXfrm>
        <a:off x="8517558" y="2685440"/>
        <a:ext cx="2377064"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6DB223-4866-4235-BD44-2665DF2249AB}">
      <dsp:nvSpPr>
        <dsp:cNvPr id="0" name=""/>
        <dsp:cNvSpPr/>
      </dsp:nvSpPr>
      <dsp:spPr>
        <a:xfrm>
          <a:off x="1346" y="344205"/>
          <a:ext cx="4727286" cy="300182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E3A3D5-F2E5-4011-A309-8EAA9E0637FA}">
      <dsp:nvSpPr>
        <dsp:cNvPr id="0" name=""/>
        <dsp:cNvSpPr/>
      </dsp:nvSpPr>
      <dsp:spPr>
        <a:xfrm>
          <a:off x="526600" y="843196"/>
          <a:ext cx="4727286" cy="3001826"/>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Gingival color change and swelling appear to be more common expressions of gingivitis in children than are bleeding and increased pocket depth</a:t>
          </a:r>
        </a:p>
      </dsp:txBody>
      <dsp:txXfrm>
        <a:off x="614520" y="931116"/>
        <a:ext cx="4551446" cy="2825986"/>
      </dsp:txXfrm>
    </dsp:sp>
    <dsp:sp modelId="{46538859-8521-45CE-B003-496739AB4A01}">
      <dsp:nvSpPr>
        <dsp:cNvPr id="0" name=""/>
        <dsp:cNvSpPr/>
      </dsp:nvSpPr>
      <dsp:spPr>
        <a:xfrm>
          <a:off x="5779141" y="344205"/>
          <a:ext cx="4727286" cy="300182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725543-0D1C-43E2-B7E4-6C627C3D46B9}">
      <dsp:nvSpPr>
        <dsp:cNvPr id="0" name=""/>
        <dsp:cNvSpPr/>
      </dsp:nvSpPr>
      <dsp:spPr>
        <a:xfrm>
          <a:off x="6304395" y="843196"/>
          <a:ext cx="4727286" cy="3001826"/>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Excessive overjet and overbite, </a:t>
          </a:r>
          <a:r>
            <a:rPr lang="en-US" sz="2400" kern="1200" dirty="0">
              <a:highlight>
                <a:srgbClr val="FFFF00"/>
              </a:highlight>
            </a:rPr>
            <a:t>nasal obstruction, mouth breathing </a:t>
          </a:r>
          <a:r>
            <a:rPr lang="en-US" sz="2400" kern="1200" dirty="0"/>
            <a:t>habit, partially exfoliated, loose deciduous, malposed, eroded margins of partially resorbed and carious teeth can frequently cause gingivitis.</a:t>
          </a:r>
        </a:p>
      </dsp:txBody>
      <dsp:txXfrm>
        <a:off x="6392315" y="931116"/>
        <a:ext cx="4551446" cy="28259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4629CF-2414-4555-A872-C8F70DA571E7}">
      <dsp:nvSpPr>
        <dsp:cNvPr id="0" name=""/>
        <dsp:cNvSpPr/>
      </dsp:nvSpPr>
      <dsp:spPr>
        <a:xfrm>
          <a:off x="0" y="157056"/>
          <a:ext cx="11360728" cy="11115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0" i="0" kern="1200" dirty="0"/>
            <a:t>Both passive and active prenatal sensitization conferred allergen sensitivity, resulting in postnatal skin and airway inflammation after the first allergen encounter. We report a role for MCs within the developing fetus and demonstrate that fetal MCs may contribute to antigen-specific vertical transmission of allergic disease.</a:t>
          </a:r>
          <a:endParaRPr lang="en-US" sz="1900" kern="1200" dirty="0"/>
        </a:p>
      </dsp:txBody>
      <dsp:txXfrm>
        <a:off x="54259" y="211315"/>
        <a:ext cx="11252210" cy="100298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2315C4-1C45-4E5D-A7FC-10BB5D937618}">
      <dsp:nvSpPr>
        <dsp:cNvPr id="0" name=""/>
        <dsp:cNvSpPr/>
      </dsp:nvSpPr>
      <dsp:spPr>
        <a:xfrm>
          <a:off x="0" y="12423"/>
          <a:ext cx="11360728" cy="13455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0" i="0" kern="1200" dirty="0"/>
            <a:t>There is an association of higher risk of eczema, wheezing, and lower respiratory tract infections in early life with increases in human maternal and cord blood C-reactive protein, which is an acute phase protein produced during inflammation</a:t>
          </a:r>
          <a:endParaRPr lang="en-US" sz="2300" kern="1200" dirty="0"/>
        </a:p>
      </dsp:txBody>
      <dsp:txXfrm>
        <a:off x="65682" y="78105"/>
        <a:ext cx="11229364" cy="121413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4629CF-2414-4555-A872-C8F70DA571E7}">
      <dsp:nvSpPr>
        <dsp:cNvPr id="0" name=""/>
        <dsp:cNvSpPr/>
      </dsp:nvSpPr>
      <dsp:spPr>
        <a:xfrm>
          <a:off x="0" y="157056"/>
          <a:ext cx="11360728" cy="11115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0" i="0" kern="1200" dirty="0"/>
            <a:t>Both passive and active prenatal sensitization conferred allergen sensitivity, resulting in postnatal skin and airway inflammation after the first allergen encounter. We report a role for MCs within the developing fetus and demonstrate that fetal MCs may contribute to antigen-specific vertical transmission of allergic disease.</a:t>
          </a:r>
          <a:endParaRPr lang="en-US" sz="1900" kern="1200" dirty="0"/>
        </a:p>
      </dsp:txBody>
      <dsp:txXfrm>
        <a:off x="54259" y="211315"/>
        <a:ext cx="11252210" cy="100298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2315C4-1C45-4E5D-A7FC-10BB5D937618}">
      <dsp:nvSpPr>
        <dsp:cNvPr id="0" name=""/>
        <dsp:cNvSpPr/>
      </dsp:nvSpPr>
      <dsp:spPr>
        <a:xfrm>
          <a:off x="0" y="12423"/>
          <a:ext cx="11360728" cy="13455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0" i="0" kern="1200" dirty="0"/>
            <a:t>There is an association of higher risk of eczema, wheezing, and lower respiratory tract infections in early life with increases in human maternal and cord blood C-reactive protein, which is an acute phase protein produced during inflammation</a:t>
          </a:r>
          <a:endParaRPr lang="en-US" sz="2300" kern="1200" dirty="0"/>
        </a:p>
      </dsp:txBody>
      <dsp:txXfrm>
        <a:off x="65682" y="78105"/>
        <a:ext cx="11229364" cy="121413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4A6D92-5EA2-4148-8D1A-64F6976A7A40}">
      <dsp:nvSpPr>
        <dsp:cNvPr id="0" name=""/>
        <dsp:cNvSpPr/>
      </dsp:nvSpPr>
      <dsp:spPr>
        <a:xfrm>
          <a:off x="2386166" y="1304"/>
          <a:ext cx="5653349" cy="3589877"/>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828C87-1FC6-43C1-92DF-16ACA0315958}">
      <dsp:nvSpPr>
        <dsp:cNvPr id="0" name=""/>
        <dsp:cNvSpPr/>
      </dsp:nvSpPr>
      <dsp:spPr>
        <a:xfrm>
          <a:off x="3014316" y="598047"/>
          <a:ext cx="5653349" cy="3589877"/>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3840" tIns="243840" rIns="243840" bIns="243840" numCol="1" spcCol="1270" anchor="ctr" anchorCtr="0">
          <a:noAutofit/>
        </a:bodyPr>
        <a:lstStyle/>
        <a:p>
          <a:pPr marL="0" lvl="0" indent="0" algn="ctr" defTabSz="2844800">
            <a:lnSpc>
              <a:spcPct val="90000"/>
            </a:lnSpc>
            <a:spcBef>
              <a:spcPct val="0"/>
            </a:spcBef>
            <a:spcAft>
              <a:spcPct val="35000"/>
            </a:spcAft>
            <a:buFont typeface="Arial" panose="020B0604020202020204" pitchFamily="34" charset="0"/>
            <a:buNone/>
          </a:pPr>
          <a:r>
            <a:rPr lang="en-US" sz="6400" b="0" i="0" kern="1200" dirty="0"/>
            <a:t>Absence of Disease is NOT Health</a:t>
          </a:r>
        </a:p>
      </dsp:txBody>
      <dsp:txXfrm>
        <a:off x="3119460" y="703191"/>
        <a:ext cx="5443061" cy="337958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FD48DA-3A7D-4F07-9090-43A7BD53ACBB}">
      <dsp:nvSpPr>
        <dsp:cNvPr id="0" name=""/>
        <dsp:cNvSpPr/>
      </dsp:nvSpPr>
      <dsp:spPr>
        <a:xfrm>
          <a:off x="0" y="32734"/>
          <a:ext cx="6222800" cy="95472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Recognition of a potential problem by the clinician or team</a:t>
          </a:r>
        </a:p>
      </dsp:txBody>
      <dsp:txXfrm>
        <a:off x="46606" y="79340"/>
        <a:ext cx="6129588" cy="861508"/>
      </dsp:txXfrm>
    </dsp:sp>
    <dsp:sp modelId="{329EF6EA-8A16-4F3F-B4C2-845983D9AAFD}">
      <dsp:nvSpPr>
        <dsp:cNvPr id="0" name=""/>
        <dsp:cNvSpPr/>
      </dsp:nvSpPr>
      <dsp:spPr>
        <a:xfrm>
          <a:off x="0" y="1143126"/>
          <a:ext cx="6222800" cy="954720"/>
        </a:xfrm>
        <a:prstGeom prst="roundRect">
          <a:avLst/>
        </a:prstGeom>
        <a:gradFill rotWithShape="0">
          <a:gsLst>
            <a:gs pos="0">
              <a:schemeClr val="accent5">
                <a:hueOff val="-5026278"/>
                <a:satOff val="105"/>
                <a:lumOff val="-1765"/>
                <a:alphaOff val="0"/>
                <a:satMod val="103000"/>
                <a:lumMod val="102000"/>
                <a:tint val="94000"/>
              </a:schemeClr>
            </a:gs>
            <a:gs pos="50000">
              <a:schemeClr val="accent5">
                <a:hueOff val="-5026278"/>
                <a:satOff val="105"/>
                <a:lumOff val="-1765"/>
                <a:alphaOff val="0"/>
                <a:satMod val="110000"/>
                <a:lumMod val="100000"/>
                <a:shade val="100000"/>
              </a:schemeClr>
            </a:gs>
            <a:gs pos="100000">
              <a:schemeClr val="accent5">
                <a:hueOff val="-5026278"/>
                <a:satOff val="105"/>
                <a:lumOff val="-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Ability to vocalize problem to the parent/patient</a:t>
          </a:r>
        </a:p>
      </dsp:txBody>
      <dsp:txXfrm>
        <a:off x="46606" y="1189732"/>
        <a:ext cx="6129588" cy="861508"/>
      </dsp:txXfrm>
    </dsp:sp>
    <dsp:sp modelId="{73653E5F-99F7-495D-B1AB-12916363239E}">
      <dsp:nvSpPr>
        <dsp:cNvPr id="0" name=""/>
        <dsp:cNvSpPr/>
      </dsp:nvSpPr>
      <dsp:spPr>
        <a:xfrm>
          <a:off x="0" y="2235934"/>
          <a:ext cx="6222800" cy="954720"/>
        </a:xfrm>
        <a:prstGeom prst="roundRect">
          <a:avLst/>
        </a:prstGeom>
        <a:gradFill rotWithShape="0">
          <a:gsLst>
            <a:gs pos="0">
              <a:schemeClr val="accent5">
                <a:hueOff val="-10052555"/>
                <a:satOff val="209"/>
                <a:lumOff val="-3529"/>
                <a:alphaOff val="0"/>
                <a:satMod val="103000"/>
                <a:lumMod val="102000"/>
                <a:tint val="94000"/>
              </a:schemeClr>
            </a:gs>
            <a:gs pos="50000">
              <a:schemeClr val="accent5">
                <a:hueOff val="-10052555"/>
                <a:satOff val="209"/>
                <a:lumOff val="-3529"/>
                <a:alphaOff val="0"/>
                <a:satMod val="110000"/>
                <a:lumMod val="100000"/>
                <a:shade val="100000"/>
              </a:schemeClr>
            </a:gs>
            <a:gs pos="100000">
              <a:schemeClr val="accent5">
                <a:hueOff val="-10052555"/>
                <a:satOff val="209"/>
                <a:lumOff val="-352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Meet the parent on their level (where do I approach)</a:t>
          </a:r>
        </a:p>
      </dsp:txBody>
      <dsp:txXfrm>
        <a:off x="46606" y="2282540"/>
        <a:ext cx="6129588" cy="861508"/>
      </dsp:txXfrm>
    </dsp:sp>
    <dsp:sp modelId="{D8FAAEE4-CEDB-4A4B-AD80-A7EB54013035}">
      <dsp:nvSpPr>
        <dsp:cNvPr id="0" name=""/>
        <dsp:cNvSpPr/>
      </dsp:nvSpPr>
      <dsp:spPr>
        <a:xfrm>
          <a:off x="0" y="3337534"/>
          <a:ext cx="6222800" cy="954720"/>
        </a:xfrm>
        <a:prstGeom prst="roundRect">
          <a:avLst/>
        </a:prstGeom>
        <a:gradFill rotWithShape="0">
          <a:gsLst>
            <a:gs pos="0">
              <a:schemeClr val="accent5">
                <a:hueOff val="-15078832"/>
                <a:satOff val="314"/>
                <a:lumOff val="-5294"/>
                <a:alphaOff val="0"/>
                <a:satMod val="103000"/>
                <a:lumMod val="102000"/>
                <a:tint val="94000"/>
              </a:schemeClr>
            </a:gs>
            <a:gs pos="50000">
              <a:schemeClr val="accent5">
                <a:hueOff val="-15078832"/>
                <a:satOff val="314"/>
                <a:lumOff val="-5294"/>
                <a:alphaOff val="0"/>
                <a:satMod val="110000"/>
                <a:lumMod val="100000"/>
                <a:shade val="100000"/>
              </a:schemeClr>
            </a:gs>
            <a:gs pos="100000">
              <a:schemeClr val="accent5">
                <a:hueOff val="-15078832"/>
                <a:satOff val="314"/>
                <a:lumOff val="-529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DO NOT WATCH!</a:t>
          </a:r>
        </a:p>
      </dsp:txBody>
      <dsp:txXfrm>
        <a:off x="46606" y="3384140"/>
        <a:ext cx="6129588" cy="861508"/>
      </dsp:txXfrm>
    </dsp:sp>
    <dsp:sp modelId="{2AB7E9A1-5489-4973-B346-4FFB17DB3B50}">
      <dsp:nvSpPr>
        <dsp:cNvPr id="0" name=""/>
        <dsp:cNvSpPr/>
      </dsp:nvSpPr>
      <dsp:spPr>
        <a:xfrm>
          <a:off x="0" y="4439134"/>
          <a:ext cx="6222800" cy="954720"/>
        </a:xfrm>
        <a:prstGeom prst="roundRect">
          <a:avLst/>
        </a:prstGeom>
        <a:gradFill rotWithShape="0">
          <a:gsLst>
            <a:gs pos="0">
              <a:schemeClr val="accent5">
                <a:hueOff val="-20105110"/>
                <a:satOff val="418"/>
                <a:lumOff val="-7058"/>
                <a:alphaOff val="0"/>
                <a:satMod val="103000"/>
                <a:lumMod val="102000"/>
                <a:tint val="94000"/>
              </a:schemeClr>
            </a:gs>
            <a:gs pos="50000">
              <a:schemeClr val="accent5">
                <a:hueOff val="-20105110"/>
                <a:satOff val="418"/>
                <a:lumOff val="-7058"/>
                <a:alphaOff val="0"/>
                <a:satMod val="110000"/>
                <a:lumMod val="100000"/>
                <a:shade val="100000"/>
              </a:schemeClr>
            </a:gs>
            <a:gs pos="100000">
              <a:schemeClr val="accent5">
                <a:hueOff val="-20105110"/>
                <a:satOff val="418"/>
                <a:lumOff val="-705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Refer or treat</a:t>
          </a:r>
        </a:p>
      </dsp:txBody>
      <dsp:txXfrm>
        <a:off x="46606" y="4485740"/>
        <a:ext cx="6129588" cy="86150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82A843-7EA4-4B86-82F5-68CB4BF86D7E}" type="datetimeFigureOut">
              <a:rPr lang="en-US" smtClean="0"/>
              <a:t>12/26/2025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6B91E0-2100-4968-90F0-5A48B22DBEC2}" type="slidenum">
              <a:rPr lang="en-US" smtClean="0"/>
              <a:t>‹#›</a:t>
            </a:fld>
            <a:endParaRPr lang="en-US" dirty="0"/>
          </a:p>
        </p:txBody>
      </p:sp>
    </p:spTree>
    <p:extLst>
      <p:ext uri="{BB962C8B-B14F-4D97-AF65-F5344CB8AC3E}">
        <p14:creationId xmlns:p14="http://schemas.microsoft.com/office/powerpoint/2010/main" val="3604619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Title TBD</a:t>
            </a:r>
          </a:p>
        </p:txBody>
      </p:sp>
      <p:sp>
        <p:nvSpPr>
          <p:cNvPr id="4" name="Slide Number Placeholder 3"/>
          <p:cNvSpPr>
            <a:spLocks noGrp="1"/>
          </p:cNvSpPr>
          <p:nvPr>
            <p:ph type="sldNum" sz="quarter" idx="5"/>
          </p:nvPr>
        </p:nvSpPr>
        <p:spPr/>
        <p:txBody>
          <a:bodyPr/>
          <a:lstStyle/>
          <a:p>
            <a:fld id="{F86B91E0-2100-4968-90F0-5A48B22DBEC2}" type="slidenum">
              <a:rPr lang="en-US" smtClean="0"/>
              <a:t>1</a:t>
            </a:fld>
            <a:endParaRPr lang="en-US" dirty="0"/>
          </a:p>
        </p:txBody>
      </p:sp>
    </p:spTree>
    <p:extLst>
      <p:ext uri="{BB962C8B-B14F-4D97-AF65-F5344CB8AC3E}">
        <p14:creationId xmlns:p14="http://schemas.microsoft.com/office/powerpoint/2010/main" val="9778820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has been my bread and butter as a pediatric dentist</a:t>
            </a:r>
          </a:p>
          <a:p>
            <a:r>
              <a:rPr lang="en-US" dirty="0"/>
              <a:t>Why are we concerned about early childhood caries and risk assessment?</a:t>
            </a:r>
          </a:p>
          <a:p>
            <a:r>
              <a:rPr lang="en-US" dirty="0"/>
              <a:t>Significant health concerns that come with this.</a:t>
            </a:r>
          </a:p>
          <a:p>
            <a:r>
              <a:rPr lang="en-US" dirty="0"/>
              <a:t>Pain, infection, Failure to Thrive</a:t>
            </a:r>
          </a:p>
          <a:p>
            <a:r>
              <a:rPr lang="en-US" dirty="0"/>
              <a:t>Societal cost</a:t>
            </a:r>
          </a:p>
        </p:txBody>
      </p:sp>
      <p:sp>
        <p:nvSpPr>
          <p:cNvPr id="4" name="Slide Number Placeholder 3"/>
          <p:cNvSpPr>
            <a:spLocks noGrp="1"/>
          </p:cNvSpPr>
          <p:nvPr>
            <p:ph type="sldNum" sz="quarter" idx="5"/>
          </p:nvPr>
        </p:nvSpPr>
        <p:spPr/>
        <p:txBody>
          <a:bodyPr/>
          <a:lstStyle/>
          <a:p>
            <a:fld id="{F86B91E0-2100-4968-90F0-5A48B22DBEC2}" type="slidenum">
              <a:rPr lang="en-US" smtClean="0"/>
              <a:t>10</a:t>
            </a:fld>
            <a:endParaRPr lang="en-US" dirty="0"/>
          </a:p>
        </p:txBody>
      </p:sp>
    </p:spTree>
    <p:extLst>
      <p:ext uri="{BB962C8B-B14F-4D97-AF65-F5344CB8AC3E}">
        <p14:creationId xmlns:p14="http://schemas.microsoft.com/office/powerpoint/2010/main" val="211210249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Unfortunately, this is the same child. Pre and post development of nasal congestion with animal (gerbil) allergy</a:t>
            </a:r>
          </a:p>
          <a:p>
            <a:r>
              <a:rPr lang="en-US" dirty="0"/>
              <a:t>Classic case of adenoid facies. I would have loved to see a CBCT on this child pre and post gerbil</a:t>
            </a:r>
          </a:p>
        </p:txBody>
      </p:sp>
      <p:sp>
        <p:nvSpPr>
          <p:cNvPr id="4" name="Slide Number Placeholder 3"/>
          <p:cNvSpPr>
            <a:spLocks noGrp="1"/>
          </p:cNvSpPr>
          <p:nvPr>
            <p:ph type="sldNum" sz="quarter" idx="5"/>
          </p:nvPr>
        </p:nvSpPr>
        <p:spPr/>
        <p:txBody>
          <a:bodyPr/>
          <a:lstStyle/>
          <a:p>
            <a:fld id="{F86B91E0-2100-4968-90F0-5A48B22DBEC2}" type="slidenum">
              <a:rPr lang="en-US" smtClean="0"/>
              <a:t>100</a:t>
            </a:fld>
            <a:endParaRPr lang="en-US" dirty="0"/>
          </a:p>
        </p:txBody>
      </p:sp>
    </p:spTree>
    <p:extLst>
      <p:ext uri="{BB962C8B-B14F-4D97-AF65-F5344CB8AC3E}">
        <p14:creationId xmlns:p14="http://schemas.microsoft.com/office/powerpoint/2010/main" val="285945147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do use a xylitol based type nasal spray for clearance</a:t>
            </a:r>
          </a:p>
        </p:txBody>
      </p:sp>
      <p:sp>
        <p:nvSpPr>
          <p:cNvPr id="4" name="Slide Number Placeholder 3"/>
          <p:cNvSpPr>
            <a:spLocks noGrp="1"/>
          </p:cNvSpPr>
          <p:nvPr>
            <p:ph type="sldNum" sz="quarter" idx="5"/>
          </p:nvPr>
        </p:nvSpPr>
        <p:spPr/>
        <p:txBody>
          <a:bodyPr/>
          <a:lstStyle/>
          <a:p>
            <a:fld id="{F86B91E0-2100-4968-90F0-5A48B22DBEC2}" type="slidenum">
              <a:rPr lang="en-US" smtClean="0"/>
              <a:t>101</a:t>
            </a:fld>
            <a:endParaRPr lang="en-US" dirty="0"/>
          </a:p>
        </p:txBody>
      </p:sp>
    </p:spTree>
    <p:extLst>
      <p:ext uri="{BB962C8B-B14F-4D97-AF65-F5344CB8AC3E}">
        <p14:creationId xmlns:p14="http://schemas.microsoft.com/office/powerpoint/2010/main" val="224309131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interventions for mouth breathing, open mouth posture, nasal congestion here?</a:t>
            </a:r>
          </a:p>
          <a:p>
            <a:r>
              <a:rPr lang="en-US" dirty="0"/>
              <a:t>3 blow technique (nasal hygiene, Xlear)</a:t>
            </a:r>
          </a:p>
          <a:p>
            <a:r>
              <a:rPr lang="en-US" dirty="0"/>
              <a:t>Lip taping</a:t>
            </a:r>
          </a:p>
          <a:p>
            <a:r>
              <a:rPr lang="en-US" dirty="0"/>
              <a:t>Myofunctional therapy</a:t>
            </a:r>
          </a:p>
          <a:p>
            <a:r>
              <a:rPr lang="en-US" dirty="0"/>
              <a:t>Allergist</a:t>
            </a:r>
          </a:p>
          <a:p>
            <a:r>
              <a:rPr lang="en-US" dirty="0"/>
              <a:t>ENT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86B91E0-2100-4968-90F0-5A48B22DBEC2}" type="slidenum">
              <a:rPr lang="en-US" smtClean="0"/>
              <a:t>102</a:t>
            </a:fld>
            <a:endParaRPr lang="en-US" dirty="0"/>
          </a:p>
        </p:txBody>
      </p:sp>
    </p:spTree>
    <p:extLst>
      <p:ext uri="{BB962C8B-B14F-4D97-AF65-F5344CB8AC3E}">
        <p14:creationId xmlns:p14="http://schemas.microsoft.com/office/powerpoint/2010/main" val="88300876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interventions for mouth breathing, open mouth posture, nasal congestion here?</a:t>
            </a:r>
          </a:p>
          <a:p>
            <a:r>
              <a:rPr lang="en-US" dirty="0"/>
              <a:t>3 blow technique (nasal hygiene, Xlear)</a:t>
            </a:r>
          </a:p>
          <a:p>
            <a:r>
              <a:rPr lang="en-US" dirty="0"/>
              <a:t>Lip taping</a:t>
            </a:r>
          </a:p>
          <a:p>
            <a:r>
              <a:rPr lang="en-US" dirty="0"/>
              <a:t>Myofunctional therapy</a:t>
            </a:r>
          </a:p>
          <a:p>
            <a:r>
              <a:rPr lang="en-US" dirty="0"/>
              <a:t>Allergist</a:t>
            </a:r>
          </a:p>
          <a:p>
            <a:r>
              <a:rPr lang="en-US" dirty="0"/>
              <a:t>ENT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86B91E0-2100-4968-90F0-5A48B22DBEC2}" type="slidenum">
              <a:rPr lang="en-US" smtClean="0"/>
              <a:t>103</a:t>
            </a:fld>
            <a:endParaRPr lang="en-US" dirty="0"/>
          </a:p>
        </p:txBody>
      </p:sp>
    </p:spTree>
    <p:extLst>
      <p:ext uri="{BB962C8B-B14F-4D97-AF65-F5344CB8AC3E}">
        <p14:creationId xmlns:p14="http://schemas.microsoft.com/office/powerpoint/2010/main" val="348675196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chat about thumb sucking</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86B91E0-2100-4968-90F0-5A48B22DBEC2}" type="slidenum">
              <a:rPr lang="en-US" smtClean="0"/>
              <a:t>104</a:t>
            </a:fld>
            <a:endParaRPr lang="en-US" dirty="0"/>
          </a:p>
        </p:txBody>
      </p:sp>
    </p:spTree>
    <p:extLst>
      <p:ext uri="{BB962C8B-B14F-4D97-AF65-F5344CB8AC3E}">
        <p14:creationId xmlns:p14="http://schemas.microsoft.com/office/powerpoint/2010/main" val="295328481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dreaded finger in pediatric dentistry! </a:t>
            </a:r>
          </a:p>
          <a:p>
            <a:r>
              <a:rPr lang="en-US" dirty="0"/>
              <a:t>This seems more appropriate for me!</a:t>
            </a:r>
          </a:p>
          <a:p>
            <a:r>
              <a:rPr lang="en-US" dirty="0"/>
              <a:t>It’s very endearing, I’ve even had a parent say to me they won’t discourage sucking because it’s so cute!</a:t>
            </a:r>
          </a:p>
          <a:p>
            <a:r>
              <a:rPr lang="en-US" dirty="0"/>
              <a:t>What damage does a thumb do?</a:t>
            </a:r>
          </a:p>
        </p:txBody>
      </p:sp>
      <p:sp>
        <p:nvSpPr>
          <p:cNvPr id="4" name="Slide Number Placeholder 3"/>
          <p:cNvSpPr>
            <a:spLocks noGrp="1"/>
          </p:cNvSpPr>
          <p:nvPr>
            <p:ph type="sldNum" sz="quarter" idx="5"/>
          </p:nvPr>
        </p:nvSpPr>
        <p:spPr/>
        <p:txBody>
          <a:bodyPr/>
          <a:lstStyle/>
          <a:p>
            <a:fld id="{F86B91E0-2100-4968-90F0-5A48B22DBEC2}" type="slidenum">
              <a:rPr lang="en-US" smtClean="0"/>
              <a:t>105</a:t>
            </a:fld>
            <a:endParaRPr lang="en-US" dirty="0"/>
          </a:p>
        </p:txBody>
      </p:sp>
    </p:spTree>
    <p:extLst>
      <p:ext uri="{BB962C8B-B14F-4D97-AF65-F5344CB8AC3E}">
        <p14:creationId xmlns:p14="http://schemas.microsoft.com/office/powerpoint/2010/main" val="34192170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a thumb habit do?</a:t>
            </a:r>
          </a:p>
          <a:p>
            <a:r>
              <a:rPr lang="en-US" dirty="0"/>
              <a:t>Are we back to a central theme?</a:t>
            </a:r>
          </a:p>
          <a:p>
            <a:endParaRPr lang="en-US" dirty="0"/>
          </a:p>
        </p:txBody>
      </p:sp>
      <p:sp>
        <p:nvSpPr>
          <p:cNvPr id="4" name="Slide Number Placeholder 3"/>
          <p:cNvSpPr>
            <a:spLocks noGrp="1"/>
          </p:cNvSpPr>
          <p:nvPr>
            <p:ph type="sldNum" sz="quarter" idx="5"/>
          </p:nvPr>
        </p:nvSpPr>
        <p:spPr/>
        <p:txBody>
          <a:bodyPr/>
          <a:lstStyle/>
          <a:p>
            <a:fld id="{F86B91E0-2100-4968-90F0-5A48B22DBEC2}" type="slidenum">
              <a:rPr lang="en-US" smtClean="0"/>
              <a:t>106</a:t>
            </a:fld>
            <a:endParaRPr lang="en-US" dirty="0"/>
          </a:p>
        </p:txBody>
      </p:sp>
    </p:spTree>
    <p:extLst>
      <p:ext uri="{BB962C8B-B14F-4D97-AF65-F5344CB8AC3E}">
        <p14:creationId xmlns:p14="http://schemas.microsoft.com/office/powerpoint/2010/main" val="400923448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would be the classic example. </a:t>
            </a:r>
          </a:p>
          <a:p>
            <a:r>
              <a:rPr lang="en-US" dirty="0"/>
              <a:t>Posterior crossbite in a functional shift</a:t>
            </a:r>
          </a:p>
          <a:p>
            <a:r>
              <a:rPr lang="en-US" dirty="0"/>
              <a:t>Narrow vaulted palate. V-shaped arch, how about tongue position</a:t>
            </a:r>
          </a:p>
          <a:p>
            <a:r>
              <a:rPr lang="en-US" dirty="0"/>
              <a:t>Just for fun -  how does the CBCT look?</a:t>
            </a:r>
          </a:p>
          <a:p>
            <a:endParaRPr lang="en-US" dirty="0"/>
          </a:p>
        </p:txBody>
      </p:sp>
      <p:sp>
        <p:nvSpPr>
          <p:cNvPr id="4" name="Slide Number Placeholder 3"/>
          <p:cNvSpPr>
            <a:spLocks noGrp="1"/>
          </p:cNvSpPr>
          <p:nvPr>
            <p:ph type="sldNum" sz="quarter" idx="5"/>
          </p:nvPr>
        </p:nvSpPr>
        <p:spPr/>
        <p:txBody>
          <a:bodyPr/>
          <a:lstStyle/>
          <a:p>
            <a:fld id="{F86B91E0-2100-4968-90F0-5A48B22DBEC2}" type="slidenum">
              <a:rPr lang="en-US" smtClean="0"/>
              <a:t>107</a:t>
            </a:fld>
            <a:endParaRPr lang="en-US" dirty="0"/>
          </a:p>
        </p:txBody>
      </p:sp>
    </p:spTree>
    <p:extLst>
      <p:ext uri="{BB962C8B-B14F-4D97-AF65-F5344CB8AC3E}">
        <p14:creationId xmlns:p14="http://schemas.microsoft.com/office/powerpoint/2010/main" val="110776737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classic Thumb sucker in my office</a:t>
            </a:r>
          </a:p>
          <a:p>
            <a:r>
              <a:rPr lang="en-US" dirty="0"/>
              <a:t>He pretty much hits all the buttons!</a:t>
            </a:r>
          </a:p>
          <a:p>
            <a:r>
              <a:rPr lang="en-US" dirty="0"/>
              <a:t>Overjet, open bite, functional shift crossbite</a:t>
            </a:r>
          </a:p>
          <a:p>
            <a:endParaRPr lang="en-US" dirty="0"/>
          </a:p>
        </p:txBody>
      </p:sp>
      <p:sp>
        <p:nvSpPr>
          <p:cNvPr id="4" name="Slide Number Placeholder 3"/>
          <p:cNvSpPr>
            <a:spLocks noGrp="1"/>
          </p:cNvSpPr>
          <p:nvPr>
            <p:ph type="sldNum" sz="quarter" idx="5"/>
          </p:nvPr>
        </p:nvSpPr>
        <p:spPr/>
        <p:txBody>
          <a:bodyPr/>
          <a:lstStyle/>
          <a:p>
            <a:fld id="{F86B91E0-2100-4968-90F0-5A48B22DBEC2}" type="slidenum">
              <a:rPr lang="en-US" smtClean="0"/>
              <a:t>108</a:t>
            </a:fld>
            <a:endParaRPr lang="en-US" dirty="0"/>
          </a:p>
        </p:txBody>
      </p:sp>
    </p:spTree>
    <p:extLst>
      <p:ext uri="{BB962C8B-B14F-4D97-AF65-F5344CB8AC3E}">
        <p14:creationId xmlns:p14="http://schemas.microsoft.com/office/powerpoint/2010/main" val="165393416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for fun, let’s look at his PSQ</a:t>
            </a:r>
          </a:p>
          <a:p>
            <a:r>
              <a:rPr lang="en-US" dirty="0"/>
              <a:t>Just for reinforcement</a:t>
            </a:r>
          </a:p>
          <a:p>
            <a:r>
              <a:rPr lang="en-US" dirty="0"/>
              <a:t>How many items on this would we be concerned about?</a:t>
            </a:r>
          </a:p>
          <a:p>
            <a:r>
              <a:rPr lang="en-US" dirty="0"/>
              <a:t>The rest is difficult in a child this age. However, not something to ignore</a:t>
            </a:r>
          </a:p>
        </p:txBody>
      </p:sp>
      <p:sp>
        <p:nvSpPr>
          <p:cNvPr id="4" name="Slide Number Placeholder 3"/>
          <p:cNvSpPr>
            <a:spLocks noGrp="1"/>
          </p:cNvSpPr>
          <p:nvPr>
            <p:ph type="sldNum" sz="quarter" idx="5"/>
          </p:nvPr>
        </p:nvSpPr>
        <p:spPr/>
        <p:txBody>
          <a:bodyPr/>
          <a:lstStyle/>
          <a:p>
            <a:fld id="{F86B91E0-2100-4968-90F0-5A48B22DBEC2}" type="slidenum">
              <a:rPr lang="en-US" smtClean="0"/>
              <a:t>109</a:t>
            </a:fld>
            <a:endParaRPr lang="en-US" dirty="0"/>
          </a:p>
        </p:txBody>
      </p:sp>
    </p:spTree>
    <p:extLst>
      <p:ext uri="{BB962C8B-B14F-4D97-AF65-F5344CB8AC3E}">
        <p14:creationId xmlns:p14="http://schemas.microsoft.com/office/powerpoint/2010/main" val="1264711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about Perio.</a:t>
            </a:r>
          </a:p>
          <a:p>
            <a:r>
              <a:rPr lang="en-US" dirty="0"/>
              <a:t>This is part of why I went into pediatrics. The three “P’s” Perio, Prosth and Pedo</a:t>
            </a:r>
          </a:p>
          <a:p>
            <a:r>
              <a:rPr lang="en-US" dirty="0"/>
              <a:t>Inflammation in the mouth, the gateway to the body.</a:t>
            </a:r>
          </a:p>
          <a:p>
            <a:r>
              <a:rPr lang="en-US" dirty="0"/>
              <a:t>Half of adults by age 30 have Perio. </a:t>
            </a:r>
          </a:p>
        </p:txBody>
      </p:sp>
      <p:sp>
        <p:nvSpPr>
          <p:cNvPr id="4" name="Slide Number Placeholder 3"/>
          <p:cNvSpPr>
            <a:spLocks noGrp="1"/>
          </p:cNvSpPr>
          <p:nvPr>
            <p:ph type="sldNum" sz="quarter" idx="5"/>
          </p:nvPr>
        </p:nvSpPr>
        <p:spPr/>
        <p:txBody>
          <a:bodyPr/>
          <a:lstStyle/>
          <a:p>
            <a:fld id="{F86B91E0-2100-4968-90F0-5A48B22DBEC2}" type="slidenum">
              <a:rPr lang="en-US" smtClean="0"/>
              <a:t>11</a:t>
            </a:fld>
            <a:endParaRPr lang="en-US" dirty="0"/>
          </a:p>
        </p:txBody>
      </p:sp>
    </p:spTree>
    <p:extLst>
      <p:ext uri="{BB962C8B-B14F-4D97-AF65-F5344CB8AC3E}">
        <p14:creationId xmlns:p14="http://schemas.microsoft.com/office/powerpoint/2010/main" val="203808639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Management of thumb sucking</a:t>
            </a:r>
          </a:p>
          <a:p>
            <a:r>
              <a:rPr lang="en-US" dirty="0"/>
              <a:t>This one is my favorite (read out loud)</a:t>
            </a:r>
          </a:p>
          <a:p>
            <a:endParaRPr lang="en-US" dirty="0"/>
          </a:p>
          <a:p>
            <a:endParaRPr lang="en-US" dirty="0"/>
          </a:p>
        </p:txBody>
      </p:sp>
      <p:sp>
        <p:nvSpPr>
          <p:cNvPr id="4" name="Slide Number Placeholder 3"/>
          <p:cNvSpPr>
            <a:spLocks noGrp="1"/>
          </p:cNvSpPr>
          <p:nvPr>
            <p:ph type="sldNum" sz="quarter" idx="5"/>
          </p:nvPr>
        </p:nvSpPr>
        <p:spPr/>
        <p:txBody>
          <a:bodyPr/>
          <a:lstStyle/>
          <a:p>
            <a:fld id="{F86B91E0-2100-4968-90F0-5A48B22DBEC2}" type="slidenum">
              <a:rPr lang="en-US" smtClean="0"/>
              <a:t>110</a:t>
            </a:fld>
            <a:endParaRPr lang="en-US" dirty="0"/>
          </a:p>
        </p:txBody>
      </p:sp>
    </p:spTree>
    <p:extLst>
      <p:ext uri="{BB962C8B-B14F-4D97-AF65-F5344CB8AC3E}">
        <p14:creationId xmlns:p14="http://schemas.microsoft.com/office/powerpoint/2010/main" val="9941008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Thumb things</a:t>
            </a:r>
          </a:p>
          <a:p>
            <a:r>
              <a:rPr lang="en-US" dirty="0"/>
              <a:t>Maybe the last one is a bit extreme</a:t>
            </a:r>
          </a:p>
          <a:p>
            <a:r>
              <a:rPr lang="en-US" dirty="0"/>
              <a:t>We are great at putting appliances in to restrict things. I generally place a device and tell the parents that it will take twice as long as it does for them to stop.</a:t>
            </a:r>
          </a:p>
          <a:p>
            <a:r>
              <a:rPr lang="en-US" dirty="0"/>
              <a:t>Why we need a myofunctional therapist on board!</a:t>
            </a:r>
          </a:p>
          <a:p>
            <a:r>
              <a:rPr lang="en-US" dirty="0"/>
              <a:t>Habit elimination is critical before you are able to start OMT</a:t>
            </a:r>
          </a:p>
          <a:p>
            <a:r>
              <a:rPr lang="en-US" dirty="0"/>
              <a:t>Also, what are the effects of a rigid device in a growing child? I do not place bilateral space maintainers whenever possible unless I have expanded the child.</a:t>
            </a:r>
          </a:p>
          <a:p>
            <a:endParaRPr lang="en-US" dirty="0"/>
          </a:p>
        </p:txBody>
      </p:sp>
      <p:sp>
        <p:nvSpPr>
          <p:cNvPr id="4" name="Slide Number Placeholder 3"/>
          <p:cNvSpPr>
            <a:spLocks noGrp="1"/>
          </p:cNvSpPr>
          <p:nvPr>
            <p:ph type="sldNum" sz="quarter" idx="5"/>
          </p:nvPr>
        </p:nvSpPr>
        <p:spPr/>
        <p:txBody>
          <a:bodyPr/>
          <a:lstStyle/>
          <a:p>
            <a:fld id="{F86B91E0-2100-4968-90F0-5A48B22DBEC2}" type="slidenum">
              <a:rPr lang="en-US" smtClean="0"/>
              <a:t>111</a:t>
            </a:fld>
            <a:endParaRPr lang="en-US" dirty="0"/>
          </a:p>
        </p:txBody>
      </p:sp>
    </p:spTree>
    <p:extLst>
      <p:ext uri="{BB962C8B-B14F-4D97-AF65-F5344CB8AC3E}">
        <p14:creationId xmlns:p14="http://schemas.microsoft.com/office/powerpoint/2010/main" val="123717506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where I have moved in some of my patients that need expansion in addition to digit habits.</a:t>
            </a:r>
          </a:p>
          <a:p>
            <a:endParaRPr lang="en-US" dirty="0"/>
          </a:p>
        </p:txBody>
      </p:sp>
      <p:sp>
        <p:nvSpPr>
          <p:cNvPr id="4" name="Slide Number Placeholder 3"/>
          <p:cNvSpPr>
            <a:spLocks noGrp="1"/>
          </p:cNvSpPr>
          <p:nvPr>
            <p:ph type="sldNum" sz="quarter" idx="5"/>
          </p:nvPr>
        </p:nvSpPr>
        <p:spPr/>
        <p:txBody>
          <a:bodyPr/>
          <a:lstStyle/>
          <a:p>
            <a:fld id="{F86B91E0-2100-4968-90F0-5A48B22DBEC2}" type="slidenum">
              <a:rPr lang="en-US" smtClean="0"/>
              <a:t>112</a:t>
            </a:fld>
            <a:endParaRPr lang="en-US" dirty="0"/>
          </a:p>
        </p:txBody>
      </p:sp>
    </p:spTree>
    <p:extLst>
      <p:ext uri="{BB962C8B-B14F-4D97-AF65-F5344CB8AC3E}">
        <p14:creationId xmlns:p14="http://schemas.microsoft.com/office/powerpoint/2010/main" val="215648757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about this?</a:t>
            </a:r>
          </a:p>
          <a:p>
            <a:r>
              <a:rPr lang="en-US" dirty="0"/>
              <a:t>How does this affect facial development?</a:t>
            </a:r>
          </a:p>
          <a:p>
            <a:r>
              <a:rPr lang="en-US" dirty="0"/>
              <a:t>Mesofacial?</a:t>
            </a:r>
          </a:p>
        </p:txBody>
      </p:sp>
      <p:sp>
        <p:nvSpPr>
          <p:cNvPr id="4" name="Slide Number Placeholder 3"/>
          <p:cNvSpPr>
            <a:spLocks noGrp="1"/>
          </p:cNvSpPr>
          <p:nvPr>
            <p:ph type="sldNum" sz="quarter" idx="5"/>
          </p:nvPr>
        </p:nvSpPr>
        <p:spPr/>
        <p:txBody>
          <a:bodyPr/>
          <a:lstStyle/>
          <a:p>
            <a:fld id="{F86B91E0-2100-4968-90F0-5A48B22DBEC2}" type="slidenum">
              <a:rPr lang="en-US" smtClean="0"/>
              <a:t>113</a:t>
            </a:fld>
            <a:endParaRPr lang="en-US" dirty="0"/>
          </a:p>
        </p:txBody>
      </p:sp>
    </p:spTree>
    <p:extLst>
      <p:ext uri="{BB962C8B-B14F-4D97-AF65-F5344CB8AC3E}">
        <p14:creationId xmlns:p14="http://schemas.microsoft.com/office/powerpoint/2010/main" val="423485271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Pacifier use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86B91E0-2100-4968-90F0-5A48B22DBEC2}" type="slidenum">
              <a:rPr lang="en-US" smtClean="0"/>
              <a:t>114</a:t>
            </a:fld>
            <a:endParaRPr lang="en-US" dirty="0"/>
          </a:p>
        </p:txBody>
      </p:sp>
    </p:spTree>
    <p:extLst>
      <p:ext uri="{BB962C8B-B14F-4D97-AF65-F5344CB8AC3E}">
        <p14:creationId xmlns:p14="http://schemas.microsoft.com/office/powerpoint/2010/main" val="330117960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we think this is applicable as well to a “fake” thumb?</a:t>
            </a:r>
          </a:p>
          <a:p>
            <a:endParaRPr lang="en-US" dirty="0"/>
          </a:p>
          <a:p>
            <a:endParaRPr lang="en-US" dirty="0"/>
          </a:p>
        </p:txBody>
      </p:sp>
      <p:sp>
        <p:nvSpPr>
          <p:cNvPr id="4" name="Slide Number Placeholder 3"/>
          <p:cNvSpPr>
            <a:spLocks noGrp="1"/>
          </p:cNvSpPr>
          <p:nvPr>
            <p:ph type="sldNum" sz="quarter" idx="5"/>
          </p:nvPr>
        </p:nvSpPr>
        <p:spPr/>
        <p:txBody>
          <a:bodyPr/>
          <a:lstStyle/>
          <a:p>
            <a:fld id="{F86B91E0-2100-4968-90F0-5A48B22DBEC2}" type="slidenum">
              <a:rPr lang="en-US" smtClean="0"/>
              <a:t>115</a:t>
            </a:fld>
            <a:endParaRPr lang="en-US" dirty="0"/>
          </a:p>
        </p:txBody>
      </p:sp>
    </p:spTree>
    <p:extLst>
      <p:ext uri="{BB962C8B-B14F-4D97-AF65-F5344CB8AC3E}">
        <p14:creationId xmlns:p14="http://schemas.microsoft.com/office/powerpoint/2010/main" val="352311446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a tongue fit in that space?</a:t>
            </a:r>
          </a:p>
          <a:p>
            <a:r>
              <a:rPr lang="en-US" dirty="0"/>
              <a:t>OMT wants space for the tongue to go somewhere</a:t>
            </a:r>
          </a:p>
          <a:p>
            <a:r>
              <a:rPr lang="en-US" dirty="0"/>
              <a:t>Think of Down’s – what does the tongue position do to facial development</a:t>
            </a:r>
          </a:p>
        </p:txBody>
      </p:sp>
      <p:sp>
        <p:nvSpPr>
          <p:cNvPr id="4" name="Slide Number Placeholder 3"/>
          <p:cNvSpPr>
            <a:spLocks noGrp="1"/>
          </p:cNvSpPr>
          <p:nvPr>
            <p:ph type="sldNum" sz="quarter" idx="5"/>
          </p:nvPr>
        </p:nvSpPr>
        <p:spPr/>
        <p:txBody>
          <a:bodyPr/>
          <a:lstStyle/>
          <a:p>
            <a:fld id="{F86B91E0-2100-4968-90F0-5A48B22DBEC2}" type="slidenum">
              <a:rPr lang="en-US" smtClean="0"/>
              <a:t>116</a:t>
            </a:fld>
            <a:endParaRPr lang="en-US" dirty="0"/>
          </a:p>
        </p:txBody>
      </p:sp>
    </p:spTree>
    <p:extLst>
      <p:ext uri="{BB962C8B-B14F-4D97-AF65-F5344CB8AC3E}">
        <p14:creationId xmlns:p14="http://schemas.microsoft.com/office/powerpoint/2010/main" val="83891400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are the keepers of this biome?</a:t>
            </a:r>
          </a:p>
          <a:p>
            <a:r>
              <a:rPr lang="en-US" dirty="0"/>
              <a:t>Why would this work in a lecture about oral habits.</a:t>
            </a:r>
          </a:p>
          <a:p>
            <a:r>
              <a:rPr lang="en-US" dirty="0"/>
              <a:t>The most deleterious oral habit from the literature it seems is open mouth posture. </a:t>
            </a:r>
          </a:p>
          <a:p>
            <a:r>
              <a:rPr lang="en-US" dirty="0"/>
              <a:t>How do we breathe if our nose is plugged and who is watching this biome?</a:t>
            </a:r>
          </a:p>
        </p:txBody>
      </p:sp>
      <p:sp>
        <p:nvSpPr>
          <p:cNvPr id="4" name="Slide Number Placeholder 3"/>
          <p:cNvSpPr>
            <a:spLocks noGrp="1"/>
          </p:cNvSpPr>
          <p:nvPr>
            <p:ph type="sldNum" sz="quarter" idx="5"/>
          </p:nvPr>
        </p:nvSpPr>
        <p:spPr/>
        <p:txBody>
          <a:bodyPr/>
          <a:lstStyle/>
          <a:p>
            <a:fld id="{F86B91E0-2100-4968-90F0-5A48B22DBEC2}" type="slidenum">
              <a:rPr lang="en-US" smtClean="0"/>
              <a:t>117</a:t>
            </a:fld>
            <a:endParaRPr lang="en-US" dirty="0"/>
          </a:p>
        </p:txBody>
      </p:sp>
    </p:spTree>
    <p:extLst>
      <p:ext uri="{BB962C8B-B14F-4D97-AF65-F5344CB8AC3E}">
        <p14:creationId xmlns:p14="http://schemas.microsoft.com/office/powerpoint/2010/main" val="324816432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ENT? PCP? PCD?</a:t>
            </a:r>
          </a:p>
          <a:p>
            <a:endParaRPr lang="en-US" dirty="0"/>
          </a:p>
          <a:p>
            <a:r>
              <a:rPr lang="en-US" dirty="0"/>
              <a:t>What are we considering as a multidisciplinary approach?</a:t>
            </a:r>
          </a:p>
          <a:p>
            <a:r>
              <a:rPr lang="en-US" dirty="0"/>
              <a:t>Mirrors colonization of the oral cavity as well as initial gut colonization</a:t>
            </a:r>
          </a:p>
        </p:txBody>
      </p:sp>
      <p:sp>
        <p:nvSpPr>
          <p:cNvPr id="4" name="Slide Number Placeholder 3"/>
          <p:cNvSpPr>
            <a:spLocks noGrp="1"/>
          </p:cNvSpPr>
          <p:nvPr>
            <p:ph type="sldNum" sz="quarter" idx="5"/>
          </p:nvPr>
        </p:nvSpPr>
        <p:spPr/>
        <p:txBody>
          <a:bodyPr/>
          <a:lstStyle/>
          <a:p>
            <a:fld id="{F86B91E0-2100-4968-90F0-5A48B22DBEC2}" type="slidenum">
              <a:rPr lang="en-US" smtClean="0"/>
              <a:t>118</a:t>
            </a:fld>
            <a:endParaRPr lang="en-US" dirty="0"/>
          </a:p>
        </p:txBody>
      </p:sp>
    </p:spTree>
    <p:extLst>
      <p:ext uri="{BB962C8B-B14F-4D97-AF65-F5344CB8AC3E}">
        <p14:creationId xmlns:p14="http://schemas.microsoft.com/office/powerpoint/2010/main" val="340842929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Vertical transmission?</a:t>
            </a:r>
          </a:p>
          <a:p>
            <a:r>
              <a:rPr lang="en-US" dirty="0"/>
              <a:t>Is this conversation needed/happening?</a:t>
            </a:r>
          </a:p>
        </p:txBody>
      </p:sp>
      <p:sp>
        <p:nvSpPr>
          <p:cNvPr id="4" name="Slide Number Placeholder 3"/>
          <p:cNvSpPr>
            <a:spLocks noGrp="1"/>
          </p:cNvSpPr>
          <p:nvPr>
            <p:ph type="sldNum" sz="quarter" idx="5"/>
          </p:nvPr>
        </p:nvSpPr>
        <p:spPr/>
        <p:txBody>
          <a:bodyPr/>
          <a:lstStyle/>
          <a:p>
            <a:fld id="{F86B91E0-2100-4968-90F0-5A48B22DBEC2}" type="slidenum">
              <a:rPr lang="en-US" smtClean="0"/>
              <a:t>119</a:t>
            </a:fld>
            <a:endParaRPr lang="en-US" dirty="0"/>
          </a:p>
        </p:txBody>
      </p:sp>
    </p:spTree>
    <p:extLst>
      <p:ext uri="{BB962C8B-B14F-4D97-AF65-F5344CB8AC3E}">
        <p14:creationId xmlns:p14="http://schemas.microsoft.com/office/powerpoint/2010/main" val="40652502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Nasal obstruction, mouth breathing. What came first, chicken or the egg?</a:t>
            </a:r>
          </a:p>
          <a:p>
            <a:r>
              <a:rPr lang="en-US" dirty="0"/>
              <a:t>Review change at dental school</a:t>
            </a:r>
          </a:p>
          <a:p>
            <a:endParaRPr lang="en-US" dirty="0"/>
          </a:p>
        </p:txBody>
      </p:sp>
      <p:sp>
        <p:nvSpPr>
          <p:cNvPr id="4" name="Slide Number Placeholder 3"/>
          <p:cNvSpPr>
            <a:spLocks noGrp="1"/>
          </p:cNvSpPr>
          <p:nvPr>
            <p:ph type="sldNum" sz="quarter" idx="5"/>
          </p:nvPr>
        </p:nvSpPr>
        <p:spPr/>
        <p:txBody>
          <a:bodyPr/>
          <a:lstStyle/>
          <a:p>
            <a:fld id="{F86B91E0-2100-4968-90F0-5A48B22DBEC2}" type="slidenum">
              <a:rPr lang="en-US" smtClean="0"/>
              <a:t>12</a:t>
            </a:fld>
            <a:endParaRPr lang="en-US" dirty="0"/>
          </a:p>
        </p:txBody>
      </p:sp>
    </p:spTree>
    <p:extLst>
      <p:ext uri="{BB962C8B-B14F-4D97-AF65-F5344CB8AC3E}">
        <p14:creationId xmlns:p14="http://schemas.microsoft.com/office/powerpoint/2010/main" val="333266983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Why are we concerned about allergies</a:t>
            </a:r>
          </a:p>
          <a:p>
            <a:endParaRPr lang="en-US" dirty="0"/>
          </a:p>
          <a:p>
            <a:endParaRPr lang="en-US" dirty="0"/>
          </a:p>
          <a:p>
            <a:r>
              <a:rPr lang="en-US" dirty="0"/>
              <a:t>Is airway inflammation an issue?</a:t>
            </a:r>
          </a:p>
          <a:p>
            <a:r>
              <a:rPr lang="en-US" dirty="0"/>
              <a:t>Eczema? First sign of inflammation in infants</a:t>
            </a:r>
          </a:p>
          <a:p>
            <a:r>
              <a:rPr lang="en-US" dirty="0"/>
              <a:t>One more issue we are passing to our children?</a:t>
            </a:r>
          </a:p>
          <a:p>
            <a:r>
              <a:rPr lang="en-US" dirty="0"/>
              <a:t>Open mouth posture from essentially day 1?</a:t>
            </a:r>
          </a:p>
          <a:p>
            <a:endParaRPr lang="en-US" dirty="0"/>
          </a:p>
        </p:txBody>
      </p:sp>
      <p:sp>
        <p:nvSpPr>
          <p:cNvPr id="4" name="Slide Number Placeholder 3"/>
          <p:cNvSpPr>
            <a:spLocks noGrp="1"/>
          </p:cNvSpPr>
          <p:nvPr>
            <p:ph type="sldNum" sz="quarter" idx="5"/>
          </p:nvPr>
        </p:nvSpPr>
        <p:spPr/>
        <p:txBody>
          <a:bodyPr/>
          <a:lstStyle/>
          <a:p>
            <a:fld id="{F86B91E0-2100-4968-90F0-5A48B22DBEC2}" type="slidenum">
              <a:rPr lang="en-US" smtClean="0"/>
              <a:t>120</a:t>
            </a:fld>
            <a:endParaRPr lang="en-US" dirty="0"/>
          </a:p>
        </p:txBody>
      </p:sp>
    </p:spTree>
    <p:extLst>
      <p:ext uri="{BB962C8B-B14F-4D97-AF65-F5344CB8AC3E}">
        <p14:creationId xmlns:p14="http://schemas.microsoft.com/office/powerpoint/2010/main" val="108424891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the pieces all fit?</a:t>
            </a:r>
          </a:p>
        </p:txBody>
      </p:sp>
      <p:sp>
        <p:nvSpPr>
          <p:cNvPr id="4" name="Slide Number Placeholder 3"/>
          <p:cNvSpPr>
            <a:spLocks noGrp="1"/>
          </p:cNvSpPr>
          <p:nvPr>
            <p:ph type="sldNum" sz="quarter" idx="5"/>
          </p:nvPr>
        </p:nvSpPr>
        <p:spPr/>
        <p:txBody>
          <a:bodyPr/>
          <a:lstStyle/>
          <a:p>
            <a:fld id="{F86B91E0-2100-4968-90F0-5A48B22DBEC2}" type="slidenum">
              <a:rPr lang="en-US" smtClean="0"/>
              <a:t>121</a:t>
            </a:fld>
            <a:endParaRPr lang="en-US" dirty="0"/>
          </a:p>
        </p:txBody>
      </p:sp>
    </p:spTree>
    <p:extLst>
      <p:ext uri="{BB962C8B-B14F-4D97-AF65-F5344CB8AC3E}">
        <p14:creationId xmlns:p14="http://schemas.microsoft.com/office/powerpoint/2010/main" val="419869869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National Eczema organization sees the links. </a:t>
            </a:r>
          </a:p>
        </p:txBody>
      </p:sp>
      <p:sp>
        <p:nvSpPr>
          <p:cNvPr id="4" name="Slide Number Placeholder 3"/>
          <p:cNvSpPr>
            <a:spLocks noGrp="1"/>
          </p:cNvSpPr>
          <p:nvPr>
            <p:ph type="sldNum" sz="quarter" idx="5"/>
          </p:nvPr>
        </p:nvSpPr>
        <p:spPr/>
        <p:txBody>
          <a:bodyPr/>
          <a:lstStyle/>
          <a:p>
            <a:fld id="{F86B91E0-2100-4968-90F0-5A48B22DBEC2}" type="slidenum">
              <a:rPr lang="en-US" smtClean="0"/>
              <a:t>122</a:t>
            </a:fld>
            <a:endParaRPr lang="en-US" dirty="0"/>
          </a:p>
        </p:txBody>
      </p:sp>
    </p:spTree>
    <p:extLst>
      <p:ext uri="{BB962C8B-B14F-4D97-AF65-F5344CB8AC3E}">
        <p14:creationId xmlns:p14="http://schemas.microsoft.com/office/powerpoint/2010/main" val="16424629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does that sinus look? How do the turbinates look. I could go all day.</a:t>
            </a:r>
          </a:p>
          <a:p>
            <a:r>
              <a:rPr lang="en-US" dirty="0"/>
              <a:t>What are the chances that any of those children walking into your office have a closed mouth posture?</a:t>
            </a:r>
          </a:p>
        </p:txBody>
      </p:sp>
      <p:sp>
        <p:nvSpPr>
          <p:cNvPr id="4" name="Slide Number Placeholder 3"/>
          <p:cNvSpPr>
            <a:spLocks noGrp="1"/>
          </p:cNvSpPr>
          <p:nvPr>
            <p:ph type="sldNum" sz="quarter" idx="5"/>
          </p:nvPr>
        </p:nvSpPr>
        <p:spPr/>
        <p:txBody>
          <a:bodyPr/>
          <a:lstStyle/>
          <a:p>
            <a:fld id="{F86B91E0-2100-4968-90F0-5A48B22DBEC2}" type="slidenum">
              <a:rPr lang="en-US" smtClean="0"/>
              <a:t>123</a:t>
            </a:fld>
            <a:endParaRPr lang="en-US" dirty="0"/>
          </a:p>
        </p:txBody>
      </p:sp>
    </p:spTree>
    <p:extLst>
      <p:ext uri="{BB962C8B-B14F-4D97-AF65-F5344CB8AC3E}">
        <p14:creationId xmlns:p14="http://schemas.microsoft.com/office/powerpoint/2010/main" val="135795358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another reinforcement of this.</a:t>
            </a:r>
          </a:p>
        </p:txBody>
      </p:sp>
      <p:sp>
        <p:nvSpPr>
          <p:cNvPr id="4" name="Slide Number Placeholder 3"/>
          <p:cNvSpPr>
            <a:spLocks noGrp="1"/>
          </p:cNvSpPr>
          <p:nvPr>
            <p:ph type="sldNum" sz="quarter" idx="5"/>
          </p:nvPr>
        </p:nvSpPr>
        <p:spPr/>
        <p:txBody>
          <a:bodyPr/>
          <a:lstStyle/>
          <a:p>
            <a:fld id="{F86B91E0-2100-4968-90F0-5A48B22DBEC2}" type="slidenum">
              <a:rPr lang="en-US" smtClean="0"/>
              <a:t>124</a:t>
            </a:fld>
            <a:endParaRPr lang="en-US" dirty="0"/>
          </a:p>
        </p:txBody>
      </p:sp>
    </p:spTree>
    <p:extLst>
      <p:ext uri="{BB962C8B-B14F-4D97-AF65-F5344CB8AC3E}">
        <p14:creationId xmlns:p14="http://schemas.microsoft.com/office/powerpoint/2010/main" val="127562708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times have we heard “put the mask on yourself first”?</a:t>
            </a:r>
          </a:p>
          <a:p>
            <a:r>
              <a:rPr lang="en-US" dirty="0"/>
              <a:t>How many times can we have the Chicken or the egg conversation?</a:t>
            </a:r>
          </a:p>
          <a:p>
            <a:r>
              <a:rPr lang="en-US" dirty="0"/>
              <a:t>Parents need to know how their current health/status will affect their children.</a:t>
            </a:r>
          </a:p>
          <a:p>
            <a:r>
              <a:rPr lang="en-US" dirty="0"/>
              <a:t>Thanks Kevin.</a:t>
            </a:r>
          </a:p>
        </p:txBody>
      </p:sp>
      <p:sp>
        <p:nvSpPr>
          <p:cNvPr id="4" name="Slide Number Placeholder 3"/>
          <p:cNvSpPr>
            <a:spLocks noGrp="1"/>
          </p:cNvSpPr>
          <p:nvPr>
            <p:ph type="sldNum" sz="quarter" idx="5"/>
          </p:nvPr>
        </p:nvSpPr>
        <p:spPr/>
        <p:txBody>
          <a:bodyPr/>
          <a:lstStyle/>
          <a:p>
            <a:fld id="{F86B91E0-2100-4968-90F0-5A48B22DBEC2}" type="slidenum">
              <a:rPr lang="en-US" smtClean="0"/>
              <a:t>125</a:t>
            </a:fld>
            <a:endParaRPr lang="en-US" dirty="0"/>
          </a:p>
        </p:txBody>
      </p:sp>
    </p:spTree>
    <p:extLst>
      <p:ext uri="{BB962C8B-B14F-4D97-AF65-F5344CB8AC3E}">
        <p14:creationId xmlns:p14="http://schemas.microsoft.com/office/powerpoint/2010/main" val="162754317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do we exert our sphere of influence? Does that model need to change? Do we really know what the communities at the greatest risk need? Public policy? Dental/medical home?</a:t>
            </a:r>
          </a:p>
          <a:p>
            <a:endParaRPr lang="en-US" dirty="0"/>
          </a:p>
          <a:p>
            <a:r>
              <a:rPr lang="en-US" dirty="0"/>
              <a:t>Fisher-Owens model for oral health (Slide from Dr. Paul Casamassimo)</a:t>
            </a:r>
          </a:p>
        </p:txBody>
      </p:sp>
      <p:sp>
        <p:nvSpPr>
          <p:cNvPr id="4" name="Slide Number Placeholder 3"/>
          <p:cNvSpPr>
            <a:spLocks noGrp="1"/>
          </p:cNvSpPr>
          <p:nvPr>
            <p:ph type="sldNum" sz="quarter" idx="5"/>
          </p:nvPr>
        </p:nvSpPr>
        <p:spPr/>
        <p:txBody>
          <a:bodyPr/>
          <a:lstStyle/>
          <a:p>
            <a:fld id="{F86B91E0-2100-4968-90F0-5A48B22DBEC2}" type="slidenum">
              <a:rPr lang="en-US" smtClean="0"/>
              <a:t>126</a:t>
            </a:fld>
            <a:endParaRPr lang="en-US" dirty="0"/>
          </a:p>
        </p:txBody>
      </p:sp>
    </p:spTree>
    <p:extLst>
      <p:ext uri="{BB962C8B-B14F-4D97-AF65-F5344CB8AC3E}">
        <p14:creationId xmlns:p14="http://schemas.microsoft.com/office/powerpoint/2010/main" val="260133870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model has to change. </a:t>
            </a:r>
          </a:p>
          <a:p>
            <a:r>
              <a:rPr lang="en-US" dirty="0"/>
              <a:t>Oral Health Providers are in the perfect position to create that change.</a:t>
            </a:r>
          </a:p>
        </p:txBody>
      </p:sp>
      <p:sp>
        <p:nvSpPr>
          <p:cNvPr id="4" name="Slide Number Placeholder 3"/>
          <p:cNvSpPr>
            <a:spLocks noGrp="1"/>
          </p:cNvSpPr>
          <p:nvPr>
            <p:ph type="sldNum" sz="quarter" idx="5"/>
          </p:nvPr>
        </p:nvSpPr>
        <p:spPr/>
        <p:txBody>
          <a:bodyPr/>
          <a:lstStyle/>
          <a:p>
            <a:fld id="{F86B91E0-2100-4968-90F0-5A48B22DBEC2}" type="slidenum">
              <a:rPr lang="en-US" smtClean="0"/>
              <a:t>127</a:t>
            </a:fld>
            <a:endParaRPr lang="en-US" dirty="0"/>
          </a:p>
        </p:txBody>
      </p:sp>
    </p:spTree>
    <p:extLst>
      <p:ext uri="{BB962C8B-B14F-4D97-AF65-F5344CB8AC3E}">
        <p14:creationId xmlns:p14="http://schemas.microsoft.com/office/powerpoint/2010/main" val="185008102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go back to our original objectives</a:t>
            </a:r>
          </a:p>
        </p:txBody>
      </p:sp>
      <p:sp>
        <p:nvSpPr>
          <p:cNvPr id="4" name="Slide Number Placeholder 3"/>
          <p:cNvSpPr>
            <a:spLocks noGrp="1"/>
          </p:cNvSpPr>
          <p:nvPr>
            <p:ph type="sldNum" sz="quarter" idx="5"/>
          </p:nvPr>
        </p:nvSpPr>
        <p:spPr/>
        <p:txBody>
          <a:bodyPr/>
          <a:lstStyle/>
          <a:p>
            <a:fld id="{F86B91E0-2100-4968-90F0-5A48B22DBEC2}" type="slidenum">
              <a:rPr lang="en-US" smtClean="0"/>
              <a:t>128</a:t>
            </a:fld>
            <a:endParaRPr lang="en-US" dirty="0"/>
          </a:p>
        </p:txBody>
      </p:sp>
    </p:spTree>
    <p:extLst>
      <p:ext uri="{BB962C8B-B14F-4D97-AF65-F5344CB8AC3E}">
        <p14:creationId xmlns:p14="http://schemas.microsoft.com/office/powerpoint/2010/main" val="207728940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778C09-8F1E-D17D-85DA-C1DE5BFC43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C441BF-F8B8-E559-EF3F-A4B43934B8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A4FC59-AD0E-E623-3052-99C262E11D6E}"/>
              </a:ext>
            </a:extLst>
          </p:cNvPr>
          <p:cNvSpPr>
            <a:spLocks noGrp="1"/>
          </p:cNvSpPr>
          <p:nvPr>
            <p:ph type="body" idx="1"/>
          </p:nvPr>
        </p:nvSpPr>
        <p:spPr/>
        <p:txBody>
          <a:bodyPr/>
          <a:lstStyle/>
          <a:p>
            <a:r>
              <a:rPr lang="en-US" b="1" dirty="0"/>
              <a:t>Course Description:</a:t>
            </a:r>
            <a:br>
              <a:rPr lang="en-US" dirty="0"/>
            </a:br>
            <a:r>
              <a:rPr lang="en-US" dirty="0"/>
              <a:t>This lecture will explore the critical role dental professionals play in identifying and managing pediatric patients with potential upper airway concerns. Participants will learn how to recognize clinical signs and symptoms during routine dental examinations that may indicate airway issues such as mouth breathing, snoring, or sleep-disordered breathing. The course will also cover appropriate referral protocols and interdisciplinary collaboration with medical providers, including ENTs, pediatricians, and sleep specialists. Emphasis will be placed on the importance of early detection and the dentist’s role in ongoing care, education, and, when appropriate, intervention strategies to support optimal airway development in children.</a:t>
            </a:r>
          </a:p>
          <a:p>
            <a:r>
              <a:rPr lang="en-US" b="1" dirty="0"/>
              <a:t>Learning Objectives:</a:t>
            </a:r>
            <a:endParaRPr lang="en-US" dirty="0"/>
          </a:p>
          <a:p>
            <a:r>
              <a:rPr lang="en-US" dirty="0"/>
              <a:t>Identify key clinical indicators of potential airway obstruction during dental exams.</a:t>
            </a:r>
          </a:p>
          <a:p>
            <a:r>
              <a:rPr lang="en-US" dirty="0"/>
              <a:t>Understand the importance of early recognition and its impact on growth and development.</a:t>
            </a:r>
          </a:p>
          <a:p>
            <a:r>
              <a:rPr lang="en-US" dirty="0"/>
              <a:t>Develop a clear referral pathway and learn how to communicate concerns to caregivers and medical professionals.</a:t>
            </a:r>
          </a:p>
          <a:p>
            <a:r>
              <a:rPr lang="en-US" dirty="0"/>
              <a:t>Explore the scope of the dentist’s role in monitoring, co-managing, and advocating for pediatric airway health.</a:t>
            </a:r>
          </a:p>
          <a:p>
            <a:endParaRPr lang="en-US" dirty="0"/>
          </a:p>
        </p:txBody>
      </p:sp>
      <p:sp>
        <p:nvSpPr>
          <p:cNvPr id="4" name="Slide Number Placeholder 3">
            <a:extLst>
              <a:ext uri="{FF2B5EF4-FFF2-40B4-BE49-F238E27FC236}">
                <a16:creationId xmlns:a16="http://schemas.microsoft.com/office/drawing/2014/main" id="{3AC75A5B-8190-2FC0-B3B9-EE0BF18DCD70}"/>
              </a:ext>
            </a:extLst>
          </p:cNvPr>
          <p:cNvSpPr>
            <a:spLocks noGrp="1"/>
          </p:cNvSpPr>
          <p:nvPr>
            <p:ph type="sldNum" sz="quarter" idx="5"/>
          </p:nvPr>
        </p:nvSpPr>
        <p:spPr/>
        <p:txBody>
          <a:bodyPr/>
          <a:lstStyle/>
          <a:p>
            <a:fld id="{A242A4EC-D435-4F58-980B-AAF56FF41C00}" type="slidenum">
              <a:rPr lang="en-US" smtClean="0"/>
              <a:t>132</a:t>
            </a:fld>
            <a:endParaRPr lang="en-US" dirty="0"/>
          </a:p>
        </p:txBody>
      </p:sp>
    </p:spTree>
    <p:extLst>
      <p:ext uri="{BB962C8B-B14F-4D97-AF65-F5344CB8AC3E}">
        <p14:creationId xmlns:p14="http://schemas.microsoft.com/office/powerpoint/2010/main" val="25151077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go back to the definition with the WHO and principles on malocclusion with the FDI.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is the third risk assessment airway?</a:t>
            </a:r>
          </a:p>
          <a:p>
            <a:endParaRPr lang="en-US" dirty="0"/>
          </a:p>
          <a:p>
            <a:r>
              <a:rPr lang="en-US" dirty="0"/>
              <a:t>I am sure we could add more, but could we sustainably do that? I am stretched already in my office.</a:t>
            </a:r>
          </a:p>
        </p:txBody>
      </p:sp>
      <p:sp>
        <p:nvSpPr>
          <p:cNvPr id="4" name="Slide Number Placeholder 3"/>
          <p:cNvSpPr>
            <a:spLocks noGrp="1"/>
          </p:cNvSpPr>
          <p:nvPr>
            <p:ph type="sldNum" sz="quarter" idx="5"/>
          </p:nvPr>
        </p:nvSpPr>
        <p:spPr/>
        <p:txBody>
          <a:bodyPr/>
          <a:lstStyle/>
          <a:p>
            <a:fld id="{F86B91E0-2100-4968-90F0-5A48B22DBEC2}" type="slidenum">
              <a:rPr lang="en-US" smtClean="0"/>
              <a:t>13</a:t>
            </a:fld>
            <a:endParaRPr lang="en-US" dirty="0"/>
          </a:p>
        </p:txBody>
      </p:sp>
    </p:spTree>
    <p:extLst>
      <p:ext uri="{BB962C8B-B14F-4D97-AF65-F5344CB8AC3E}">
        <p14:creationId xmlns:p14="http://schemas.microsoft.com/office/powerpoint/2010/main" val="216253120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6B91E0-2100-4968-90F0-5A48B22DBEC2}" type="slidenum">
              <a:rPr lang="en-US" smtClean="0"/>
              <a:t>133</a:t>
            </a:fld>
            <a:endParaRPr lang="en-US" dirty="0"/>
          </a:p>
        </p:txBody>
      </p:sp>
    </p:spTree>
    <p:extLst>
      <p:ext uri="{BB962C8B-B14F-4D97-AF65-F5344CB8AC3E}">
        <p14:creationId xmlns:p14="http://schemas.microsoft.com/office/powerpoint/2010/main" val="308968086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6B91E0-2100-4968-90F0-5A48B22DBEC2}" type="slidenum">
              <a:rPr lang="en-US" smtClean="0"/>
              <a:t>134</a:t>
            </a:fld>
            <a:endParaRPr lang="en-US" dirty="0"/>
          </a:p>
        </p:txBody>
      </p:sp>
    </p:spTree>
    <p:extLst>
      <p:ext uri="{BB962C8B-B14F-4D97-AF65-F5344CB8AC3E}">
        <p14:creationId xmlns:p14="http://schemas.microsoft.com/office/powerpoint/2010/main" val="47008557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Contact info</a:t>
            </a:r>
          </a:p>
          <a:p>
            <a:r>
              <a:rPr lang="en-US" dirty="0"/>
              <a:t>Provide options to get all the Risk Assessment forms and information</a:t>
            </a:r>
          </a:p>
          <a:p>
            <a:r>
              <a:rPr lang="en-US" dirty="0"/>
              <a:t>For those that want more information I will provide the slideshow</a:t>
            </a:r>
          </a:p>
        </p:txBody>
      </p:sp>
      <p:sp>
        <p:nvSpPr>
          <p:cNvPr id="4" name="Slide Number Placeholder 3"/>
          <p:cNvSpPr>
            <a:spLocks noGrp="1"/>
          </p:cNvSpPr>
          <p:nvPr>
            <p:ph type="sldNum" sz="quarter" idx="5"/>
          </p:nvPr>
        </p:nvSpPr>
        <p:spPr/>
        <p:txBody>
          <a:bodyPr/>
          <a:lstStyle/>
          <a:p>
            <a:fld id="{F86B91E0-2100-4968-90F0-5A48B22DBEC2}" type="slidenum">
              <a:rPr lang="en-US" smtClean="0"/>
              <a:t>135</a:t>
            </a:fld>
            <a:endParaRPr lang="en-US" dirty="0"/>
          </a:p>
        </p:txBody>
      </p:sp>
    </p:spTree>
    <p:extLst>
      <p:ext uri="{BB962C8B-B14F-4D97-AF65-F5344CB8AC3E}">
        <p14:creationId xmlns:p14="http://schemas.microsoft.com/office/powerpoint/2010/main" val="146648066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6B91E0-2100-4968-90F0-5A48B22DBEC2}" type="slidenum">
              <a:rPr lang="en-US" smtClean="0"/>
              <a:t>136</a:t>
            </a:fld>
            <a:endParaRPr lang="en-US" dirty="0"/>
          </a:p>
        </p:txBody>
      </p:sp>
    </p:spTree>
    <p:extLst>
      <p:ext uri="{BB962C8B-B14F-4D97-AF65-F5344CB8AC3E}">
        <p14:creationId xmlns:p14="http://schemas.microsoft.com/office/powerpoint/2010/main" val="20512620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6B91E0-2100-4968-90F0-5A48B22DBEC2}" type="slidenum">
              <a:rPr lang="en-US" smtClean="0"/>
              <a:t>137</a:t>
            </a:fld>
            <a:endParaRPr lang="en-US" dirty="0"/>
          </a:p>
        </p:txBody>
      </p:sp>
    </p:spTree>
    <p:extLst>
      <p:ext uri="{BB962C8B-B14F-4D97-AF65-F5344CB8AC3E}">
        <p14:creationId xmlns:p14="http://schemas.microsoft.com/office/powerpoint/2010/main" val="179634262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6B91E0-2100-4968-90F0-5A48B22DBEC2}" type="slidenum">
              <a:rPr lang="en-US" smtClean="0"/>
              <a:t>138</a:t>
            </a:fld>
            <a:endParaRPr lang="en-US" dirty="0"/>
          </a:p>
        </p:txBody>
      </p:sp>
    </p:spTree>
    <p:extLst>
      <p:ext uri="{BB962C8B-B14F-4D97-AF65-F5344CB8AC3E}">
        <p14:creationId xmlns:p14="http://schemas.microsoft.com/office/powerpoint/2010/main" val="96334453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6B91E0-2100-4968-90F0-5A48B22DBEC2}" type="slidenum">
              <a:rPr lang="en-US" smtClean="0"/>
              <a:t>139</a:t>
            </a:fld>
            <a:endParaRPr lang="en-US" dirty="0"/>
          </a:p>
        </p:txBody>
      </p:sp>
    </p:spTree>
    <p:extLst>
      <p:ext uri="{BB962C8B-B14F-4D97-AF65-F5344CB8AC3E}">
        <p14:creationId xmlns:p14="http://schemas.microsoft.com/office/powerpoint/2010/main" val="1991594835"/>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6B91E0-2100-4968-90F0-5A48B22DBEC2}" type="slidenum">
              <a:rPr lang="en-US" smtClean="0"/>
              <a:t>140</a:t>
            </a:fld>
            <a:endParaRPr lang="en-US" dirty="0"/>
          </a:p>
        </p:txBody>
      </p:sp>
    </p:spTree>
    <p:extLst>
      <p:ext uri="{BB962C8B-B14F-4D97-AF65-F5344CB8AC3E}">
        <p14:creationId xmlns:p14="http://schemas.microsoft.com/office/powerpoint/2010/main" val="50529938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6B91E0-2100-4968-90F0-5A48B22DBEC2}" type="slidenum">
              <a:rPr lang="en-US" smtClean="0"/>
              <a:t>141</a:t>
            </a:fld>
            <a:endParaRPr lang="en-US" dirty="0"/>
          </a:p>
        </p:txBody>
      </p:sp>
    </p:spTree>
    <p:extLst>
      <p:ext uri="{BB962C8B-B14F-4D97-AF65-F5344CB8AC3E}">
        <p14:creationId xmlns:p14="http://schemas.microsoft.com/office/powerpoint/2010/main" val="4763124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Airway as the third risk assessment how do we communicate this to the parents?</a:t>
            </a:r>
          </a:p>
          <a:p>
            <a:r>
              <a:rPr lang="en-US" dirty="0"/>
              <a:t>I’ve seen the glazed look when we talk to parents about airway in a dental office. (Briefly discuss my journey)</a:t>
            </a:r>
          </a:p>
          <a:p>
            <a:r>
              <a:rPr lang="en-US" dirty="0"/>
              <a:t>Can we get more traction with growth and development? I know I can predict with high certainty if a child will have malocclusion without intervention and airway is now part of that conversation.</a:t>
            </a:r>
          </a:p>
          <a:p>
            <a:r>
              <a:rPr lang="en-US" dirty="0"/>
              <a:t>In the beginning I started hardcore with airway conversation only</a:t>
            </a:r>
          </a:p>
          <a:p>
            <a:r>
              <a:rPr lang="en-US" dirty="0"/>
              <a:t>	Sleep apnea</a:t>
            </a:r>
          </a:p>
          <a:p>
            <a:r>
              <a:rPr lang="en-US" dirty="0"/>
              <a:t>	ADD symptoms, permanent mental damage</a:t>
            </a:r>
          </a:p>
          <a:p>
            <a:r>
              <a:rPr lang="en-US" dirty="0"/>
              <a:t>	“Is my child going to die” “I am really angry that you are scaring me” – Mom of a childhood cancer survivor that I met in my office</a:t>
            </a:r>
          </a:p>
          <a:p>
            <a:r>
              <a:rPr lang="en-US" dirty="0"/>
              <a:t>		Never came back</a:t>
            </a:r>
          </a:p>
          <a:p>
            <a:r>
              <a:rPr lang="en-US" dirty="0"/>
              <a:t>How do we soften the blow</a:t>
            </a:r>
          </a:p>
          <a:p>
            <a:r>
              <a:rPr lang="en-US" dirty="0"/>
              <a:t>	Crowded teeth</a:t>
            </a:r>
          </a:p>
          <a:p>
            <a:r>
              <a:rPr lang="en-US" dirty="0"/>
              <a:t>	Malocclusion</a:t>
            </a:r>
          </a:p>
          <a:p>
            <a:r>
              <a:rPr lang="en-US" dirty="0"/>
              <a:t>	Mouth breathing</a:t>
            </a:r>
          </a:p>
          <a:p>
            <a:r>
              <a:rPr lang="en-US" dirty="0"/>
              <a:t>	Tonsils/adenoids</a:t>
            </a:r>
          </a:p>
          <a:p>
            <a:r>
              <a:rPr lang="en-US" dirty="0"/>
              <a:t>	Underdevelopment lateral and A/P</a:t>
            </a:r>
          </a:p>
          <a:p>
            <a:r>
              <a:rPr lang="en-US" dirty="0"/>
              <a:t>	vertical growth pattern</a:t>
            </a:r>
          </a:p>
          <a:p>
            <a:r>
              <a:rPr lang="en-US" dirty="0"/>
              <a:t>	Sleep</a:t>
            </a:r>
          </a:p>
          <a:p>
            <a:r>
              <a:rPr lang="en-US" dirty="0"/>
              <a:t>What can we use as objective research backed questionnaires? We can relate this to Caries and Perio risk!</a:t>
            </a:r>
          </a:p>
          <a:p>
            <a:endParaRPr lang="en-US" dirty="0"/>
          </a:p>
          <a:p>
            <a:r>
              <a:rPr lang="en-US" dirty="0"/>
              <a:t>With parents you do not need to overcomplicate. Meet them on the level they expect (know your audience)</a:t>
            </a:r>
          </a:p>
        </p:txBody>
      </p:sp>
      <p:sp>
        <p:nvSpPr>
          <p:cNvPr id="4" name="Slide Number Placeholder 3"/>
          <p:cNvSpPr>
            <a:spLocks noGrp="1"/>
          </p:cNvSpPr>
          <p:nvPr>
            <p:ph type="sldNum" sz="quarter" idx="5"/>
          </p:nvPr>
        </p:nvSpPr>
        <p:spPr/>
        <p:txBody>
          <a:bodyPr/>
          <a:lstStyle/>
          <a:p>
            <a:fld id="{F86B91E0-2100-4968-90F0-5A48B22DBEC2}" type="slidenum">
              <a:rPr lang="en-US" smtClean="0"/>
              <a:t>14</a:t>
            </a:fld>
            <a:endParaRPr lang="en-US" dirty="0"/>
          </a:p>
        </p:txBody>
      </p:sp>
    </p:spTree>
    <p:extLst>
      <p:ext uri="{BB962C8B-B14F-4D97-AF65-F5344CB8AC3E}">
        <p14:creationId xmlns:p14="http://schemas.microsoft.com/office/powerpoint/2010/main" val="6233370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ADA seems to think that Airway is important (Thanks Steve)</a:t>
            </a:r>
          </a:p>
        </p:txBody>
      </p:sp>
      <p:sp>
        <p:nvSpPr>
          <p:cNvPr id="4" name="Slide Number Placeholder 3"/>
          <p:cNvSpPr>
            <a:spLocks noGrp="1"/>
          </p:cNvSpPr>
          <p:nvPr>
            <p:ph type="sldNum" sz="quarter" idx="5"/>
          </p:nvPr>
        </p:nvSpPr>
        <p:spPr/>
        <p:txBody>
          <a:bodyPr/>
          <a:lstStyle/>
          <a:p>
            <a:fld id="{F86B91E0-2100-4968-90F0-5A48B22DBEC2}" type="slidenum">
              <a:rPr lang="en-US" smtClean="0"/>
              <a:t>15</a:t>
            </a:fld>
            <a:endParaRPr lang="en-US" dirty="0"/>
          </a:p>
        </p:txBody>
      </p:sp>
    </p:spTree>
    <p:extLst>
      <p:ext uri="{BB962C8B-B14F-4D97-AF65-F5344CB8AC3E}">
        <p14:creationId xmlns:p14="http://schemas.microsoft.com/office/powerpoint/2010/main" val="14442320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those interested in sympathetic tone.</a:t>
            </a:r>
          </a:p>
          <a:p>
            <a:r>
              <a:rPr lang="en-US" dirty="0"/>
              <a:t>How “stress” or constant sympathetic tone affects children</a:t>
            </a:r>
          </a:p>
          <a:p>
            <a:r>
              <a:rPr lang="en-US" b="0" i="0" dirty="0">
                <a:solidFill>
                  <a:srgbClr val="212121"/>
                </a:solidFill>
                <a:effectLst/>
                <a:latin typeface="Roboto" panose="02000000000000000000" pitchFamily="2" charset="0"/>
              </a:rPr>
              <a:t>Liu YZ, Wang YX, Jiang CL. Inflammation: The Common Pathway of Stress-Related Diseases. Front Hum Neurosci. 2017 Jun 20;11:316. doi: 10.3389/fnhum.2017.00316. PMID: 28676747; PMCID: PMC5476783.</a:t>
            </a:r>
            <a:endParaRPr lang="en-US" b="0" i="0" dirty="0">
              <a:solidFill>
                <a:srgbClr val="212121"/>
              </a:solidFill>
              <a:effectLst/>
              <a:latin typeface="Cambria" panose="02040503050406030204" pitchFamily="18" charset="0"/>
            </a:endParaRPr>
          </a:p>
          <a:p>
            <a:r>
              <a:rPr lang="en-US" b="0" i="0" dirty="0">
                <a:solidFill>
                  <a:srgbClr val="212121"/>
                </a:solidFill>
                <a:effectLst/>
                <a:latin typeface="Cambria" panose="02040503050406030204" pitchFamily="18" charset="0"/>
              </a:rPr>
              <a:t>“Therefore, we suggested that inflammation may be the common pathway for stress-related diseases, which may act as a factor that contributes disease progression or may occur very early during the development of the disease.”</a:t>
            </a:r>
          </a:p>
          <a:p>
            <a:r>
              <a:rPr lang="en-US" b="0" i="0" dirty="0">
                <a:solidFill>
                  <a:srgbClr val="212121"/>
                </a:solidFill>
                <a:effectLst/>
                <a:latin typeface="Cambria" panose="02040503050406030204" pitchFamily="18" charset="0"/>
              </a:rPr>
              <a:t>Airway and sympathetic tone conversation?</a:t>
            </a:r>
          </a:p>
          <a:p>
            <a:r>
              <a:rPr lang="en-US" b="0" i="0" dirty="0">
                <a:solidFill>
                  <a:srgbClr val="212121"/>
                </a:solidFill>
                <a:effectLst/>
                <a:latin typeface="Cambria" panose="02040503050406030204" pitchFamily="18" charset="0"/>
              </a:rPr>
              <a:t>You will have some parents that come in who are aware of this, but those are the exception and not the rule.</a:t>
            </a:r>
          </a:p>
          <a:p>
            <a:endParaRPr lang="en-US" dirty="0"/>
          </a:p>
        </p:txBody>
      </p:sp>
      <p:sp>
        <p:nvSpPr>
          <p:cNvPr id="4" name="Slide Number Placeholder 3"/>
          <p:cNvSpPr>
            <a:spLocks noGrp="1"/>
          </p:cNvSpPr>
          <p:nvPr>
            <p:ph type="sldNum" sz="quarter" idx="5"/>
          </p:nvPr>
        </p:nvSpPr>
        <p:spPr/>
        <p:txBody>
          <a:bodyPr/>
          <a:lstStyle/>
          <a:p>
            <a:fld id="{F86B91E0-2100-4968-90F0-5A48B22DBEC2}" type="slidenum">
              <a:rPr lang="en-US" smtClean="0"/>
              <a:t>16</a:t>
            </a:fld>
            <a:endParaRPr lang="en-US" dirty="0"/>
          </a:p>
        </p:txBody>
      </p:sp>
    </p:spTree>
    <p:extLst>
      <p:ext uri="{BB962C8B-B14F-4D97-AF65-F5344CB8AC3E}">
        <p14:creationId xmlns:p14="http://schemas.microsoft.com/office/powerpoint/2010/main" val="12500653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the recommendation from AAP for management/referral?</a:t>
            </a:r>
          </a:p>
        </p:txBody>
      </p:sp>
      <p:sp>
        <p:nvSpPr>
          <p:cNvPr id="4" name="Slide Number Placeholder 3"/>
          <p:cNvSpPr>
            <a:spLocks noGrp="1"/>
          </p:cNvSpPr>
          <p:nvPr>
            <p:ph type="sldNum" sz="quarter" idx="5"/>
          </p:nvPr>
        </p:nvSpPr>
        <p:spPr/>
        <p:txBody>
          <a:bodyPr/>
          <a:lstStyle/>
          <a:p>
            <a:fld id="{F86B91E0-2100-4968-90F0-5A48B22DBEC2}" type="slidenum">
              <a:rPr lang="en-US" smtClean="0"/>
              <a:t>17</a:t>
            </a:fld>
            <a:endParaRPr lang="en-US" dirty="0"/>
          </a:p>
        </p:txBody>
      </p:sp>
    </p:spTree>
    <p:extLst>
      <p:ext uri="{BB962C8B-B14F-4D97-AF65-F5344CB8AC3E}">
        <p14:creationId xmlns:p14="http://schemas.microsoft.com/office/powerpoint/2010/main" val="17343752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E3FC9-F64A-2E9F-314E-82CC862F8E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EE4F39-4630-E2BD-9888-DB473D5799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4152A9-729D-1370-9933-85BB69C1F741}"/>
              </a:ext>
            </a:extLst>
          </p:cNvPr>
          <p:cNvSpPr>
            <a:spLocks noGrp="1"/>
          </p:cNvSpPr>
          <p:nvPr>
            <p:ph type="body" idx="1"/>
          </p:nvPr>
        </p:nvSpPr>
        <p:spPr/>
        <p:txBody>
          <a:bodyPr/>
          <a:lstStyle/>
          <a:p>
            <a:r>
              <a:rPr lang="en-US" dirty="0"/>
              <a:t>Do I need to highlight all the things?</a:t>
            </a:r>
          </a:p>
        </p:txBody>
      </p:sp>
      <p:sp>
        <p:nvSpPr>
          <p:cNvPr id="4" name="Slide Number Placeholder 3">
            <a:extLst>
              <a:ext uri="{FF2B5EF4-FFF2-40B4-BE49-F238E27FC236}">
                <a16:creationId xmlns:a16="http://schemas.microsoft.com/office/drawing/2014/main" id="{740DD127-177D-2ACB-FCE9-8AACEE777230}"/>
              </a:ext>
            </a:extLst>
          </p:cNvPr>
          <p:cNvSpPr>
            <a:spLocks noGrp="1"/>
          </p:cNvSpPr>
          <p:nvPr>
            <p:ph type="sldNum" sz="quarter" idx="5"/>
          </p:nvPr>
        </p:nvSpPr>
        <p:spPr/>
        <p:txBody>
          <a:bodyPr/>
          <a:lstStyle/>
          <a:p>
            <a:fld id="{F86B91E0-2100-4968-90F0-5A48B22DBEC2}" type="slidenum">
              <a:rPr lang="en-US" smtClean="0"/>
              <a:t>18</a:t>
            </a:fld>
            <a:endParaRPr lang="en-US" dirty="0"/>
          </a:p>
        </p:txBody>
      </p:sp>
    </p:spTree>
    <p:extLst>
      <p:ext uri="{BB962C8B-B14F-4D97-AF65-F5344CB8AC3E}">
        <p14:creationId xmlns:p14="http://schemas.microsoft.com/office/powerpoint/2010/main" val="6537275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0CCFE6-CBC8-EE73-281B-1D726877B6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A9E6E4-48DB-5725-C3CB-BD5F9C8A8D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B977CA-20DD-3210-A9BE-5315891115D8}"/>
              </a:ext>
            </a:extLst>
          </p:cNvPr>
          <p:cNvSpPr>
            <a:spLocks noGrp="1"/>
          </p:cNvSpPr>
          <p:nvPr>
            <p:ph type="body" idx="1"/>
          </p:nvPr>
        </p:nvSpPr>
        <p:spPr/>
        <p:txBody>
          <a:bodyPr/>
          <a:lstStyle/>
          <a:p>
            <a:r>
              <a:rPr lang="en-US" dirty="0"/>
              <a:t>AAPD recommendations</a:t>
            </a:r>
          </a:p>
        </p:txBody>
      </p:sp>
      <p:sp>
        <p:nvSpPr>
          <p:cNvPr id="4" name="Slide Number Placeholder 3">
            <a:extLst>
              <a:ext uri="{FF2B5EF4-FFF2-40B4-BE49-F238E27FC236}">
                <a16:creationId xmlns:a16="http://schemas.microsoft.com/office/drawing/2014/main" id="{8D4211CB-EE2B-6D1A-6EDB-5B14307F5E69}"/>
              </a:ext>
            </a:extLst>
          </p:cNvPr>
          <p:cNvSpPr>
            <a:spLocks noGrp="1"/>
          </p:cNvSpPr>
          <p:nvPr>
            <p:ph type="sldNum" sz="quarter" idx="5"/>
          </p:nvPr>
        </p:nvSpPr>
        <p:spPr/>
        <p:txBody>
          <a:bodyPr/>
          <a:lstStyle/>
          <a:p>
            <a:fld id="{F86B91E0-2100-4968-90F0-5A48B22DBEC2}" type="slidenum">
              <a:rPr lang="en-US" smtClean="0"/>
              <a:t>19</a:t>
            </a:fld>
            <a:endParaRPr lang="en-US" dirty="0"/>
          </a:p>
        </p:txBody>
      </p:sp>
    </p:spTree>
    <p:extLst>
      <p:ext uri="{BB962C8B-B14F-4D97-AF65-F5344CB8AC3E}">
        <p14:creationId xmlns:p14="http://schemas.microsoft.com/office/powerpoint/2010/main" val="1528337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Just a quick overview of who I am</a:t>
            </a:r>
          </a:p>
        </p:txBody>
      </p:sp>
      <p:sp>
        <p:nvSpPr>
          <p:cNvPr id="4" name="Slide Number Placeholder 3"/>
          <p:cNvSpPr>
            <a:spLocks noGrp="1"/>
          </p:cNvSpPr>
          <p:nvPr>
            <p:ph type="sldNum" sz="quarter" idx="5"/>
          </p:nvPr>
        </p:nvSpPr>
        <p:spPr/>
        <p:txBody>
          <a:bodyPr/>
          <a:lstStyle/>
          <a:p>
            <a:fld id="{A242A4EC-D435-4F58-980B-AAF56FF41C00}" type="slidenum">
              <a:rPr lang="en-US" smtClean="0"/>
              <a:t>2</a:t>
            </a:fld>
            <a:endParaRPr lang="en-US" dirty="0"/>
          </a:p>
        </p:txBody>
      </p:sp>
    </p:spTree>
    <p:extLst>
      <p:ext uri="{BB962C8B-B14F-4D97-AF65-F5344CB8AC3E}">
        <p14:creationId xmlns:p14="http://schemas.microsoft.com/office/powerpoint/2010/main" val="39698307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51EF6-8DAD-0FEA-B7FB-FE52355745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79AA10-4568-9231-CC52-C1D0CDEA6E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6E9C57-B20B-24E1-E7D4-473B3297C844}"/>
              </a:ext>
            </a:extLst>
          </p:cNvPr>
          <p:cNvSpPr>
            <a:spLocks noGrp="1"/>
          </p:cNvSpPr>
          <p:nvPr>
            <p:ph type="body" idx="1"/>
          </p:nvPr>
        </p:nvSpPr>
        <p:spPr/>
        <p:txBody>
          <a:bodyPr/>
          <a:lstStyle/>
          <a:p>
            <a:r>
              <a:rPr lang="en-US" dirty="0"/>
              <a:t>AAPD recommendations</a:t>
            </a:r>
          </a:p>
        </p:txBody>
      </p:sp>
      <p:sp>
        <p:nvSpPr>
          <p:cNvPr id="4" name="Slide Number Placeholder 3">
            <a:extLst>
              <a:ext uri="{FF2B5EF4-FFF2-40B4-BE49-F238E27FC236}">
                <a16:creationId xmlns:a16="http://schemas.microsoft.com/office/drawing/2014/main" id="{47FB59CB-4DCE-51A7-D9FC-1D468C0BB888}"/>
              </a:ext>
            </a:extLst>
          </p:cNvPr>
          <p:cNvSpPr>
            <a:spLocks noGrp="1"/>
          </p:cNvSpPr>
          <p:nvPr>
            <p:ph type="sldNum" sz="quarter" idx="5"/>
          </p:nvPr>
        </p:nvSpPr>
        <p:spPr/>
        <p:txBody>
          <a:bodyPr/>
          <a:lstStyle/>
          <a:p>
            <a:fld id="{F86B91E0-2100-4968-90F0-5A48B22DBEC2}" type="slidenum">
              <a:rPr lang="en-US" smtClean="0"/>
              <a:t>20</a:t>
            </a:fld>
            <a:endParaRPr lang="en-US" dirty="0"/>
          </a:p>
        </p:txBody>
      </p:sp>
    </p:spTree>
    <p:extLst>
      <p:ext uri="{BB962C8B-B14F-4D97-AF65-F5344CB8AC3E}">
        <p14:creationId xmlns:p14="http://schemas.microsoft.com/office/powerpoint/2010/main" val="373736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46EEF-9459-1590-070C-4B3F7A00E7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963D68-91B2-BBF0-C1E4-70B8C0292B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0BD184-881B-0AA3-2BC0-ACB326D30091}"/>
              </a:ext>
            </a:extLst>
          </p:cNvPr>
          <p:cNvSpPr>
            <a:spLocks noGrp="1"/>
          </p:cNvSpPr>
          <p:nvPr>
            <p:ph type="body" idx="1"/>
          </p:nvPr>
        </p:nvSpPr>
        <p:spPr/>
        <p:txBody>
          <a:bodyPr/>
          <a:lstStyle/>
          <a:p>
            <a:r>
              <a:rPr lang="en-US" dirty="0"/>
              <a:t>The AAPD has an “airway” risk assessment form. </a:t>
            </a:r>
          </a:p>
          <a:p>
            <a:r>
              <a:rPr lang="en-US" dirty="0"/>
              <a:t>This is for sedation as well as sleep airway and it covers a lot of the things that put children at risk for SRBD</a:t>
            </a:r>
          </a:p>
          <a:p>
            <a:r>
              <a:rPr lang="en-US" dirty="0"/>
              <a:t>This is still in our reference manual! How many practitioners actually use it?</a:t>
            </a:r>
          </a:p>
          <a:p>
            <a:endParaRPr lang="en-US" dirty="0"/>
          </a:p>
          <a:p>
            <a:r>
              <a:rPr lang="en-US" dirty="0"/>
              <a:t>Do we know what we are looking for?</a:t>
            </a:r>
          </a:p>
          <a:p>
            <a:r>
              <a:rPr lang="en-US" dirty="0"/>
              <a:t>How do we correlate our clinical findings and communicate that to parents, physicians, etc.</a:t>
            </a:r>
          </a:p>
          <a:p>
            <a:endParaRPr lang="en-US" dirty="0"/>
          </a:p>
        </p:txBody>
      </p:sp>
      <p:sp>
        <p:nvSpPr>
          <p:cNvPr id="4" name="Slide Number Placeholder 3">
            <a:extLst>
              <a:ext uri="{FF2B5EF4-FFF2-40B4-BE49-F238E27FC236}">
                <a16:creationId xmlns:a16="http://schemas.microsoft.com/office/drawing/2014/main" id="{A5AEA09E-BAF1-6BA8-5D12-01D747CD2AA6}"/>
              </a:ext>
            </a:extLst>
          </p:cNvPr>
          <p:cNvSpPr>
            <a:spLocks noGrp="1"/>
          </p:cNvSpPr>
          <p:nvPr>
            <p:ph type="sldNum" sz="quarter" idx="5"/>
          </p:nvPr>
        </p:nvSpPr>
        <p:spPr/>
        <p:txBody>
          <a:bodyPr/>
          <a:lstStyle/>
          <a:p>
            <a:fld id="{F86B91E0-2100-4968-90F0-5A48B22DBEC2}" type="slidenum">
              <a:rPr lang="en-US" smtClean="0"/>
              <a:t>21</a:t>
            </a:fld>
            <a:endParaRPr lang="en-US" dirty="0"/>
          </a:p>
        </p:txBody>
      </p:sp>
    </p:spTree>
    <p:extLst>
      <p:ext uri="{BB962C8B-B14F-4D97-AF65-F5344CB8AC3E}">
        <p14:creationId xmlns:p14="http://schemas.microsoft.com/office/powerpoint/2010/main" val="6625317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we able to use when communicating with the medical world?</a:t>
            </a:r>
          </a:p>
          <a:p>
            <a:r>
              <a:rPr lang="en-US" dirty="0"/>
              <a:t>This was given to me by the director of the sleep clinic at the Children’s Hospital in Salt Lake City </a:t>
            </a:r>
          </a:p>
          <a:p>
            <a:r>
              <a:rPr lang="en-US" dirty="0"/>
              <a:t>Her opinion was that it was the most accurate along with the PSQ, and acknowledged that there really aren’t any great ones out there.</a:t>
            </a:r>
          </a:p>
          <a:p>
            <a:r>
              <a:rPr lang="en-US" dirty="0"/>
              <a:t>You may have to dig a little find what you can use to communicate with the medical world around you. </a:t>
            </a:r>
          </a:p>
          <a:p>
            <a:r>
              <a:rPr lang="en-US" dirty="0"/>
              <a:t>Let’s compare the two and see where we can fit this into screening and communicating this to your families</a:t>
            </a:r>
          </a:p>
          <a:p>
            <a:endParaRPr lang="en-US" dirty="0"/>
          </a:p>
          <a:p>
            <a:endParaRPr lang="en-US" dirty="0"/>
          </a:p>
        </p:txBody>
      </p:sp>
      <p:sp>
        <p:nvSpPr>
          <p:cNvPr id="4" name="Slide Number Placeholder 3"/>
          <p:cNvSpPr>
            <a:spLocks noGrp="1"/>
          </p:cNvSpPr>
          <p:nvPr>
            <p:ph type="sldNum" sz="quarter" idx="5"/>
          </p:nvPr>
        </p:nvSpPr>
        <p:spPr/>
        <p:txBody>
          <a:bodyPr/>
          <a:lstStyle/>
          <a:p>
            <a:fld id="{F86B91E0-2100-4968-90F0-5A48B22DBEC2}" type="slidenum">
              <a:rPr lang="en-US" smtClean="0"/>
              <a:t>22</a:t>
            </a:fld>
            <a:endParaRPr lang="en-US" dirty="0"/>
          </a:p>
        </p:txBody>
      </p:sp>
    </p:spTree>
    <p:extLst>
      <p:ext uri="{BB962C8B-B14F-4D97-AF65-F5344CB8AC3E}">
        <p14:creationId xmlns:p14="http://schemas.microsoft.com/office/powerpoint/2010/main" val="3957617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What we can see from this comparison is that there is a lot of crossover.</a:t>
            </a:r>
          </a:p>
          <a:p>
            <a:r>
              <a:rPr lang="en-US" dirty="0"/>
              <a:t>In fact the Pediatric Airway Assessment actually covers all of the items on the SRBD subscale.  The only difference is that with the SRBD there is a scoring system that can be useful when communicating to the PCP or ENT, etc.</a:t>
            </a:r>
          </a:p>
          <a:p>
            <a:r>
              <a:rPr lang="en-US" dirty="0"/>
              <a:t>The only question not specifically on the PAA is “Did your child stop growing at a normal rate at any time since birth?”</a:t>
            </a:r>
          </a:p>
        </p:txBody>
      </p:sp>
      <p:sp>
        <p:nvSpPr>
          <p:cNvPr id="4" name="Slide Number Placeholder 3"/>
          <p:cNvSpPr>
            <a:spLocks noGrp="1"/>
          </p:cNvSpPr>
          <p:nvPr>
            <p:ph type="sldNum" sz="quarter" idx="5"/>
          </p:nvPr>
        </p:nvSpPr>
        <p:spPr/>
        <p:txBody>
          <a:bodyPr/>
          <a:lstStyle/>
          <a:p>
            <a:fld id="{F86B91E0-2100-4968-90F0-5A48B22DBEC2}" type="slidenum">
              <a:rPr lang="en-US" smtClean="0"/>
              <a:t>23</a:t>
            </a:fld>
            <a:endParaRPr lang="en-US" dirty="0"/>
          </a:p>
        </p:txBody>
      </p:sp>
    </p:spTree>
    <p:extLst>
      <p:ext uri="{BB962C8B-B14F-4D97-AF65-F5344CB8AC3E}">
        <p14:creationId xmlns:p14="http://schemas.microsoft.com/office/powerpoint/2010/main" val="37988806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Quick general history. </a:t>
            </a:r>
          </a:p>
          <a:p>
            <a:r>
              <a:rPr lang="en-US" dirty="0"/>
              <a:t>Why would some of these questions matter?</a:t>
            </a:r>
          </a:p>
          <a:p>
            <a:endParaRPr lang="en-US" dirty="0"/>
          </a:p>
        </p:txBody>
      </p:sp>
      <p:sp>
        <p:nvSpPr>
          <p:cNvPr id="4" name="Slide Number Placeholder 3"/>
          <p:cNvSpPr>
            <a:spLocks noGrp="1"/>
          </p:cNvSpPr>
          <p:nvPr>
            <p:ph type="sldNum" sz="quarter" idx="5"/>
          </p:nvPr>
        </p:nvSpPr>
        <p:spPr/>
        <p:txBody>
          <a:bodyPr/>
          <a:lstStyle/>
          <a:p>
            <a:fld id="{F86B91E0-2100-4968-90F0-5A48B22DBEC2}" type="slidenum">
              <a:rPr lang="en-US" smtClean="0"/>
              <a:t>24</a:t>
            </a:fld>
            <a:endParaRPr lang="en-US" dirty="0"/>
          </a:p>
        </p:txBody>
      </p:sp>
    </p:spTree>
    <p:extLst>
      <p:ext uri="{BB962C8B-B14F-4D97-AF65-F5344CB8AC3E}">
        <p14:creationId xmlns:p14="http://schemas.microsoft.com/office/powerpoint/2010/main" val="29015601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always wondered why that was there</a:t>
            </a:r>
          </a:p>
          <a:p>
            <a:endParaRPr lang="en-US" dirty="0"/>
          </a:p>
        </p:txBody>
      </p:sp>
      <p:sp>
        <p:nvSpPr>
          <p:cNvPr id="4" name="Slide Number Placeholder 3"/>
          <p:cNvSpPr>
            <a:spLocks noGrp="1"/>
          </p:cNvSpPr>
          <p:nvPr>
            <p:ph type="sldNum" sz="quarter" idx="5"/>
          </p:nvPr>
        </p:nvSpPr>
        <p:spPr/>
        <p:txBody>
          <a:bodyPr/>
          <a:lstStyle/>
          <a:p>
            <a:fld id="{F86B91E0-2100-4968-90F0-5A48B22DBEC2}" type="slidenum">
              <a:rPr lang="en-US" smtClean="0"/>
              <a:t>25</a:t>
            </a:fld>
            <a:endParaRPr lang="en-US" dirty="0"/>
          </a:p>
        </p:txBody>
      </p:sp>
    </p:spTree>
    <p:extLst>
      <p:ext uri="{BB962C8B-B14F-4D97-AF65-F5344CB8AC3E}">
        <p14:creationId xmlns:p14="http://schemas.microsoft.com/office/powerpoint/2010/main" val="1127328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go through the PAA because it has great clinical things we see everyday that put the children at risk.</a:t>
            </a:r>
          </a:p>
          <a:p>
            <a:r>
              <a:rPr lang="en-US" dirty="0"/>
              <a:t>What does that sound like? ADD</a:t>
            </a:r>
          </a:p>
          <a:p>
            <a:endParaRPr lang="en-US" dirty="0"/>
          </a:p>
        </p:txBody>
      </p:sp>
      <p:sp>
        <p:nvSpPr>
          <p:cNvPr id="4" name="Slide Number Placeholder 3"/>
          <p:cNvSpPr>
            <a:spLocks noGrp="1"/>
          </p:cNvSpPr>
          <p:nvPr>
            <p:ph type="sldNum" sz="quarter" idx="5"/>
          </p:nvPr>
        </p:nvSpPr>
        <p:spPr/>
        <p:txBody>
          <a:bodyPr/>
          <a:lstStyle/>
          <a:p>
            <a:fld id="{F86B91E0-2100-4968-90F0-5A48B22DBEC2}" type="slidenum">
              <a:rPr lang="en-US" smtClean="0"/>
              <a:t>26</a:t>
            </a:fld>
            <a:endParaRPr lang="en-US" dirty="0"/>
          </a:p>
        </p:txBody>
      </p:sp>
    </p:spTree>
    <p:extLst>
      <p:ext uri="{BB962C8B-B14F-4D97-AF65-F5344CB8AC3E}">
        <p14:creationId xmlns:p14="http://schemas.microsoft.com/office/powerpoint/2010/main" val="40659680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parents would jump at the chance for possibly a 1 in 2 shot to help their child showing these symptoms.</a:t>
            </a:r>
          </a:p>
          <a:p>
            <a:r>
              <a:rPr lang="en-US" dirty="0"/>
              <a:t>I’ve heard it many times that Steve Sheldon, who ran the sleep clinic in Chicago said he felt it was 100%</a:t>
            </a:r>
          </a:p>
        </p:txBody>
      </p:sp>
      <p:sp>
        <p:nvSpPr>
          <p:cNvPr id="4" name="Slide Number Placeholder 3"/>
          <p:cNvSpPr>
            <a:spLocks noGrp="1"/>
          </p:cNvSpPr>
          <p:nvPr>
            <p:ph type="sldNum" sz="quarter" idx="5"/>
          </p:nvPr>
        </p:nvSpPr>
        <p:spPr/>
        <p:txBody>
          <a:bodyPr/>
          <a:lstStyle/>
          <a:p>
            <a:fld id="{F86B91E0-2100-4968-90F0-5A48B22DBEC2}" type="slidenum">
              <a:rPr lang="en-US" smtClean="0"/>
              <a:t>27</a:t>
            </a:fld>
            <a:endParaRPr lang="en-US" dirty="0"/>
          </a:p>
        </p:txBody>
      </p:sp>
    </p:spTree>
    <p:extLst>
      <p:ext uri="{BB962C8B-B14F-4D97-AF65-F5344CB8AC3E}">
        <p14:creationId xmlns:p14="http://schemas.microsoft.com/office/powerpoint/2010/main" val="4956379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Simple screening questions that have been around for a long time.</a:t>
            </a:r>
          </a:p>
          <a:p>
            <a:r>
              <a:rPr lang="en-US" dirty="0"/>
              <a:t>None of these behaviors are normal. </a:t>
            </a:r>
          </a:p>
          <a:p>
            <a:r>
              <a:rPr lang="en-US" dirty="0"/>
              <a:t>With the SRBD subscale, once you hit 33% yes answers, the directions are to refer for evaluation.</a:t>
            </a:r>
          </a:p>
          <a:p>
            <a:r>
              <a:rPr lang="en-US" dirty="0"/>
              <a:t>One thing I have noticed is that many parents have no idea how their children sleep. </a:t>
            </a:r>
          </a:p>
          <a:p>
            <a:r>
              <a:rPr lang="en-US" dirty="0"/>
              <a:t>I actually ask parents to set an alarm for 2-3 times one night to check on their children and their sleep quality when I see the furrowed brow.</a:t>
            </a:r>
          </a:p>
          <a:p>
            <a:r>
              <a:rPr lang="en-US" dirty="0"/>
              <a:t>I also love when the parent says they sleep like a brick. That must be great sleep right? Explain </a:t>
            </a:r>
            <a:r>
              <a:rPr lang="en-US" dirty="0" err="1"/>
              <a:t>subarousals</a:t>
            </a:r>
            <a:r>
              <a:rPr lang="en-US" dirty="0"/>
              <a:t>?</a:t>
            </a:r>
          </a:p>
          <a:p>
            <a:endParaRPr lang="en-US" dirty="0"/>
          </a:p>
        </p:txBody>
      </p:sp>
      <p:sp>
        <p:nvSpPr>
          <p:cNvPr id="4" name="Slide Number Placeholder 3"/>
          <p:cNvSpPr>
            <a:spLocks noGrp="1"/>
          </p:cNvSpPr>
          <p:nvPr>
            <p:ph type="sldNum" sz="quarter" idx="5"/>
          </p:nvPr>
        </p:nvSpPr>
        <p:spPr/>
        <p:txBody>
          <a:bodyPr/>
          <a:lstStyle/>
          <a:p>
            <a:fld id="{F86B91E0-2100-4968-90F0-5A48B22DBEC2}" type="slidenum">
              <a:rPr lang="en-US" smtClean="0"/>
              <a:t>28</a:t>
            </a:fld>
            <a:endParaRPr lang="en-US" dirty="0"/>
          </a:p>
        </p:txBody>
      </p:sp>
    </p:spTree>
    <p:extLst>
      <p:ext uri="{BB962C8B-B14F-4D97-AF65-F5344CB8AC3E}">
        <p14:creationId xmlns:p14="http://schemas.microsoft.com/office/powerpoint/2010/main" val="522974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appearance</a:t>
            </a:r>
          </a:p>
          <a:p>
            <a:r>
              <a:rPr lang="en-US" dirty="0"/>
              <a:t>How about looking in the mouth?</a:t>
            </a:r>
          </a:p>
          <a:p>
            <a:endParaRPr lang="en-US" dirty="0"/>
          </a:p>
        </p:txBody>
      </p:sp>
      <p:sp>
        <p:nvSpPr>
          <p:cNvPr id="4" name="Slide Number Placeholder 3"/>
          <p:cNvSpPr>
            <a:spLocks noGrp="1"/>
          </p:cNvSpPr>
          <p:nvPr>
            <p:ph type="sldNum" sz="quarter" idx="5"/>
          </p:nvPr>
        </p:nvSpPr>
        <p:spPr/>
        <p:txBody>
          <a:bodyPr/>
          <a:lstStyle/>
          <a:p>
            <a:fld id="{F86B91E0-2100-4968-90F0-5A48B22DBEC2}" type="slidenum">
              <a:rPr lang="en-US" smtClean="0"/>
              <a:t>29</a:t>
            </a:fld>
            <a:endParaRPr lang="en-US" dirty="0"/>
          </a:p>
        </p:txBody>
      </p:sp>
    </p:spTree>
    <p:extLst>
      <p:ext uri="{BB962C8B-B14F-4D97-AF65-F5344CB8AC3E}">
        <p14:creationId xmlns:p14="http://schemas.microsoft.com/office/powerpoint/2010/main" val="13625541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Professional life</a:t>
            </a:r>
          </a:p>
        </p:txBody>
      </p:sp>
      <p:sp>
        <p:nvSpPr>
          <p:cNvPr id="4" name="Slide Number Placeholder 3"/>
          <p:cNvSpPr>
            <a:spLocks noGrp="1"/>
          </p:cNvSpPr>
          <p:nvPr>
            <p:ph type="sldNum" sz="quarter" idx="5"/>
          </p:nvPr>
        </p:nvSpPr>
        <p:spPr/>
        <p:txBody>
          <a:bodyPr/>
          <a:lstStyle/>
          <a:p>
            <a:fld id="{A242A4EC-D435-4F58-980B-AAF56FF41C00}" type="slidenum">
              <a:rPr lang="en-US" smtClean="0"/>
              <a:t>3</a:t>
            </a:fld>
            <a:endParaRPr lang="en-US" dirty="0"/>
          </a:p>
        </p:txBody>
      </p:sp>
    </p:spTree>
    <p:extLst>
      <p:ext uri="{BB962C8B-B14F-4D97-AF65-F5344CB8AC3E}">
        <p14:creationId xmlns:p14="http://schemas.microsoft.com/office/powerpoint/2010/main" val="24082459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Mallampati is generally used for difficulty of intubation. It I also a relative indicator of tongue size to mouth size. </a:t>
            </a:r>
          </a:p>
          <a:p>
            <a:r>
              <a:rPr lang="en-US" dirty="0"/>
              <a:t>How much space do you need to breathe?</a:t>
            </a:r>
          </a:p>
          <a:p>
            <a:endParaRPr lang="en-US" dirty="0"/>
          </a:p>
          <a:p>
            <a:endParaRPr lang="en-US" dirty="0"/>
          </a:p>
        </p:txBody>
      </p:sp>
      <p:sp>
        <p:nvSpPr>
          <p:cNvPr id="4" name="Slide Number Placeholder 3"/>
          <p:cNvSpPr>
            <a:spLocks noGrp="1"/>
          </p:cNvSpPr>
          <p:nvPr>
            <p:ph type="sldNum" sz="quarter" idx="5"/>
          </p:nvPr>
        </p:nvSpPr>
        <p:spPr/>
        <p:txBody>
          <a:bodyPr/>
          <a:lstStyle/>
          <a:p>
            <a:fld id="{F86B91E0-2100-4968-90F0-5A48B22DBEC2}" type="slidenum">
              <a:rPr lang="en-US" smtClean="0"/>
              <a:t>30</a:t>
            </a:fld>
            <a:endParaRPr lang="en-US" dirty="0"/>
          </a:p>
        </p:txBody>
      </p:sp>
    </p:spTree>
    <p:extLst>
      <p:ext uri="{BB962C8B-B14F-4D97-AF65-F5344CB8AC3E}">
        <p14:creationId xmlns:p14="http://schemas.microsoft.com/office/powerpoint/2010/main" val="8305999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about Brodsky score. This is easy to relate to parents and physicians.</a:t>
            </a:r>
          </a:p>
          <a:p>
            <a:r>
              <a:rPr lang="en-US" dirty="0"/>
              <a:t>How simple is the medical referral question at the bottom. </a:t>
            </a:r>
          </a:p>
          <a:p>
            <a:r>
              <a:rPr lang="en-US" dirty="0"/>
              <a:t>We use both in our office to one extent or another. This way we can be thorough and at the same time communicate with our medical colleagues if necessary.</a:t>
            </a:r>
          </a:p>
          <a:p>
            <a:r>
              <a:rPr lang="en-US" dirty="0"/>
              <a:t>When I feel there is a referral needed. I will often refer to the 33% threshold of the SRBD subscale. Most physicians will acknowledge this and start the ball rolling. </a:t>
            </a:r>
          </a:p>
          <a:p>
            <a:r>
              <a:rPr lang="en-US" dirty="0"/>
              <a:t>For some of my parents, once the PCP is on board then they will start listening.</a:t>
            </a:r>
          </a:p>
          <a:p>
            <a:r>
              <a:rPr lang="en-US" dirty="0"/>
              <a:t>I also have no problem going straight to the ENT. I have some that we have established great relationships</a:t>
            </a:r>
          </a:p>
          <a:p>
            <a:endParaRPr lang="en-US" dirty="0"/>
          </a:p>
        </p:txBody>
      </p:sp>
      <p:sp>
        <p:nvSpPr>
          <p:cNvPr id="4" name="Slide Number Placeholder 3"/>
          <p:cNvSpPr>
            <a:spLocks noGrp="1"/>
          </p:cNvSpPr>
          <p:nvPr>
            <p:ph type="sldNum" sz="quarter" idx="5"/>
          </p:nvPr>
        </p:nvSpPr>
        <p:spPr/>
        <p:txBody>
          <a:bodyPr/>
          <a:lstStyle/>
          <a:p>
            <a:fld id="{F86B91E0-2100-4968-90F0-5A48B22DBEC2}" type="slidenum">
              <a:rPr lang="en-US" smtClean="0"/>
              <a:t>31</a:t>
            </a:fld>
            <a:endParaRPr lang="en-US" dirty="0"/>
          </a:p>
        </p:txBody>
      </p:sp>
    </p:spTree>
    <p:extLst>
      <p:ext uri="{BB962C8B-B14F-4D97-AF65-F5344CB8AC3E}">
        <p14:creationId xmlns:p14="http://schemas.microsoft.com/office/powerpoint/2010/main" val="26317604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go through some pictures to see what we are talking about with the clinical signs.</a:t>
            </a:r>
          </a:p>
          <a:p>
            <a:r>
              <a:rPr lang="en-US" dirty="0"/>
              <a:t>What do we see in this picture?</a:t>
            </a:r>
          </a:p>
          <a:p>
            <a:r>
              <a:rPr lang="en-US" dirty="0"/>
              <a:t>What are clinical signs that tip us off that there are issues?</a:t>
            </a:r>
          </a:p>
          <a:p>
            <a:r>
              <a:rPr lang="en-US" dirty="0"/>
              <a:t>Just look at the low hanging fruit</a:t>
            </a:r>
          </a:p>
          <a:p>
            <a:r>
              <a:rPr lang="en-US" dirty="0"/>
              <a:t>Eyes? – Venous pooling</a:t>
            </a:r>
          </a:p>
          <a:p>
            <a:r>
              <a:rPr lang="en-US" dirty="0"/>
              <a:t>What facial type do we have? Dolichocephalic</a:t>
            </a:r>
          </a:p>
          <a:p>
            <a:r>
              <a:rPr lang="en-US" dirty="0"/>
              <a:t>Sclera present below iris (maxillary deficiency)</a:t>
            </a:r>
          </a:p>
          <a:p>
            <a:endParaRPr lang="en-US" dirty="0"/>
          </a:p>
        </p:txBody>
      </p:sp>
      <p:sp>
        <p:nvSpPr>
          <p:cNvPr id="4" name="Slide Number Placeholder 3"/>
          <p:cNvSpPr>
            <a:spLocks noGrp="1"/>
          </p:cNvSpPr>
          <p:nvPr>
            <p:ph type="sldNum" sz="quarter" idx="5"/>
          </p:nvPr>
        </p:nvSpPr>
        <p:spPr/>
        <p:txBody>
          <a:bodyPr/>
          <a:lstStyle/>
          <a:p>
            <a:fld id="{F86B91E0-2100-4968-90F0-5A48B22DBEC2}" type="slidenum">
              <a:rPr lang="en-US" smtClean="0"/>
              <a:t>32</a:t>
            </a:fld>
            <a:endParaRPr lang="en-US" dirty="0"/>
          </a:p>
        </p:txBody>
      </p:sp>
    </p:spTree>
    <p:extLst>
      <p:ext uri="{BB962C8B-B14F-4D97-AF65-F5344CB8AC3E}">
        <p14:creationId xmlns:p14="http://schemas.microsoft.com/office/powerpoint/2010/main" val="26762282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we see in this picture?</a:t>
            </a:r>
          </a:p>
          <a:p>
            <a:r>
              <a:rPr lang="en-US" dirty="0"/>
              <a:t>Submandibular pannus?  What does that signify?</a:t>
            </a:r>
          </a:p>
          <a:p>
            <a:r>
              <a:rPr lang="en-US" dirty="0"/>
              <a:t>Where does the chin position sit? Bolton?</a:t>
            </a:r>
          </a:p>
          <a:p>
            <a:r>
              <a:rPr lang="en-US" dirty="0"/>
              <a:t>Convex?</a:t>
            </a:r>
          </a:p>
          <a:p>
            <a:r>
              <a:rPr lang="en-US" dirty="0"/>
              <a:t>Let’s Zoom out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Posture? Forward head position? Cervical tilt?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Would we consider this child healthy?</a:t>
            </a:r>
          </a:p>
          <a:p>
            <a:endParaRPr lang="en-US" dirty="0"/>
          </a:p>
          <a:p>
            <a:r>
              <a:rPr lang="en-US" dirty="0"/>
              <a:t>What does this mouth look like? Any guesses?</a:t>
            </a:r>
          </a:p>
        </p:txBody>
      </p:sp>
      <p:sp>
        <p:nvSpPr>
          <p:cNvPr id="4" name="Slide Number Placeholder 3"/>
          <p:cNvSpPr>
            <a:spLocks noGrp="1"/>
          </p:cNvSpPr>
          <p:nvPr>
            <p:ph type="sldNum" sz="quarter" idx="5"/>
          </p:nvPr>
        </p:nvSpPr>
        <p:spPr/>
        <p:txBody>
          <a:bodyPr/>
          <a:lstStyle/>
          <a:p>
            <a:fld id="{F86B91E0-2100-4968-90F0-5A48B22DBEC2}" type="slidenum">
              <a:rPr lang="en-US" smtClean="0"/>
              <a:t>33</a:t>
            </a:fld>
            <a:endParaRPr lang="en-US" dirty="0"/>
          </a:p>
        </p:txBody>
      </p:sp>
    </p:spTree>
    <p:extLst>
      <p:ext uri="{BB962C8B-B14F-4D97-AF65-F5344CB8AC3E}">
        <p14:creationId xmlns:p14="http://schemas.microsoft.com/office/powerpoint/2010/main" val="19790911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scored this particular child a 3</a:t>
            </a:r>
          </a:p>
          <a:p>
            <a:r>
              <a:rPr lang="en-US" dirty="0"/>
              <a:t>No wonder we see protrusion out the bottom</a:t>
            </a:r>
          </a:p>
          <a:p>
            <a:endParaRPr lang="en-US" dirty="0"/>
          </a:p>
        </p:txBody>
      </p:sp>
      <p:sp>
        <p:nvSpPr>
          <p:cNvPr id="4" name="Slide Number Placeholder 3"/>
          <p:cNvSpPr>
            <a:spLocks noGrp="1"/>
          </p:cNvSpPr>
          <p:nvPr>
            <p:ph type="sldNum" sz="quarter" idx="5"/>
          </p:nvPr>
        </p:nvSpPr>
        <p:spPr/>
        <p:txBody>
          <a:bodyPr/>
          <a:lstStyle/>
          <a:p>
            <a:fld id="{F86B91E0-2100-4968-90F0-5A48B22DBEC2}" type="slidenum">
              <a:rPr lang="en-US" smtClean="0"/>
              <a:t>34</a:t>
            </a:fld>
            <a:endParaRPr lang="en-US" dirty="0"/>
          </a:p>
        </p:txBody>
      </p:sp>
    </p:spTree>
    <p:extLst>
      <p:ext uri="{BB962C8B-B14F-4D97-AF65-F5344CB8AC3E}">
        <p14:creationId xmlns:p14="http://schemas.microsoft.com/office/powerpoint/2010/main" val="13073048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where we shine right?</a:t>
            </a:r>
          </a:p>
          <a:p>
            <a:r>
              <a:rPr lang="en-US" dirty="0"/>
              <a:t>How do we feel about spacing?</a:t>
            </a:r>
          </a:p>
          <a:p>
            <a:r>
              <a:rPr lang="en-US" dirty="0"/>
              <a:t>Are molars upright?</a:t>
            </a:r>
          </a:p>
          <a:p>
            <a:r>
              <a:rPr lang="en-US" dirty="0"/>
              <a:t>Can we predict what is going to happen in this mouth?</a:t>
            </a:r>
          </a:p>
        </p:txBody>
      </p:sp>
      <p:sp>
        <p:nvSpPr>
          <p:cNvPr id="4" name="Slide Number Placeholder 3"/>
          <p:cNvSpPr>
            <a:spLocks noGrp="1"/>
          </p:cNvSpPr>
          <p:nvPr>
            <p:ph type="sldNum" sz="quarter" idx="5"/>
          </p:nvPr>
        </p:nvSpPr>
        <p:spPr/>
        <p:txBody>
          <a:bodyPr/>
          <a:lstStyle/>
          <a:p>
            <a:fld id="{F86B91E0-2100-4968-90F0-5A48B22DBEC2}" type="slidenum">
              <a:rPr lang="en-US" smtClean="0"/>
              <a:t>35</a:t>
            </a:fld>
            <a:endParaRPr lang="en-US" dirty="0"/>
          </a:p>
        </p:txBody>
      </p:sp>
    </p:spTree>
    <p:extLst>
      <p:ext uri="{BB962C8B-B14F-4D97-AF65-F5344CB8AC3E}">
        <p14:creationId xmlns:p14="http://schemas.microsoft.com/office/powerpoint/2010/main" val="3628385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we feel about the shape of the palate? Pretty sure that will fit great, just no history of thumb sucking</a:t>
            </a:r>
          </a:p>
          <a:p>
            <a:r>
              <a:rPr lang="en-US" dirty="0"/>
              <a:t>Just like our AAPD screening tool, Narrow arched maxillary palate. Do we see some wear? Bruxing?</a:t>
            </a:r>
          </a:p>
        </p:txBody>
      </p:sp>
      <p:sp>
        <p:nvSpPr>
          <p:cNvPr id="4" name="Slide Number Placeholder 3"/>
          <p:cNvSpPr>
            <a:spLocks noGrp="1"/>
          </p:cNvSpPr>
          <p:nvPr>
            <p:ph type="sldNum" sz="quarter" idx="5"/>
          </p:nvPr>
        </p:nvSpPr>
        <p:spPr/>
        <p:txBody>
          <a:bodyPr/>
          <a:lstStyle/>
          <a:p>
            <a:fld id="{F86B91E0-2100-4968-90F0-5A48B22DBEC2}" type="slidenum">
              <a:rPr lang="en-US" smtClean="0"/>
              <a:t>36</a:t>
            </a:fld>
            <a:endParaRPr lang="en-US" dirty="0"/>
          </a:p>
        </p:txBody>
      </p:sp>
    </p:spTree>
    <p:extLst>
      <p:ext uri="{BB962C8B-B14F-4D97-AF65-F5344CB8AC3E}">
        <p14:creationId xmlns:p14="http://schemas.microsoft.com/office/powerpoint/2010/main" val="39152582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Lost three to get two (so common)</a:t>
            </a:r>
          </a:p>
          <a:p>
            <a:r>
              <a:rPr lang="en-US" dirty="0"/>
              <a:t>Is there going to be crowding? Can we predict that?</a:t>
            </a:r>
          </a:p>
          <a:p>
            <a:r>
              <a:rPr lang="en-US" dirty="0"/>
              <a:t>Let’s do a side by side to see if we were right on our predictions.</a:t>
            </a:r>
          </a:p>
        </p:txBody>
      </p:sp>
      <p:sp>
        <p:nvSpPr>
          <p:cNvPr id="4" name="Slide Number Placeholder 3"/>
          <p:cNvSpPr>
            <a:spLocks noGrp="1"/>
          </p:cNvSpPr>
          <p:nvPr>
            <p:ph type="sldNum" sz="quarter" idx="5"/>
          </p:nvPr>
        </p:nvSpPr>
        <p:spPr/>
        <p:txBody>
          <a:bodyPr/>
          <a:lstStyle/>
          <a:p>
            <a:fld id="{F86B91E0-2100-4968-90F0-5A48B22DBEC2}" type="slidenum">
              <a:rPr lang="en-US" smtClean="0"/>
              <a:t>37</a:t>
            </a:fld>
            <a:endParaRPr lang="en-US" dirty="0"/>
          </a:p>
        </p:txBody>
      </p:sp>
    </p:spTree>
    <p:extLst>
      <p:ext uri="{BB962C8B-B14F-4D97-AF65-F5344CB8AC3E}">
        <p14:creationId xmlns:p14="http://schemas.microsoft.com/office/powerpoint/2010/main" val="7419888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pictures are from 4/22, second from 8/23 (16 months)</a:t>
            </a:r>
          </a:p>
          <a:p>
            <a:r>
              <a:rPr lang="en-US" dirty="0"/>
              <a:t>Changes?</a:t>
            </a:r>
          </a:p>
          <a:p>
            <a:r>
              <a:rPr lang="en-US" dirty="0"/>
              <a:t>Fairly similar frontal look. </a:t>
            </a:r>
          </a:p>
          <a:p>
            <a:r>
              <a:rPr lang="en-US" dirty="0"/>
              <a:t>Sclera still present</a:t>
            </a:r>
          </a:p>
          <a:p>
            <a:r>
              <a:rPr lang="en-US" dirty="0"/>
              <a:t>Venous pooling</a:t>
            </a:r>
          </a:p>
          <a:p>
            <a:r>
              <a:rPr lang="en-US" dirty="0"/>
              <a:t>Dolichocephalic</a:t>
            </a:r>
          </a:p>
        </p:txBody>
      </p:sp>
      <p:sp>
        <p:nvSpPr>
          <p:cNvPr id="4" name="Slide Number Placeholder 3"/>
          <p:cNvSpPr>
            <a:spLocks noGrp="1"/>
          </p:cNvSpPr>
          <p:nvPr>
            <p:ph type="sldNum" sz="quarter" idx="5"/>
          </p:nvPr>
        </p:nvSpPr>
        <p:spPr/>
        <p:txBody>
          <a:bodyPr/>
          <a:lstStyle/>
          <a:p>
            <a:fld id="{F86B91E0-2100-4968-90F0-5A48B22DBEC2}" type="slidenum">
              <a:rPr lang="en-US" smtClean="0"/>
              <a:t>38</a:t>
            </a:fld>
            <a:endParaRPr lang="en-US" dirty="0"/>
          </a:p>
        </p:txBody>
      </p:sp>
    </p:spTree>
    <p:extLst>
      <p:ext uri="{BB962C8B-B14F-4D97-AF65-F5344CB8AC3E}">
        <p14:creationId xmlns:p14="http://schemas.microsoft.com/office/powerpoint/2010/main" val="32678051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Changes? Other than hair style.</a:t>
            </a:r>
          </a:p>
          <a:p>
            <a:r>
              <a:rPr lang="en-US" dirty="0"/>
              <a:t>How do we feel about growth pattern on this child? Submandibular pannus?</a:t>
            </a:r>
          </a:p>
          <a:p>
            <a:r>
              <a:rPr lang="en-US" dirty="0"/>
              <a:t>How is convexity improving?</a:t>
            </a:r>
          </a:p>
        </p:txBody>
      </p:sp>
      <p:sp>
        <p:nvSpPr>
          <p:cNvPr id="4" name="Slide Number Placeholder 3"/>
          <p:cNvSpPr>
            <a:spLocks noGrp="1"/>
          </p:cNvSpPr>
          <p:nvPr>
            <p:ph type="sldNum" sz="quarter" idx="5"/>
          </p:nvPr>
        </p:nvSpPr>
        <p:spPr/>
        <p:txBody>
          <a:bodyPr/>
          <a:lstStyle/>
          <a:p>
            <a:fld id="{F86B91E0-2100-4968-90F0-5A48B22DBEC2}" type="slidenum">
              <a:rPr lang="en-US" smtClean="0"/>
              <a:t>39</a:t>
            </a:fld>
            <a:endParaRPr lang="en-US" dirty="0"/>
          </a:p>
        </p:txBody>
      </p:sp>
    </p:spTree>
    <p:extLst>
      <p:ext uri="{BB962C8B-B14F-4D97-AF65-F5344CB8AC3E}">
        <p14:creationId xmlns:p14="http://schemas.microsoft.com/office/powerpoint/2010/main" val="322003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provide my contact information at the end of the slide show</a:t>
            </a:r>
          </a:p>
        </p:txBody>
      </p:sp>
      <p:sp>
        <p:nvSpPr>
          <p:cNvPr id="4" name="Slide Number Placeholder 3"/>
          <p:cNvSpPr>
            <a:spLocks noGrp="1"/>
          </p:cNvSpPr>
          <p:nvPr>
            <p:ph type="sldNum" sz="quarter" idx="5"/>
          </p:nvPr>
        </p:nvSpPr>
        <p:spPr/>
        <p:txBody>
          <a:bodyPr/>
          <a:lstStyle/>
          <a:p>
            <a:fld id="{F86B91E0-2100-4968-90F0-5A48B22DBEC2}" type="slidenum">
              <a:rPr lang="en-US" smtClean="0"/>
              <a:t>4</a:t>
            </a:fld>
            <a:endParaRPr lang="en-US" dirty="0"/>
          </a:p>
        </p:txBody>
      </p:sp>
    </p:spTree>
    <p:extLst>
      <p:ext uri="{BB962C8B-B14F-4D97-AF65-F5344CB8AC3E}">
        <p14:creationId xmlns:p14="http://schemas.microsoft.com/office/powerpoint/2010/main" val="16959397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about the Bolton – not catching up</a:t>
            </a:r>
          </a:p>
        </p:txBody>
      </p:sp>
      <p:sp>
        <p:nvSpPr>
          <p:cNvPr id="4" name="Slide Number Placeholder 3"/>
          <p:cNvSpPr>
            <a:spLocks noGrp="1"/>
          </p:cNvSpPr>
          <p:nvPr>
            <p:ph type="sldNum" sz="quarter" idx="5"/>
          </p:nvPr>
        </p:nvSpPr>
        <p:spPr/>
        <p:txBody>
          <a:bodyPr/>
          <a:lstStyle/>
          <a:p>
            <a:fld id="{F86B91E0-2100-4968-90F0-5A48B22DBEC2}" type="slidenum">
              <a:rPr lang="en-US" smtClean="0"/>
              <a:t>40</a:t>
            </a:fld>
            <a:endParaRPr lang="en-US" dirty="0"/>
          </a:p>
        </p:txBody>
      </p:sp>
    </p:spTree>
    <p:extLst>
      <p:ext uri="{BB962C8B-B14F-4D97-AF65-F5344CB8AC3E}">
        <p14:creationId xmlns:p14="http://schemas.microsoft.com/office/powerpoint/2010/main" val="6244149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about posture?</a:t>
            </a:r>
          </a:p>
          <a:p>
            <a:r>
              <a:rPr lang="en-US" dirty="0"/>
              <a:t>Less forward head posture or are we protruding out abdomen to compensate?</a:t>
            </a:r>
          </a:p>
        </p:txBody>
      </p:sp>
      <p:sp>
        <p:nvSpPr>
          <p:cNvPr id="4" name="Slide Number Placeholder 3"/>
          <p:cNvSpPr>
            <a:spLocks noGrp="1"/>
          </p:cNvSpPr>
          <p:nvPr>
            <p:ph type="sldNum" sz="quarter" idx="5"/>
          </p:nvPr>
        </p:nvSpPr>
        <p:spPr/>
        <p:txBody>
          <a:bodyPr/>
          <a:lstStyle/>
          <a:p>
            <a:fld id="{F86B91E0-2100-4968-90F0-5A48B22DBEC2}" type="slidenum">
              <a:rPr lang="en-US" smtClean="0"/>
              <a:t>41</a:t>
            </a:fld>
            <a:endParaRPr lang="en-US" dirty="0"/>
          </a:p>
        </p:txBody>
      </p:sp>
    </p:spTree>
    <p:extLst>
      <p:ext uri="{BB962C8B-B14F-4D97-AF65-F5344CB8AC3E}">
        <p14:creationId xmlns:p14="http://schemas.microsoft.com/office/powerpoint/2010/main" val="26014140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Drumroll please!</a:t>
            </a:r>
          </a:p>
          <a:p>
            <a:r>
              <a:rPr lang="en-US" dirty="0"/>
              <a:t>Did we predict well?</a:t>
            </a:r>
          </a:p>
          <a:p>
            <a:r>
              <a:rPr lang="en-US" dirty="0"/>
              <a:t>Definitely did not get better!</a:t>
            </a:r>
          </a:p>
        </p:txBody>
      </p:sp>
      <p:sp>
        <p:nvSpPr>
          <p:cNvPr id="4" name="Slide Number Placeholder 3"/>
          <p:cNvSpPr>
            <a:spLocks noGrp="1"/>
          </p:cNvSpPr>
          <p:nvPr>
            <p:ph type="sldNum" sz="quarter" idx="5"/>
          </p:nvPr>
        </p:nvSpPr>
        <p:spPr/>
        <p:txBody>
          <a:bodyPr/>
          <a:lstStyle/>
          <a:p>
            <a:fld id="{F86B91E0-2100-4968-90F0-5A48B22DBEC2}" type="slidenum">
              <a:rPr lang="en-US" smtClean="0"/>
              <a:t>42</a:t>
            </a:fld>
            <a:endParaRPr lang="en-US" dirty="0"/>
          </a:p>
        </p:txBody>
      </p:sp>
    </p:spTree>
    <p:extLst>
      <p:ext uri="{BB962C8B-B14F-4D97-AF65-F5344CB8AC3E}">
        <p14:creationId xmlns:p14="http://schemas.microsoft.com/office/powerpoint/2010/main" val="10939065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words</a:t>
            </a:r>
          </a:p>
          <a:p>
            <a:r>
              <a:rPr lang="en-US" dirty="0"/>
              <a:t>How many times does the parent marvel that we were able to predict this?</a:t>
            </a:r>
          </a:p>
          <a:p>
            <a:r>
              <a:rPr lang="en-US" dirty="0"/>
              <a:t>Dental Super powers?</a:t>
            </a:r>
          </a:p>
        </p:txBody>
      </p:sp>
      <p:sp>
        <p:nvSpPr>
          <p:cNvPr id="4" name="Slide Number Placeholder 3"/>
          <p:cNvSpPr>
            <a:spLocks noGrp="1"/>
          </p:cNvSpPr>
          <p:nvPr>
            <p:ph type="sldNum" sz="quarter" idx="5"/>
          </p:nvPr>
        </p:nvSpPr>
        <p:spPr/>
        <p:txBody>
          <a:bodyPr/>
          <a:lstStyle/>
          <a:p>
            <a:fld id="{F86B91E0-2100-4968-90F0-5A48B22DBEC2}" type="slidenum">
              <a:rPr lang="en-US" smtClean="0"/>
              <a:t>43</a:t>
            </a:fld>
            <a:endParaRPr lang="en-US" dirty="0"/>
          </a:p>
        </p:txBody>
      </p:sp>
    </p:spTree>
    <p:extLst>
      <p:ext uri="{BB962C8B-B14F-4D97-AF65-F5344CB8AC3E}">
        <p14:creationId xmlns:p14="http://schemas.microsoft.com/office/powerpoint/2010/main" val="19278507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Spontaneous space showing up?</a:t>
            </a:r>
          </a:p>
          <a:p>
            <a:r>
              <a:rPr lang="en-US" dirty="0"/>
              <a:t>Classic lose 5 to get 4 situation</a:t>
            </a:r>
          </a:p>
          <a:p>
            <a:r>
              <a:rPr lang="en-US" dirty="0"/>
              <a:t>Did we know this was coming?</a:t>
            </a:r>
          </a:p>
        </p:txBody>
      </p:sp>
      <p:sp>
        <p:nvSpPr>
          <p:cNvPr id="4" name="Slide Number Placeholder 3"/>
          <p:cNvSpPr>
            <a:spLocks noGrp="1"/>
          </p:cNvSpPr>
          <p:nvPr>
            <p:ph type="sldNum" sz="quarter" idx="5"/>
          </p:nvPr>
        </p:nvSpPr>
        <p:spPr/>
        <p:txBody>
          <a:bodyPr/>
          <a:lstStyle/>
          <a:p>
            <a:fld id="{F86B91E0-2100-4968-90F0-5A48B22DBEC2}" type="slidenum">
              <a:rPr lang="en-US" smtClean="0"/>
              <a:t>44</a:t>
            </a:fld>
            <a:endParaRPr lang="en-US" dirty="0"/>
          </a:p>
        </p:txBody>
      </p:sp>
    </p:spTree>
    <p:extLst>
      <p:ext uri="{BB962C8B-B14F-4D97-AF65-F5344CB8AC3E}">
        <p14:creationId xmlns:p14="http://schemas.microsoft.com/office/powerpoint/2010/main" val="23695099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Concha, showing narrowest constriction in nose in both</a:t>
            </a:r>
          </a:p>
          <a:p>
            <a:r>
              <a:rPr lang="en-US" dirty="0"/>
              <a:t>Worse, better, same?</a:t>
            </a:r>
          </a:p>
        </p:txBody>
      </p:sp>
      <p:sp>
        <p:nvSpPr>
          <p:cNvPr id="4" name="Slide Number Placeholder 3"/>
          <p:cNvSpPr>
            <a:spLocks noGrp="1"/>
          </p:cNvSpPr>
          <p:nvPr>
            <p:ph type="sldNum" sz="quarter" idx="5"/>
          </p:nvPr>
        </p:nvSpPr>
        <p:spPr/>
        <p:txBody>
          <a:bodyPr/>
          <a:lstStyle/>
          <a:p>
            <a:fld id="{F86B91E0-2100-4968-90F0-5A48B22DBEC2}" type="slidenum">
              <a:rPr lang="en-US" smtClean="0"/>
              <a:t>45</a:t>
            </a:fld>
            <a:endParaRPr lang="en-US" dirty="0"/>
          </a:p>
        </p:txBody>
      </p:sp>
    </p:spTree>
    <p:extLst>
      <p:ext uri="{BB962C8B-B14F-4D97-AF65-F5344CB8AC3E}">
        <p14:creationId xmlns:p14="http://schemas.microsoft.com/office/powerpoint/2010/main" val="5278779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Pan</a:t>
            </a:r>
          </a:p>
          <a:p>
            <a:r>
              <a:rPr lang="en-US" dirty="0"/>
              <a:t>Could we predict this?</a:t>
            </a:r>
          </a:p>
          <a:p>
            <a:r>
              <a:rPr lang="en-US" dirty="0"/>
              <a:t>In-bone crowding</a:t>
            </a:r>
          </a:p>
          <a:p>
            <a:r>
              <a:rPr lang="en-US" dirty="0"/>
              <a:t>Tight squeeze</a:t>
            </a:r>
          </a:p>
        </p:txBody>
      </p:sp>
      <p:sp>
        <p:nvSpPr>
          <p:cNvPr id="4" name="Slide Number Placeholder 3"/>
          <p:cNvSpPr>
            <a:spLocks noGrp="1"/>
          </p:cNvSpPr>
          <p:nvPr>
            <p:ph type="sldNum" sz="quarter" idx="5"/>
          </p:nvPr>
        </p:nvSpPr>
        <p:spPr/>
        <p:txBody>
          <a:bodyPr/>
          <a:lstStyle/>
          <a:p>
            <a:fld id="{F86B91E0-2100-4968-90F0-5A48B22DBEC2}" type="slidenum">
              <a:rPr lang="en-US" smtClean="0"/>
              <a:t>46</a:t>
            </a:fld>
            <a:endParaRPr lang="en-US" dirty="0"/>
          </a:p>
        </p:txBody>
      </p:sp>
    </p:spTree>
    <p:extLst>
      <p:ext uri="{BB962C8B-B14F-4D97-AF65-F5344CB8AC3E}">
        <p14:creationId xmlns:p14="http://schemas.microsoft.com/office/powerpoint/2010/main" val="30997505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Profile</a:t>
            </a:r>
          </a:p>
          <a:p>
            <a:r>
              <a:rPr lang="en-US" dirty="0"/>
              <a:t>Does the airway look better?</a:t>
            </a:r>
          </a:p>
          <a:p>
            <a:r>
              <a:rPr lang="en-US" dirty="0"/>
              <a:t>Small difference in position in the machine we have to account for?</a:t>
            </a:r>
          </a:p>
          <a:p>
            <a:r>
              <a:rPr lang="en-US" dirty="0"/>
              <a:t>Tilt of the head?</a:t>
            </a:r>
          </a:p>
          <a:p>
            <a:r>
              <a:rPr lang="en-US" dirty="0"/>
              <a:t>Mimics the change in the body posture?</a:t>
            </a:r>
          </a:p>
        </p:txBody>
      </p:sp>
      <p:sp>
        <p:nvSpPr>
          <p:cNvPr id="4" name="Slide Number Placeholder 3"/>
          <p:cNvSpPr>
            <a:spLocks noGrp="1"/>
          </p:cNvSpPr>
          <p:nvPr>
            <p:ph type="sldNum" sz="quarter" idx="5"/>
          </p:nvPr>
        </p:nvSpPr>
        <p:spPr/>
        <p:txBody>
          <a:bodyPr/>
          <a:lstStyle/>
          <a:p>
            <a:fld id="{F86B91E0-2100-4968-90F0-5A48B22DBEC2}" type="slidenum">
              <a:rPr lang="en-US" smtClean="0"/>
              <a:t>47</a:t>
            </a:fld>
            <a:endParaRPr lang="en-US" dirty="0"/>
          </a:p>
        </p:txBody>
      </p:sp>
    </p:spTree>
    <p:extLst>
      <p:ext uri="{BB962C8B-B14F-4D97-AF65-F5344CB8AC3E}">
        <p14:creationId xmlns:p14="http://schemas.microsoft.com/office/powerpoint/2010/main" val="31407221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Retropalatal – narrowest point</a:t>
            </a:r>
          </a:p>
          <a:p>
            <a:r>
              <a:rPr lang="en-US" dirty="0"/>
              <a:t>Not better for sure</a:t>
            </a:r>
          </a:p>
          <a:p>
            <a:r>
              <a:rPr lang="en-US" dirty="0"/>
              <a:t>Under 10 mm A/P is compromised</a:t>
            </a:r>
          </a:p>
          <a:p>
            <a:endParaRPr lang="en-US" dirty="0"/>
          </a:p>
          <a:p>
            <a:endParaRPr lang="en-US" dirty="0"/>
          </a:p>
        </p:txBody>
      </p:sp>
      <p:sp>
        <p:nvSpPr>
          <p:cNvPr id="4" name="Slide Number Placeholder 3"/>
          <p:cNvSpPr>
            <a:spLocks noGrp="1"/>
          </p:cNvSpPr>
          <p:nvPr>
            <p:ph type="sldNum" sz="quarter" idx="5"/>
          </p:nvPr>
        </p:nvSpPr>
        <p:spPr/>
        <p:txBody>
          <a:bodyPr/>
          <a:lstStyle/>
          <a:p>
            <a:fld id="{F86B91E0-2100-4968-90F0-5A48B22DBEC2}" type="slidenum">
              <a:rPr lang="en-US" smtClean="0"/>
              <a:t>48</a:t>
            </a:fld>
            <a:endParaRPr lang="en-US" dirty="0"/>
          </a:p>
        </p:txBody>
      </p:sp>
    </p:spTree>
    <p:extLst>
      <p:ext uri="{BB962C8B-B14F-4D97-AF65-F5344CB8AC3E}">
        <p14:creationId xmlns:p14="http://schemas.microsoft.com/office/powerpoint/2010/main" val="32261422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Retro lingual</a:t>
            </a:r>
          </a:p>
          <a:p>
            <a:r>
              <a:rPr lang="en-US" dirty="0"/>
              <a:t>Change? Worse?</a:t>
            </a:r>
          </a:p>
          <a:p>
            <a:endParaRPr lang="en-US" dirty="0"/>
          </a:p>
          <a:p>
            <a:endParaRPr lang="en-US" dirty="0"/>
          </a:p>
        </p:txBody>
      </p:sp>
      <p:sp>
        <p:nvSpPr>
          <p:cNvPr id="4" name="Slide Number Placeholder 3"/>
          <p:cNvSpPr>
            <a:spLocks noGrp="1"/>
          </p:cNvSpPr>
          <p:nvPr>
            <p:ph type="sldNum" sz="quarter" idx="5"/>
          </p:nvPr>
        </p:nvSpPr>
        <p:spPr/>
        <p:txBody>
          <a:bodyPr/>
          <a:lstStyle/>
          <a:p>
            <a:fld id="{F86B91E0-2100-4968-90F0-5A48B22DBEC2}" type="slidenum">
              <a:rPr lang="en-US" smtClean="0"/>
              <a:t>49</a:t>
            </a:fld>
            <a:endParaRPr lang="en-US" dirty="0"/>
          </a:p>
        </p:txBody>
      </p:sp>
    </p:spTree>
    <p:extLst>
      <p:ext uri="{BB962C8B-B14F-4D97-AF65-F5344CB8AC3E}">
        <p14:creationId xmlns:p14="http://schemas.microsoft.com/office/powerpoint/2010/main" val="187740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over quickly how each of the aspects play into the practice and the health of the children we are treating</a:t>
            </a:r>
          </a:p>
          <a:p>
            <a:r>
              <a:rPr lang="en-US" dirty="0"/>
              <a:t>This is the model that oral health should encompass and where our journey has taken us</a:t>
            </a:r>
          </a:p>
        </p:txBody>
      </p:sp>
      <p:sp>
        <p:nvSpPr>
          <p:cNvPr id="4" name="Slide Number Placeholder 3"/>
          <p:cNvSpPr>
            <a:spLocks noGrp="1"/>
          </p:cNvSpPr>
          <p:nvPr>
            <p:ph type="sldNum" sz="quarter" idx="5"/>
          </p:nvPr>
        </p:nvSpPr>
        <p:spPr/>
        <p:txBody>
          <a:bodyPr/>
          <a:lstStyle/>
          <a:p>
            <a:fld id="{F86B91E0-2100-4968-90F0-5A48B22DBEC2}" type="slidenum">
              <a:rPr lang="en-US" smtClean="0"/>
              <a:t>5</a:t>
            </a:fld>
            <a:endParaRPr lang="en-US" dirty="0"/>
          </a:p>
        </p:txBody>
      </p:sp>
    </p:spTree>
    <p:extLst>
      <p:ext uri="{BB962C8B-B14F-4D97-AF65-F5344CB8AC3E}">
        <p14:creationId xmlns:p14="http://schemas.microsoft.com/office/powerpoint/2010/main" val="3406457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Tonsil. Not “growing” into this issue</a:t>
            </a:r>
          </a:p>
          <a:p>
            <a:endParaRPr lang="en-US" dirty="0"/>
          </a:p>
          <a:p>
            <a:endParaRPr lang="en-US" dirty="0"/>
          </a:p>
        </p:txBody>
      </p:sp>
      <p:sp>
        <p:nvSpPr>
          <p:cNvPr id="4" name="Slide Number Placeholder 3"/>
          <p:cNvSpPr>
            <a:spLocks noGrp="1"/>
          </p:cNvSpPr>
          <p:nvPr>
            <p:ph type="sldNum" sz="quarter" idx="5"/>
          </p:nvPr>
        </p:nvSpPr>
        <p:spPr/>
        <p:txBody>
          <a:bodyPr/>
          <a:lstStyle/>
          <a:p>
            <a:fld id="{F86B91E0-2100-4968-90F0-5A48B22DBEC2}" type="slidenum">
              <a:rPr lang="en-US" smtClean="0"/>
              <a:t>50</a:t>
            </a:fld>
            <a:endParaRPr lang="en-US" dirty="0"/>
          </a:p>
        </p:txBody>
      </p:sp>
    </p:spTree>
    <p:extLst>
      <p:ext uri="{BB962C8B-B14F-4D97-AF65-F5344CB8AC3E}">
        <p14:creationId xmlns:p14="http://schemas.microsoft.com/office/powerpoint/2010/main" val="38278866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would we put those tonsils?</a:t>
            </a:r>
          </a:p>
          <a:p>
            <a:r>
              <a:rPr lang="en-US" dirty="0"/>
              <a:t>We scored her a 3 clinically</a:t>
            </a:r>
          </a:p>
          <a:p>
            <a:endParaRPr lang="en-US" dirty="0"/>
          </a:p>
        </p:txBody>
      </p:sp>
      <p:sp>
        <p:nvSpPr>
          <p:cNvPr id="4" name="Slide Number Placeholder 3"/>
          <p:cNvSpPr>
            <a:spLocks noGrp="1"/>
          </p:cNvSpPr>
          <p:nvPr>
            <p:ph type="sldNum" sz="quarter" idx="5"/>
          </p:nvPr>
        </p:nvSpPr>
        <p:spPr/>
        <p:txBody>
          <a:bodyPr/>
          <a:lstStyle/>
          <a:p>
            <a:fld id="{F86B91E0-2100-4968-90F0-5A48B22DBEC2}" type="slidenum">
              <a:rPr lang="en-US" smtClean="0"/>
              <a:t>51</a:t>
            </a:fld>
            <a:endParaRPr lang="en-US" dirty="0"/>
          </a:p>
        </p:txBody>
      </p:sp>
    </p:spTree>
    <p:extLst>
      <p:ext uri="{BB962C8B-B14F-4D97-AF65-F5344CB8AC3E}">
        <p14:creationId xmlns:p14="http://schemas.microsoft.com/office/powerpoint/2010/main" val="32194456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TMJ</a:t>
            </a:r>
          </a:p>
          <a:p>
            <a:r>
              <a:rPr lang="en-US" dirty="0"/>
              <a:t>What is happening to the condyle!</a:t>
            </a:r>
          </a:p>
          <a:p>
            <a:r>
              <a:rPr lang="en-US" dirty="0"/>
              <a:t>What is that going to do that airway? 5+ mm forward posturing (Middle two are from the second CT)</a:t>
            </a:r>
          </a:p>
        </p:txBody>
      </p:sp>
      <p:sp>
        <p:nvSpPr>
          <p:cNvPr id="4" name="Slide Number Placeholder 3"/>
          <p:cNvSpPr>
            <a:spLocks noGrp="1"/>
          </p:cNvSpPr>
          <p:nvPr>
            <p:ph type="sldNum" sz="quarter" idx="5"/>
          </p:nvPr>
        </p:nvSpPr>
        <p:spPr/>
        <p:txBody>
          <a:bodyPr/>
          <a:lstStyle/>
          <a:p>
            <a:fld id="{F86B91E0-2100-4968-90F0-5A48B22DBEC2}" type="slidenum">
              <a:rPr lang="en-US" smtClean="0"/>
              <a:t>52</a:t>
            </a:fld>
            <a:endParaRPr lang="en-US" dirty="0"/>
          </a:p>
        </p:txBody>
      </p:sp>
    </p:spTree>
    <p:extLst>
      <p:ext uri="{BB962C8B-B14F-4D97-AF65-F5344CB8AC3E}">
        <p14:creationId xmlns:p14="http://schemas.microsoft.com/office/powerpoint/2010/main" val="3134148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Imagine this mandible 4-5 mm retruded. She essentially did a jaw thrust maneuver</a:t>
            </a:r>
          </a:p>
          <a:p>
            <a:r>
              <a:rPr lang="en-US" dirty="0"/>
              <a:t>Look familiar</a:t>
            </a:r>
          </a:p>
          <a:p>
            <a:endParaRPr lang="en-US" dirty="0"/>
          </a:p>
          <a:p>
            <a:r>
              <a:rPr lang="en-US" dirty="0"/>
              <a:t>What does that say about the airway?</a:t>
            </a:r>
          </a:p>
        </p:txBody>
      </p:sp>
      <p:sp>
        <p:nvSpPr>
          <p:cNvPr id="4" name="Slide Number Placeholder 3"/>
          <p:cNvSpPr>
            <a:spLocks noGrp="1"/>
          </p:cNvSpPr>
          <p:nvPr>
            <p:ph type="sldNum" sz="quarter" idx="5"/>
          </p:nvPr>
        </p:nvSpPr>
        <p:spPr/>
        <p:txBody>
          <a:bodyPr/>
          <a:lstStyle/>
          <a:p>
            <a:fld id="{F86B91E0-2100-4968-90F0-5A48B22DBEC2}" type="slidenum">
              <a:rPr lang="en-US" smtClean="0"/>
              <a:t>53</a:t>
            </a:fld>
            <a:endParaRPr lang="en-US" dirty="0"/>
          </a:p>
        </p:txBody>
      </p:sp>
    </p:spTree>
    <p:extLst>
      <p:ext uri="{BB962C8B-B14F-4D97-AF65-F5344CB8AC3E}">
        <p14:creationId xmlns:p14="http://schemas.microsoft.com/office/powerpoint/2010/main" val="41207131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how she scored</a:t>
            </a:r>
          </a:p>
          <a:p>
            <a:endParaRPr lang="en-US" dirty="0"/>
          </a:p>
        </p:txBody>
      </p:sp>
      <p:sp>
        <p:nvSpPr>
          <p:cNvPr id="4" name="Slide Number Placeholder 3"/>
          <p:cNvSpPr>
            <a:spLocks noGrp="1"/>
          </p:cNvSpPr>
          <p:nvPr>
            <p:ph type="sldNum" sz="quarter" idx="5"/>
          </p:nvPr>
        </p:nvSpPr>
        <p:spPr/>
        <p:txBody>
          <a:bodyPr/>
          <a:lstStyle/>
          <a:p>
            <a:fld id="{F86B91E0-2100-4968-90F0-5A48B22DBEC2}" type="slidenum">
              <a:rPr lang="en-US" smtClean="0"/>
              <a:t>54</a:t>
            </a:fld>
            <a:endParaRPr lang="en-US" dirty="0"/>
          </a:p>
        </p:txBody>
      </p:sp>
    </p:spTree>
    <p:extLst>
      <p:ext uri="{BB962C8B-B14F-4D97-AF65-F5344CB8AC3E}">
        <p14:creationId xmlns:p14="http://schemas.microsoft.com/office/powerpoint/2010/main" val="39037430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6B91E0-2100-4968-90F0-5A48B22DBEC2}" type="slidenum">
              <a:rPr lang="en-US" smtClean="0"/>
              <a:t>55</a:t>
            </a:fld>
            <a:endParaRPr lang="en-US" dirty="0"/>
          </a:p>
        </p:txBody>
      </p:sp>
    </p:spTree>
    <p:extLst>
      <p:ext uri="{BB962C8B-B14F-4D97-AF65-F5344CB8AC3E}">
        <p14:creationId xmlns:p14="http://schemas.microsoft.com/office/powerpoint/2010/main" val="12942874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6B91E0-2100-4968-90F0-5A48B22DBEC2}" type="slidenum">
              <a:rPr lang="en-US" smtClean="0"/>
              <a:t>56</a:t>
            </a:fld>
            <a:endParaRPr lang="en-US" dirty="0"/>
          </a:p>
        </p:txBody>
      </p:sp>
    </p:spTree>
    <p:extLst>
      <p:ext uri="{BB962C8B-B14F-4D97-AF65-F5344CB8AC3E}">
        <p14:creationId xmlns:p14="http://schemas.microsoft.com/office/powerpoint/2010/main" val="41363982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did not communicate well with mom about sleep or about growth and development. She suffered because of this.</a:t>
            </a:r>
          </a:p>
          <a:p>
            <a:r>
              <a:rPr lang="en-US" dirty="0"/>
              <a:t>Luckily we are in treatment now</a:t>
            </a:r>
          </a:p>
          <a:p>
            <a:r>
              <a:rPr lang="en-US" dirty="0"/>
              <a:t>(waiting for updated material to insert)</a:t>
            </a:r>
          </a:p>
        </p:txBody>
      </p:sp>
      <p:sp>
        <p:nvSpPr>
          <p:cNvPr id="4" name="Slide Number Placeholder 3"/>
          <p:cNvSpPr>
            <a:spLocks noGrp="1"/>
          </p:cNvSpPr>
          <p:nvPr>
            <p:ph type="sldNum" sz="quarter" idx="5"/>
          </p:nvPr>
        </p:nvSpPr>
        <p:spPr/>
        <p:txBody>
          <a:bodyPr/>
          <a:lstStyle/>
          <a:p>
            <a:fld id="{F86B91E0-2100-4968-90F0-5A48B22DBEC2}" type="slidenum">
              <a:rPr lang="en-US" smtClean="0"/>
              <a:t>57</a:t>
            </a:fld>
            <a:endParaRPr lang="en-US" dirty="0"/>
          </a:p>
        </p:txBody>
      </p:sp>
    </p:spTree>
    <p:extLst>
      <p:ext uri="{BB962C8B-B14F-4D97-AF65-F5344CB8AC3E}">
        <p14:creationId xmlns:p14="http://schemas.microsoft.com/office/powerpoint/2010/main" val="119718972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playing catchup now. </a:t>
            </a:r>
          </a:p>
          <a:p>
            <a:r>
              <a:rPr lang="en-US" dirty="0"/>
              <a:t>Latest.</a:t>
            </a:r>
          </a:p>
          <a:p>
            <a:r>
              <a:rPr lang="en-US" dirty="0"/>
              <a:t>Getting closer</a:t>
            </a:r>
          </a:p>
          <a:p>
            <a:endParaRPr lang="en-US" dirty="0"/>
          </a:p>
        </p:txBody>
      </p:sp>
      <p:sp>
        <p:nvSpPr>
          <p:cNvPr id="4" name="Slide Number Placeholder 3"/>
          <p:cNvSpPr>
            <a:spLocks noGrp="1"/>
          </p:cNvSpPr>
          <p:nvPr>
            <p:ph type="sldNum" sz="quarter" idx="5"/>
          </p:nvPr>
        </p:nvSpPr>
        <p:spPr/>
        <p:txBody>
          <a:bodyPr/>
          <a:lstStyle/>
          <a:p>
            <a:fld id="{F86B91E0-2100-4968-90F0-5A48B22DBEC2}" type="slidenum">
              <a:rPr lang="en-US" smtClean="0"/>
              <a:t>58</a:t>
            </a:fld>
            <a:endParaRPr lang="en-US" dirty="0"/>
          </a:p>
        </p:txBody>
      </p:sp>
    </p:spTree>
    <p:extLst>
      <p:ext uri="{BB962C8B-B14F-4D97-AF65-F5344CB8AC3E}">
        <p14:creationId xmlns:p14="http://schemas.microsoft.com/office/powerpoint/2010/main" val="35297843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Maybe a bit better</a:t>
            </a:r>
          </a:p>
          <a:p>
            <a:r>
              <a:rPr lang="en-US"/>
              <a:t>Let’s move on.</a:t>
            </a:r>
            <a:endParaRPr lang="en-US" dirty="0"/>
          </a:p>
        </p:txBody>
      </p:sp>
      <p:sp>
        <p:nvSpPr>
          <p:cNvPr id="4" name="Slide Number Placeholder 3"/>
          <p:cNvSpPr>
            <a:spLocks noGrp="1"/>
          </p:cNvSpPr>
          <p:nvPr>
            <p:ph type="sldNum" sz="quarter" idx="5"/>
          </p:nvPr>
        </p:nvSpPr>
        <p:spPr/>
        <p:txBody>
          <a:bodyPr/>
          <a:lstStyle/>
          <a:p>
            <a:fld id="{F86B91E0-2100-4968-90F0-5A48B22DBEC2}" type="slidenum">
              <a:rPr lang="en-US" smtClean="0"/>
              <a:t>59</a:t>
            </a:fld>
            <a:endParaRPr lang="en-US" dirty="0"/>
          </a:p>
        </p:txBody>
      </p:sp>
    </p:spTree>
    <p:extLst>
      <p:ext uri="{BB962C8B-B14F-4D97-AF65-F5344CB8AC3E}">
        <p14:creationId xmlns:p14="http://schemas.microsoft.com/office/powerpoint/2010/main" val="2810767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Course Description:</a:t>
            </a:r>
            <a:br>
              <a:rPr lang="en-US" dirty="0"/>
            </a:br>
            <a:r>
              <a:rPr lang="en-US" dirty="0"/>
              <a:t>This lecture will explore the critical role dental professionals play in identifying and managing pediatric patients with potential upper airway concerns. Participants will learn how to recognize clinical signs and symptoms during routine dental examinations that may indicate airway issues such as mouth breathing, snoring, or sleep-disordered breathing. The course will also cover appropriate referral protocols and interdisciplinary collaboration with medical providers, including ENTs, pediatricians, and sleep specialists. Emphasis will be placed on the importance of early detection and the dentist’s role in ongoing care, education, and, when appropriate, intervention strategies to support optimal airway development in children.</a:t>
            </a:r>
          </a:p>
          <a:p>
            <a:r>
              <a:rPr lang="en-US" b="1" dirty="0"/>
              <a:t>Learning Objectives:</a:t>
            </a:r>
            <a:endParaRPr lang="en-US" dirty="0"/>
          </a:p>
          <a:p>
            <a:r>
              <a:rPr lang="en-US" dirty="0"/>
              <a:t>Identify key clinical indicators of potential airway obstruction during dental exams.</a:t>
            </a:r>
          </a:p>
          <a:p>
            <a:r>
              <a:rPr lang="en-US" dirty="0"/>
              <a:t>Understand the importance of early recognition and its impact on growth and development.</a:t>
            </a:r>
          </a:p>
          <a:p>
            <a:r>
              <a:rPr lang="en-US" dirty="0"/>
              <a:t>Develop a clear referral pathway and learn how to communicate concerns to caregivers and medical professionals.</a:t>
            </a:r>
          </a:p>
          <a:p>
            <a:r>
              <a:rPr lang="en-US" dirty="0"/>
              <a:t>Explore the scope of the dentist’s role in monitoring, co-managing, and advocating for pediatric airway health.</a:t>
            </a:r>
          </a:p>
          <a:p>
            <a:endParaRPr lang="en-US" dirty="0"/>
          </a:p>
        </p:txBody>
      </p:sp>
      <p:sp>
        <p:nvSpPr>
          <p:cNvPr id="4" name="Slide Number Placeholder 3"/>
          <p:cNvSpPr>
            <a:spLocks noGrp="1"/>
          </p:cNvSpPr>
          <p:nvPr>
            <p:ph type="sldNum" sz="quarter" idx="5"/>
          </p:nvPr>
        </p:nvSpPr>
        <p:spPr/>
        <p:txBody>
          <a:bodyPr/>
          <a:lstStyle/>
          <a:p>
            <a:fld id="{A242A4EC-D435-4F58-980B-AAF56FF41C00}" type="slidenum">
              <a:rPr lang="en-US" smtClean="0"/>
              <a:t>6</a:t>
            </a:fld>
            <a:endParaRPr lang="en-US" dirty="0"/>
          </a:p>
        </p:txBody>
      </p:sp>
    </p:spTree>
    <p:extLst>
      <p:ext uri="{BB962C8B-B14F-4D97-AF65-F5344CB8AC3E}">
        <p14:creationId xmlns:p14="http://schemas.microsoft.com/office/powerpoint/2010/main" val="3176488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0E2D31-069D-5E28-4FD5-DCFF958E7D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88C6D7-8247-5734-697B-05237EA5E8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19222A-7D01-09C8-A874-778965A4BB82}"/>
              </a:ext>
            </a:extLst>
          </p:cNvPr>
          <p:cNvSpPr>
            <a:spLocks noGrp="1"/>
          </p:cNvSpPr>
          <p:nvPr>
            <p:ph type="body" idx="1"/>
          </p:nvPr>
        </p:nvSpPr>
        <p:spPr/>
        <p:txBody>
          <a:bodyPr/>
          <a:lstStyle/>
          <a:p>
            <a:r>
              <a:rPr lang="en-US" dirty="0"/>
              <a:t>Latest photos</a:t>
            </a:r>
          </a:p>
        </p:txBody>
      </p:sp>
      <p:sp>
        <p:nvSpPr>
          <p:cNvPr id="4" name="Slide Number Placeholder 3">
            <a:extLst>
              <a:ext uri="{FF2B5EF4-FFF2-40B4-BE49-F238E27FC236}">
                <a16:creationId xmlns:a16="http://schemas.microsoft.com/office/drawing/2014/main" id="{7E4E7EAC-C880-B6D4-A77E-155BC666E7A3}"/>
              </a:ext>
            </a:extLst>
          </p:cNvPr>
          <p:cNvSpPr>
            <a:spLocks noGrp="1"/>
          </p:cNvSpPr>
          <p:nvPr>
            <p:ph type="sldNum" sz="quarter" idx="5"/>
          </p:nvPr>
        </p:nvSpPr>
        <p:spPr/>
        <p:txBody>
          <a:bodyPr/>
          <a:lstStyle/>
          <a:p>
            <a:fld id="{F86B91E0-2100-4968-90F0-5A48B22DBEC2}" type="slidenum">
              <a:rPr lang="en-US" smtClean="0"/>
              <a:t>60</a:t>
            </a:fld>
            <a:endParaRPr lang="en-US" dirty="0"/>
          </a:p>
        </p:txBody>
      </p:sp>
    </p:spTree>
    <p:extLst>
      <p:ext uri="{BB962C8B-B14F-4D97-AF65-F5344CB8AC3E}">
        <p14:creationId xmlns:p14="http://schemas.microsoft.com/office/powerpoint/2010/main" val="65678927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62562-025C-775D-1C18-76411EBD81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D5626C-82DB-8E28-8006-233D41C702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3C1A60-E636-8544-B962-A2A8BAE83FB5}"/>
              </a:ext>
            </a:extLst>
          </p:cNvPr>
          <p:cNvSpPr>
            <a:spLocks noGrp="1"/>
          </p:cNvSpPr>
          <p:nvPr>
            <p:ph type="body" idx="1"/>
          </p:nvPr>
        </p:nvSpPr>
        <p:spPr/>
        <p:txBody>
          <a:bodyPr/>
          <a:lstStyle/>
          <a:p>
            <a:r>
              <a:rPr lang="en-US" dirty="0"/>
              <a:t>Maybe a bit better</a:t>
            </a:r>
          </a:p>
          <a:p>
            <a:r>
              <a:rPr lang="en-US" dirty="0"/>
              <a:t>Let’s move on.</a:t>
            </a:r>
          </a:p>
        </p:txBody>
      </p:sp>
      <p:sp>
        <p:nvSpPr>
          <p:cNvPr id="4" name="Slide Number Placeholder 3">
            <a:extLst>
              <a:ext uri="{FF2B5EF4-FFF2-40B4-BE49-F238E27FC236}">
                <a16:creationId xmlns:a16="http://schemas.microsoft.com/office/drawing/2014/main" id="{7AF20A6E-6A2D-338D-4749-B3D4DDC1F963}"/>
              </a:ext>
            </a:extLst>
          </p:cNvPr>
          <p:cNvSpPr>
            <a:spLocks noGrp="1"/>
          </p:cNvSpPr>
          <p:nvPr>
            <p:ph type="sldNum" sz="quarter" idx="5"/>
          </p:nvPr>
        </p:nvSpPr>
        <p:spPr/>
        <p:txBody>
          <a:bodyPr/>
          <a:lstStyle/>
          <a:p>
            <a:fld id="{F86B91E0-2100-4968-90F0-5A48B22DBEC2}" type="slidenum">
              <a:rPr lang="en-US" smtClean="0"/>
              <a:t>61</a:t>
            </a:fld>
            <a:endParaRPr lang="en-US" dirty="0"/>
          </a:p>
        </p:txBody>
      </p:sp>
    </p:spTree>
    <p:extLst>
      <p:ext uri="{BB962C8B-B14F-4D97-AF65-F5344CB8AC3E}">
        <p14:creationId xmlns:p14="http://schemas.microsoft.com/office/powerpoint/2010/main" val="2916234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B9AEC-9E8B-0F92-4EFC-C84B6AE333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D172C7-8CFB-502D-4BF8-3D615892D0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A54902-36CD-A173-B0C5-811454B4FD98}"/>
              </a:ext>
            </a:extLst>
          </p:cNvPr>
          <p:cNvSpPr>
            <a:spLocks noGrp="1"/>
          </p:cNvSpPr>
          <p:nvPr>
            <p:ph type="body" idx="1"/>
          </p:nvPr>
        </p:nvSpPr>
        <p:spPr/>
        <p:txBody>
          <a:bodyPr/>
          <a:lstStyle/>
          <a:p>
            <a:r>
              <a:rPr lang="en-US" dirty="0"/>
              <a:t>Very different from initial assessments. Awareness with parents increases dramatically. This is where we continue with providers such as ENT, Myofunctional therapist, allergist, etc. to seek resolution of as much as possible</a:t>
            </a:r>
          </a:p>
        </p:txBody>
      </p:sp>
      <p:sp>
        <p:nvSpPr>
          <p:cNvPr id="4" name="Slide Number Placeholder 3">
            <a:extLst>
              <a:ext uri="{FF2B5EF4-FFF2-40B4-BE49-F238E27FC236}">
                <a16:creationId xmlns:a16="http://schemas.microsoft.com/office/drawing/2014/main" id="{E74516E7-5EF0-590C-B6B7-E3EB87FC1F5A}"/>
              </a:ext>
            </a:extLst>
          </p:cNvPr>
          <p:cNvSpPr>
            <a:spLocks noGrp="1"/>
          </p:cNvSpPr>
          <p:nvPr>
            <p:ph type="sldNum" sz="quarter" idx="5"/>
          </p:nvPr>
        </p:nvSpPr>
        <p:spPr/>
        <p:txBody>
          <a:bodyPr/>
          <a:lstStyle/>
          <a:p>
            <a:fld id="{F86B91E0-2100-4968-90F0-5A48B22DBEC2}" type="slidenum">
              <a:rPr lang="en-US" smtClean="0"/>
              <a:t>62</a:t>
            </a:fld>
            <a:endParaRPr lang="en-US" dirty="0"/>
          </a:p>
        </p:txBody>
      </p:sp>
    </p:spTree>
    <p:extLst>
      <p:ext uri="{BB962C8B-B14F-4D97-AF65-F5344CB8AC3E}">
        <p14:creationId xmlns:p14="http://schemas.microsoft.com/office/powerpoint/2010/main" val="342412730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we seeing here?</a:t>
            </a:r>
          </a:p>
          <a:p>
            <a:r>
              <a:rPr lang="en-US" dirty="0"/>
              <a:t>Venous pooling. A little tougher given skin pigmentation</a:t>
            </a:r>
          </a:p>
          <a:p>
            <a:r>
              <a:rPr lang="en-US" dirty="0"/>
              <a:t>Mentalis strain</a:t>
            </a:r>
          </a:p>
          <a:p>
            <a:r>
              <a:rPr lang="en-US" dirty="0"/>
              <a:t>Excess gingival show</a:t>
            </a:r>
          </a:p>
          <a:p>
            <a:r>
              <a:rPr lang="en-US" dirty="0"/>
              <a:t>Upper labial groove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Sclera present</a:t>
            </a:r>
          </a:p>
          <a:p>
            <a:endParaRPr lang="en-US" dirty="0"/>
          </a:p>
        </p:txBody>
      </p:sp>
      <p:sp>
        <p:nvSpPr>
          <p:cNvPr id="4" name="Slide Number Placeholder 3"/>
          <p:cNvSpPr>
            <a:spLocks noGrp="1"/>
          </p:cNvSpPr>
          <p:nvPr>
            <p:ph type="sldNum" sz="quarter" idx="5"/>
          </p:nvPr>
        </p:nvSpPr>
        <p:spPr/>
        <p:txBody>
          <a:bodyPr/>
          <a:lstStyle/>
          <a:p>
            <a:fld id="{F86B91E0-2100-4968-90F0-5A48B22DBEC2}" type="slidenum">
              <a:rPr lang="en-US" smtClean="0"/>
              <a:t>63</a:t>
            </a:fld>
            <a:endParaRPr lang="en-US" dirty="0"/>
          </a:p>
        </p:txBody>
      </p:sp>
    </p:spTree>
    <p:extLst>
      <p:ext uri="{BB962C8B-B14F-4D97-AF65-F5344CB8AC3E}">
        <p14:creationId xmlns:p14="http://schemas.microsoft.com/office/powerpoint/2010/main" val="184312920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Tongue (submandibular pannus)</a:t>
            </a:r>
          </a:p>
          <a:p>
            <a:endParaRPr lang="en-US" dirty="0"/>
          </a:p>
          <a:p>
            <a:r>
              <a:rPr lang="en-US" dirty="0"/>
              <a:t>This is where development should be at age 8</a:t>
            </a:r>
          </a:p>
        </p:txBody>
      </p:sp>
      <p:sp>
        <p:nvSpPr>
          <p:cNvPr id="4" name="Slide Number Placeholder 3"/>
          <p:cNvSpPr>
            <a:spLocks noGrp="1"/>
          </p:cNvSpPr>
          <p:nvPr>
            <p:ph type="sldNum" sz="quarter" idx="5"/>
          </p:nvPr>
        </p:nvSpPr>
        <p:spPr/>
        <p:txBody>
          <a:bodyPr/>
          <a:lstStyle/>
          <a:p>
            <a:fld id="{F86B91E0-2100-4968-90F0-5A48B22DBEC2}" type="slidenum">
              <a:rPr lang="en-US" smtClean="0"/>
              <a:t>64</a:t>
            </a:fld>
            <a:endParaRPr lang="en-US" dirty="0"/>
          </a:p>
        </p:txBody>
      </p:sp>
    </p:spTree>
    <p:extLst>
      <p:ext uri="{BB962C8B-B14F-4D97-AF65-F5344CB8AC3E}">
        <p14:creationId xmlns:p14="http://schemas.microsoft.com/office/powerpoint/2010/main" val="207452096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we seeing here?</a:t>
            </a:r>
          </a:p>
          <a:p>
            <a:r>
              <a:rPr lang="en-US" dirty="0"/>
              <a:t>Head tilt (muscular?)</a:t>
            </a:r>
          </a:p>
          <a:p>
            <a:r>
              <a:rPr lang="en-US" dirty="0"/>
              <a:t>Forward head position</a:t>
            </a:r>
          </a:p>
        </p:txBody>
      </p:sp>
      <p:sp>
        <p:nvSpPr>
          <p:cNvPr id="4" name="Slide Number Placeholder 3"/>
          <p:cNvSpPr>
            <a:spLocks noGrp="1"/>
          </p:cNvSpPr>
          <p:nvPr>
            <p:ph type="sldNum" sz="quarter" idx="5"/>
          </p:nvPr>
        </p:nvSpPr>
        <p:spPr/>
        <p:txBody>
          <a:bodyPr/>
          <a:lstStyle/>
          <a:p>
            <a:fld id="{F86B91E0-2100-4968-90F0-5A48B22DBEC2}" type="slidenum">
              <a:rPr lang="en-US" smtClean="0"/>
              <a:t>65</a:t>
            </a:fld>
            <a:endParaRPr lang="en-US" dirty="0"/>
          </a:p>
        </p:txBody>
      </p:sp>
    </p:spTree>
    <p:extLst>
      <p:ext uri="{BB962C8B-B14F-4D97-AF65-F5344CB8AC3E}">
        <p14:creationId xmlns:p14="http://schemas.microsoft.com/office/powerpoint/2010/main" val="73927725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we seeing here?</a:t>
            </a:r>
          </a:p>
          <a:p>
            <a:r>
              <a:rPr lang="en-US" dirty="0"/>
              <a:t>Bilateral posterior crossbite, end to end</a:t>
            </a:r>
          </a:p>
        </p:txBody>
      </p:sp>
      <p:sp>
        <p:nvSpPr>
          <p:cNvPr id="4" name="Slide Number Placeholder 3"/>
          <p:cNvSpPr>
            <a:spLocks noGrp="1"/>
          </p:cNvSpPr>
          <p:nvPr>
            <p:ph type="sldNum" sz="quarter" idx="5"/>
          </p:nvPr>
        </p:nvSpPr>
        <p:spPr/>
        <p:txBody>
          <a:bodyPr/>
          <a:lstStyle/>
          <a:p>
            <a:fld id="{F86B91E0-2100-4968-90F0-5A48B22DBEC2}" type="slidenum">
              <a:rPr lang="en-US" smtClean="0"/>
              <a:t>66</a:t>
            </a:fld>
            <a:endParaRPr lang="en-US" dirty="0"/>
          </a:p>
        </p:txBody>
      </p:sp>
    </p:spTree>
    <p:extLst>
      <p:ext uri="{BB962C8B-B14F-4D97-AF65-F5344CB8AC3E}">
        <p14:creationId xmlns:p14="http://schemas.microsoft.com/office/powerpoint/2010/main" val="314466217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we seeing here?</a:t>
            </a:r>
          </a:p>
          <a:p>
            <a:r>
              <a:rPr lang="en-US" dirty="0"/>
              <a:t>Palate shape?</a:t>
            </a:r>
          </a:p>
          <a:p>
            <a:r>
              <a:rPr lang="en-US" dirty="0"/>
              <a:t>Space available?</a:t>
            </a:r>
          </a:p>
          <a:p>
            <a:endParaRPr lang="en-US" dirty="0"/>
          </a:p>
        </p:txBody>
      </p:sp>
      <p:sp>
        <p:nvSpPr>
          <p:cNvPr id="4" name="Slide Number Placeholder 3"/>
          <p:cNvSpPr>
            <a:spLocks noGrp="1"/>
          </p:cNvSpPr>
          <p:nvPr>
            <p:ph type="sldNum" sz="quarter" idx="5"/>
          </p:nvPr>
        </p:nvSpPr>
        <p:spPr/>
        <p:txBody>
          <a:bodyPr/>
          <a:lstStyle/>
          <a:p>
            <a:fld id="{F86B91E0-2100-4968-90F0-5A48B22DBEC2}" type="slidenum">
              <a:rPr lang="en-US" smtClean="0"/>
              <a:t>67</a:t>
            </a:fld>
            <a:endParaRPr lang="en-US" dirty="0"/>
          </a:p>
        </p:txBody>
      </p:sp>
    </p:spTree>
    <p:extLst>
      <p:ext uri="{BB962C8B-B14F-4D97-AF65-F5344CB8AC3E}">
        <p14:creationId xmlns:p14="http://schemas.microsoft.com/office/powerpoint/2010/main" val="346864390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we seeing here?</a:t>
            </a:r>
          </a:p>
          <a:p>
            <a:r>
              <a:rPr lang="en-US" dirty="0"/>
              <a:t>Turbinate space</a:t>
            </a:r>
          </a:p>
          <a:p>
            <a:r>
              <a:rPr lang="en-US" dirty="0"/>
              <a:t>Tongue position</a:t>
            </a:r>
          </a:p>
          <a:p>
            <a:r>
              <a:rPr lang="en-US" dirty="0"/>
              <a:t>Drumroll please! Adenoids</a:t>
            </a:r>
          </a:p>
        </p:txBody>
      </p:sp>
      <p:sp>
        <p:nvSpPr>
          <p:cNvPr id="4" name="Slide Number Placeholder 3"/>
          <p:cNvSpPr>
            <a:spLocks noGrp="1"/>
          </p:cNvSpPr>
          <p:nvPr>
            <p:ph type="sldNum" sz="quarter" idx="5"/>
          </p:nvPr>
        </p:nvSpPr>
        <p:spPr/>
        <p:txBody>
          <a:bodyPr/>
          <a:lstStyle/>
          <a:p>
            <a:fld id="{F86B91E0-2100-4968-90F0-5A48B22DBEC2}" type="slidenum">
              <a:rPr lang="en-US" smtClean="0"/>
              <a:t>68</a:t>
            </a:fld>
            <a:endParaRPr lang="en-US" dirty="0"/>
          </a:p>
        </p:txBody>
      </p:sp>
    </p:spTree>
    <p:extLst>
      <p:ext uri="{BB962C8B-B14F-4D97-AF65-F5344CB8AC3E}">
        <p14:creationId xmlns:p14="http://schemas.microsoft.com/office/powerpoint/2010/main" val="291784249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Mind blown!</a:t>
            </a:r>
          </a:p>
        </p:txBody>
      </p:sp>
      <p:sp>
        <p:nvSpPr>
          <p:cNvPr id="4" name="Slide Number Placeholder 3"/>
          <p:cNvSpPr>
            <a:spLocks noGrp="1"/>
          </p:cNvSpPr>
          <p:nvPr>
            <p:ph type="sldNum" sz="quarter" idx="5"/>
          </p:nvPr>
        </p:nvSpPr>
        <p:spPr/>
        <p:txBody>
          <a:bodyPr/>
          <a:lstStyle/>
          <a:p>
            <a:fld id="{F86B91E0-2100-4968-90F0-5A48B22DBEC2}" type="slidenum">
              <a:rPr lang="en-US" smtClean="0"/>
              <a:t>69</a:t>
            </a:fld>
            <a:endParaRPr lang="en-US" dirty="0"/>
          </a:p>
        </p:txBody>
      </p:sp>
    </p:spTree>
    <p:extLst>
      <p:ext uri="{BB962C8B-B14F-4D97-AF65-F5344CB8AC3E}">
        <p14:creationId xmlns:p14="http://schemas.microsoft.com/office/powerpoint/2010/main" val="2439791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go further, let’s at least try to define Oral Health.</a:t>
            </a:r>
          </a:p>
          <a:p>
            <a:r>
              <a:rPr lang="en-US" dirty="0"/>
              <a:t>Do we find that this definition is too generic? There is a wide variety of what people would call normal and healthy?</a:t>
            </a:r>
          </a:p>
          <a:p>
            <a:endParaRPr lang="en-US" dirty="0"/>
          </a:p>
          <a:p>
            <a:endParaRPr lang="en-US" dirty="0"/>
          </a:p>
        </p:txBody>
      </p:sp>
      <p:sp>
        <p:nvSpPr>
          <p:cNvPr id="4" name="Slide Number Placeholder 3"/>
          <p:cNvSpPr>
            <a:spLocks noGrp="1"/>
          </p:cNvSpPr>
          <p:nvPr>
            <p:ph type="sldNum" sz="quarter" idx="5"/>
          </p:nvPr>
        </p:nvSpPr>
        <p:spPr/>
        <p:txBody>
          <a:bodyPr/>
          <a:lstStyle/>
          <a:p>
            <a:fld id="{F86B91E0-2100-4968-90F0-5A48B22DBEC2}" type="slidenum">
              <a:rPr lang="en-US" smtClean="0"/>
              <a:t>7</a:t>
            </a:fld>
            <a:endParaRPr lang="en-US" dirty="0"/>
          </a:p>
        </p:txBody>
      </p:sp>
    </p:spTree>
    <p:extLst>
      <p:ext uri="{BB962C8B-B14F-4D97-AF65-F5344CB8AC3E}">
        <p14:creationId xmlns:p14="http://schemas.microsoft.com/office/powerpoint/2010/main" val="391943664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we seeing here?</a:t>
            </a:r>
          </a:p>
          <a:p>
            <a:r>
              <a:rPr lang="en-US" dirty="0"/>
              <a:t>In bone crowding</a:t>
            </a:r>
          </a:p>
          <a:p>
            <a:r>
              <a:rPr lang="en-US" dirty="0"/>
              <a:t>Will it all fit without intervention?</a:t>
            </a:r>
          </a:p>
        </p:txBody>
      </p:sp>
      <p:sp>
        <p:nvSpPr>
          <p:cNvPr id="4" name="Slide Number Placeholder 3"/>
          <p:cNvSpPr>
            <a:spLocks noGrp="1"/>
          </p:cNvSpPr>
          <p:nvPr>
            <p:ph type="sldNum" sz="quarter" idx="5"/>
          </p:nvPr>
        </p:nvSpPr>
        <p:spPr/>
        <p:txBody>
          <a:bodyPr/>
          <a:lstStyle/>
          <a:p>
            <a:fld id="{F86B91E0-2100-4968-90F0-5A48B22DBEC2}" type="slidenum">
              <a:rPr lang="en-US" smtClean="0"/>
              <a:t>70</a:t>
            </a:fld>
            <a:endParaRPr lang="en-US" dirty="0"/>
          </a:p>
        </p:txBody>
      </p:sp>
    </p:spTree>
    <p:extLst>
      <p:ext uri="{BB962C8B-B14F-4D97-AF65-F5344CB8AC3E}">
        <p14:creationId xmlns:p14="http://schemas.microsoft.com/office/powerpoint/2010/main" val="359530164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we seeing here?</a:t>
            </a:r>
          </a:p>
          <a:p>
            <a:r>
              <a:rPr lang="en-US" dirty="0"/>
              <a:t>Narrow A/P?</a:t>
            </a:r>
          </a:p>
        </p:txBody>
      </p:sp>
      <p:sp>
        <p:nvSpPr>
          <p:cNvPr id="4" name="Slide Number Placeholder 3"/>
          <p:cNvSpPr>
            <a:spLocks noGrp="1"/>
          </p:cNvSpPr>
          <p:nvPr>
            <p:ph type="sldNum" sz="quarter" idx="5"/>
          </p:nvPr>
        </p:nvSpPr>
        <p:spPr/>
        <p:txBody>
          <a:bodyPr/>
          <a:lstStyle/>
          <a:p>
            <a:fld id="{F86B91E0-2100-4968-90F0-5A48B22DBEC2}" type="slidenum">
              <a:rPr lang="en-US" smtClean="0"/>
              <a:t>71</a:t>
            </a:fld>
            <a:endParaRPr lang="en-US" dirty="0"/>
          </a:p>
        </p:txBody>
      </p:sp>
    </p:spTree>
    <p:extLst>
      <p:ext uri="{BB962C8B-B14F-4D97-AF65-F5344CB8AC3E}">
        <p14:creationId xmlns:p14="http://schemas.microsoft.com/office/powerpoint/2010/main" val="256081232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we seeing here?</a:t>
            </a:r>
          </a:p>
          <a:p>
            <a:r>
              <a:rPr lang="en-US" dirty="0"/>
              <a:t>Tonsils?</a:t>
            </a:r>
          </a:p>
          <a:p>
            <a:r>
              <a:rPr lang="en-US" dirty="0"/>
              <a:t>I love snorkeling. Imagine that was what you had to breathe through and then have someone pinch it closed when you sleep.</a:t>
            </a:r>
          </a:p>
          <a:p>
            <a:r>
              <a:rPr lang="en-US" dirty="0"/>
              <a:t>Tonsils and adenoids are now out and we have started expansion</a:t>
            </a:r>
          </a:p>
        </p:txBody>
      </p:sp>
      <p:sp>
        <p:nvSpPr>
          <p:cNvPr id="4" name="Slide Number Placeholder 3"/>
          <p:cNvSpPr>
            <a:spLocks noGrp="1"/>
          </p:cNvSpPr>
          <p:nvPr>
            <p:ph type="sldNum" sz="quarter" idx="5"/>
          </p:nvPr>
        </p:nvSpPr>
        <p:spPr/>
        <p:txBody>
          <a:bodyPr/>
          <a:lstStyle/>
          <a:p>
            <a:fld id="{F86B91E0-2100-4968-90F0-5A48B22DBEC2}" type="slidenum">
              <a:rPr lang="en-US" smtClean="0"/>
              <a:t>72</a:t>
            </a:fld>
            <a:endParaRPr lang="en-US" dirty="0"/>
          </a:p>
        </p:txBody>
      </p:sp>
    </p:spTree>
    <p:extLst>
      <p:ext uri="{BB962C8B-B14F-4D97-AF65-F5344CB8AC3E}">
        <p14:creationId xmlns:p14="http://schemas.microsoft.com/office/powerpoint/2010/main" val="180272736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how she scored</a:t>
            </a:r>
          </a:p>
          <a:p>
            <a:endParaRPr lang="en-US" dirty="0"/>
          </a:p>
        </p:txBody>
      </p:sp>
      <p:sp>
        <p:nvSpPr>
          <p:cNvPr id="4" name="Slide Number Placeholder 3"/>
          <p:cNvSpPr>
            <a:spLocks noGrp="1"/>
          </p:cNvSpPr>
          <p:nvPr>
            <p:ph type="sldNum" sz="quarter" idx="5"/>
          </p:nvPr>
        </p:nvSpPr>
        <p:spPr/>
        <p:txBody>
          <a:bodyPr/>
          <a:lstStyle/>
          <a:p>
            <a:fld id="{F86B91E0-2100-4968-90F0-5A48B22DBEC2}" type="slidenum">
              <a:rPr lang="en-US" smtClean="0"/>
              <a:t>73</a:t>
            </a:fld>
            <a:endParaRPr lang="en-US" dirty="0"/>
          </a:p>
        </p:txBody>
      </p:sp>
    </p:spTree>
    <p:extLst>
      <p:ext uri="{BB962C8B-B14F-4D97-AF65-F5344CB8AC3E}">
        <p14:creationId xmlns:p14="http://schemas.microsoft.com/office/powerpoint/2010/main" val="213776593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6B91E0-2100-4968-90F0-5A48B22DBEC2}" type="slidenum">
              <a:rPr lang="en-US" smtClean="0"/>
              <a:t>74</a:t>
            </a:fld>
            <a:endParaRPr lang="en-US" dirty="0"/>
          </a:p>
        </p:txBody>
      </p:sp>
    </p:spTree>
    <p:extLst>
      <p:ext uri="{BB962C8B-B14F-4D97-AF65-F5344CB8AC3E}">
        <p14:creationId xmlns:p14="http://schemas.microsoft.com/office/powerpoint/2010/main" val="157297587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6B91E0-2100-4968-90F0-5A48B22DBEC2}" type="slidenum">
              <a:rPr lang="en-US" smtClean="0"/>
              <a:t>75</a:t>
            </a:fld>
            <a:endParaRPr lang="en-US" dirty="0"/>
          </a:p>
        </p:txBody>
      </p:sp>
    </p:spTree>
    <p:extLst>
      <p:ext uri="{BB962C8B-B14F-4D97-AF65-F5344CB8AC3E}">
        <p14:creationId xmlns:p14="http://schemas.microsoft.com/office/powerpoint/2010/main" val="60191039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one was more aware and I did a better job.</a:t>
            </a:r>
          </a:p>
        </p:txBody>
      </p:sp>
      <p:sp>
        <p:nvSpPr>
          <p:cNvPr id="4" name="Slide Number Placeholder 3"/>
          <p:cNvSpPr>
            <a:spLocks noGrp="1"/>
          </p:cNvSpPr>
          <p:nvPr>
            <p:ph type="sldNum" sz="quarter" idx="5"/>
          </p:nvPr>
        </p:nvSpPr>
        <p:spPr/>
        <p:txBody>
          <a:bodyPr/>
          <a:lstStyle/>
          <a:p>
            <a:fld id="{F86B91E0-2100-4968-90F0-5A48B22DBEC2}" type="slidenum">
              <a:rPr lang="en-US" smtClean="0"/>
              <a:t>76</a:t>
            </a:fld>
            <a:endParaRPr lang="en-US" dirty="0"/>
          </a:p>
        </p:txBody>
      </p:sp>
    </p:spTree>
    <p:extLst>
      <p:ext uri="{BB962C8B-B14F-4D97-AF65-F5344CB8AC3E}">
        <p14:creationId xmlns:p14="http://schemas.microsoft.com/office/powerpoint/2010/main" val="107523806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5889E-496F-E2A2-8FC6-B0DBE63973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4CC510-985C-E9AA-D441-CDECFCB0DB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2A581B-B140-2601-1E0E-783A1058D0FE}"/>
              </a:ext>
            </a:extLst>
          </p:cNvPr>
          <p:cNvSpPr>
            <a:spLocks noGrp="1"/>
          </p:cNvSpPr>
          <p:nvPr>
            <p:ph type="body" idx="1"/>
          </p:nvPr>
        </p:nvSpPr>
        <p:spPr/>
        <p:txBody>
          <a:bodyPr/>
          <a:lstStyle/>
          <a:p>
            <a:r>
              <a:rPr lang="en-US" dirty="0"/>
              <a:t>What are we seeing here?</a:t>
            </a:r>
          </a:p>
          <a:p>
            <a:r>
              <a:rPr lang="en-US" dirty="0"/>
              <a:t>Palate shape?</a:t>
            </a:r>
          </a:p>
          <a:p>
            <a:r>
              <a:rPr lang="en-US" dirty="0"/>
              <a:t>Space available?</a:t>
            </a:r>
          </a:p>
          <a:p>
            <a:endParaRPr lang="en-US" dirty="0"/>
          </a:p>
        </p:txBody>
      </p:sp>
      <p:sp>
        <p:nvSpPr>
          <p:cNvPr id="4" name="Slide Number Placeholder 3">
            <a:extLst>
              <a:ext uri="{FF2B5EF4-FFF2-40B4-BE49-F238E27FC236}">
                <a16:creationId xmlns:a16="http://schemas.microsoft.com/office/drawing/2014/main" id="{28119C8D-5EE3-3FB7-7055-6655F73EC591}"/>
              </a:ext>
            </a:extLst>
          </p:cNvPr>
          <p:cNvSpPr>
            <a:spLocks noGrp="1"/>
          </p:cNvSpPr>
          <p:nvPr>
            <p:ph type="sldNum" sz="quarter" idx="5"/>
          </p:nvPr>
        </p:nvSpPr>
        <p:spPr/>
        <p:txBody>
          <a:bodyPr/>
          <a:lstStyle/>
          <a:p>
            <a:fld id="{F86B91E0-2100-4968-90F0-5A48B22DBEC2}" type="slidenum">
              <a:rPr lang="en-US" smtClean="0"/>
              <a:t>77</a:t>
            </a:fld>
            <a:endParaRPr lang="en-US" dirty="0"/>
          </a:p>
        </p:txBody>
      </p:sp>
    </p:spTree>
    <p:extLst>
      <p:ext uri="{BB962C8B-B14F-4D97-AF65-F5344CB8AC3E}">
        <p14:creationId xmlns:p14="http://schemas.microsoft.com/office/powerpoint/2010/main" val="409906271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E0B9B-F767-3ACB-7951-FE67337E5E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F9D6F5-733E-0C77-DCF8-34B982BD41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1B7DF2-5DFD-BCBC-42EC-D0BF596ACD7C}"/>
              </a:ext>
            </a:extLst>
          </p:cNvPr>
          <p:cNvSpPr>
            <a:spLocks noGrp="1"/>
          </p:cNvSpPr>
          <p:nvPr>
            <p:ph type="body" idx="1"/>
          </p:nvPr>
        </p:nvSpPr>
        <p:spPr/>
        <p:txBody>
          <a:bodyPr/>
          <a:lstStyle/>
          <a:p>
            <a:r>
              <a:rPr lang="en-US" dirty="0"/>
              <a:t>Much better. Still required referral for myofunctional therapy</a:t>
            </a:r>
          </a:p>
        </p:txBody>
      </p:sp>
      <p:sp>
        <p:nvSpPr>
          <p:cNvPr id="4" name="Slide Number Placeholder 3">
            <a:extLst>
              <a:ext uri="{FF2B5EF4-FFF2-40B4-BE49-F238E27FC236}">
                <a16:creationId xmlns:a16="http://schemas.microsoft.com/office/drawing/2014/main" id="{5909BA5A-C800-64C9-01EA-AD7698A05E20}"/>
              </a:ext>
            </a:extLst>
          </p:cNvPr>
          <p:cNvSpPr>
            <a:spLocks noGrp="1"/>
          </p:cNvSpPr>
          <p:nvPr>
            <p:ph type="sldNum" sz="quarter" idx="5"/>
          </p:nvPr>
        </p:nvSpPr>
        <p:spPr/>
        <p:txBody>
          <a:bodyPr/>
          <a:lstStyle/>
          <a:p>
            <a:fld id="{F86B91E0-2100-4968-90F0-5A48B22DBEC2}" type="slidenum">
              <a:rPr lang="en-US" smtClean="0"/>
              <a:t>78</a:t>
            </a:fld>
            <a:endParaRPr lang="en-US" dirty="0"/>
          </a:p>
        </p:txBody>
      </p:sp>
    </p:spTree>
    <p:extLst>
      <p:ext uri="{BB962C8B-B14F-4D97-AF65-F5344CB8AC3E}">
        <p14:creationId xmlns:p14="http://schemas.microsoft.com/office/powerpoint/2010/main" val="41212746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the AAO say? I found this on their FAQ</a:t>
            </a:r>
          </a:p>
          <a:p>
            <a:r>
              <a:rPr lang="en-US" dirty="0"/>
              <a:t>The AAO is definitely in the “they got mom’s jaws and dad’s teeth”</a:t>
            </a:r>
          </a:p>
          <a:p>
            <a:r>
              <a:rPr lang="en-US" dirty="0"/>
              <a:t>They do acknowledge some of the epigenetic factors</a:t>
            </a:r>
          </a:p>
          <a:p>
            <a:r>
              <a:rPr lang="en-US" dirty="0"/>
              <a:t>Timing for correction, if we are looking at facial growth, shows that we know prior to age 7 if there is going to be a problem</a:t>
            </a:r>
          </a:p>
          <a:p>
            <a:r>
              <a:rPr lang="en-US" dirty="0" err="1"/>
              <a:t>Corruccini</a:t>
            </a:r>
            <a:r>
              <a:rPr lang="en-US" dirty="0"/>
              <a:t>, Lieberman, </a:t>
            </a:r>
          </a:p>
        </p:txBody>
      </p:sp>
      <p:sp>
        <p:nvSpPr>
          <p:cNvPr id="4" name="Slide Number Placeholder 3"/>
          <p:cNvSpPr>
            <a:spLocks noGrp="1"/>
          </p:cNvSpPr>
          <p:nvPr>
            <p:ph type="sldNum" sz="quarter" idx="5"/>
          </p:nvPr>
        </p:nvSpPr>
        <p:spPr/>
        <p:txBody>
          <a:bodyPr/>
          <a:lstStyle/>
          <a:p>
            <a:fld id="{F86B91E0-2100-4968-90F0-5A48B22DBEC2}" type="slidenum">
              <a:rPr lang="en-US" smtClean="0"/>
              <a:t>79</a:t>
            </a:fld>
            <a:endParaRPr lang="en-US" dirty="0"/>
          </a:p>
        </p:txBody>
      </p:sp>
    </p:spTree>
    <p:extLst>
      <p:ext uri="{BB962C8B-B14F-4D97-AF65-F5344CB8AC3E}">
        <p14:creationId xmlns:p14="http://schemas.microsoft.com/office/powerpoint/2010/main" val="3222362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person may feel that they fit the definition of “oral health”. Would we agree? </a:t>
            </a:r>
          </a:p>
          <a:p>
            <a:r>
              <a:rPr lang="en-US" dirty="0"/>
              <a:t>This is just one facet of the policy on malocclusion that was created as a supplement to the WHO definition of oral health. </a:t>
            </a:r>
          </a:p>
          <a:p>
            <a:r>
              <a:rPr lang="en-US" dirty="0"/>
              <a:t>Perception is reality when we do not know ideal?</a:t>
            </a:r>
          </a:p>
          <a:p>
            <a:endParaRPr lang="en-US" dirty="0"/>
          </a:p>
          <a:p>
            <a:endParaRPr lang="en-US" dirty="0"/>
          </a:p>
        </p:txBody>
      </p:sp>
      <p:sp>
        <p:nvSpPr>
          <p:cNvPr id="4" name="Slide Number Placeholder 3"/>
          <p:cNvSpPr>
            <a:spLocks noGrp="1"/>
          </p:cNvSpPr>
          <p:nvPr>
            <p:ph type="sldNum" sz="quarter" idx="5"/>
          </p:nvPr>
        </p:nvSpPr>
        <p:spPr/>
        <p:txBody>
          <a:bodyPr/>
          <a:lstStyle/>
          <a:p>
            <a:fld id="{F86B91E0-2100-4968-90F0-5A48B22DBEC2}" type="slidenum">
              <a:rPr lang="en-US" smtClean="0"/>
              <a:t>8</a:t>
            </a:fld>
            <a:endParaRPr lang="en-US" dirty="0"/>
          </a:p>
        </p:txBody>
      </p:sp>
    </p:spTree>
    <p:extLst>
      <p:ext uri="{BB962C8B-B14F-4D97-AF65-F5344CB8AC3E}">
        <p14:creationId xmlns:p14="http://schemas.microsoft.com/office/powerpoint/2010/main" val="100787876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and see what the AAPD has to say about the developing dentition and habits.</a:t>
            </a:r>
          </a:p>
          <a:p>
            <a:r>
              <a:rPr lang="en-US" dirty="0"/>
              <a:t>Think back to the definition of oral health, along with the malocclusion addition.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600" dirty="0"/>
          </a:p>
          <a:p>
            <a:endParaRPr lang="en-US" dirty="0"/>
          </a:p>
        </p:txBody>
      </p:sp>
      <p:sp>
        <p:nvSpPr>
          <p:cNvPr id="4" name="Slide Number Placeholder 3"/>
          <p:cNvSpPr>
            <a:spLocks noGrp="1"/>
          </p:cNvSpPr>
          <p:nvPr>
            <p:ph type="sldNum" sz="quarter" idx="5"/>
          </p:nvPr>
        </p:nvSpPr>
        <p:spPr/>
        <p:txBody>
          <a:bodyPr/>
          <a:lstStyle/>
          <a:p>
            <a:fld id="{F86B91E0-2100-4968-90F0-5A48B22DBEC2}" type="slidenum">
              <a:rPr lang="en-US" smtClean="0"/>
              <a:t>80</a:t>
            </a:fld>
            <a:endParaRPr lang="en-US" dirty="0"/>
          </a:p>
        </p:txBody>
      </p:sp>
    </p:spTree>
    <p:extLst>
      <p:ext uri="{BB962C8B-B14F-4D97-AF65-F5344CB8AC3E}">
        <p14:creationId xmlns:p14="http://schemas.microsoft.com/office/powerpoint/2010/main" val="258770976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it looks like this is the intention behind these best practices.</a:t>
            </a:r>
          </a:p>
          <a:p>
            <a:r>
              <a:rPr lang="en-US" dirty="0"/>
              <a:t>Since we are focusing on age 3, treated by 6. Here are the primary dentition thoughts by the AAPD</a:t>
            </a:r>
          </a:p>
          <a:p>
            <a:r>
              <a:rPr lang="en-US" dirty="0"/>
              <a:t>Airway problems?</a:t>
            </a:r>
          </a:p>
          <a:p>
            <a:r>
              <a:rPr lang="en-US" dirty="0"/>
              <a:t>Bravo AAPD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600" dirty="0"/>
          </a:p>
          <a:p>
            <a:endParaRPr lang="en-US" dirty="0"/>
          </a:p>
        </p:txBody>
      </p:sp>
      <p:sp>
        <p:nvSpPr>
          <p:cNvPr id="4" name="Slide Number Placeholder 3"/>
          <p:cNvSpPr>
            <a:spLocks noGrp="1"/>
          </p:cNvSpPr>
          <p:nvPr>
            <p:ph type="sldNum" sz="quarter" idx="5"/>
          </p:nvPr>
        </p:nvSpPr>
        <p:spPr/>
        <p:txBody>
          <a:bodyPr/>
          <a:lstStyle/>
          <a:p>
            <a:fld id="{F86B91E0-2100-4968-90F0-5A48B22DBEC2}" type="slidenum">
              <a:rPr lang="en-US" smtClean="0"/>
              <a:t>81</a:t>
            </a:fld>
            <a:endParaRPr lang="en-US" dirty="0"/>
          </a:p>
        </p:txBody>
      </p:sp>
    </p:spTree>
    <p:extLst>
      <p:ext uri="{BB962C8B-B14F-4D97-AF65-F5344CB8AC3E}">
        <p14:creationId xmlns:p14="http://schemas.microsoft.com/office/powerpoint/2010/main" val="296176224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I could go on all day. Let’s talk oral habits.</a:t>
            </a:r>
          </a:p>
          <a:p>
            <a:r>
              <a:rPr lang="en-US" dirty="0"/>
              <a:t>Here is what the AAPD is showing.</a:t>
            </a:r>
          </a:p>
          <a:p>
            <a:r>
              <a:rPr lang="en-US" dirty="0"/>
              <a:t>So it looks like we have nonnutritive sucking, bruxing, tongue thrust swallow and abnormal tongue position, self-injurious/self-mutilating behavior and OSAS (obstructive sleep apnea syndrome)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600" dirty="0"/>
          </a:p>
          <a:p>
            <a:endParaRPr lang="en-US" dirty="0"/>
          </a:p>
        </p:txBody>
      </p:sp>
      <p:sp>
        <p:nvSpPr>
          <p:cNvPr id="4" name="Slide Number Placeholder 3"/>
          <p:cNvSpPr>
            <a:spLocks noGrp="1"/>
          </p:cNvSpPr>
          <p:nvPr>
            <p:ph type="sldNum" sz="quarter" idx="5"/>
          </p:nvPr>
        </p:nvSpPr>
        <p:spPr/>
        <p:txBody>
          <a:bodyPr/>
          <a:lstStyle/>
          <a:p>
            <a:fld id="{F86B91E0-2100-4968-90F0-5A48B22DBEC2}" type="slidenum">
              <a:rPr lang="en-US" smtClean="0"/>
              <a:t>82</a:t>
            </a:fld>
            <a:endParaRPr lang="en-US" dirty="0"/>
          </a:p>
        </p:txBody>
      </p:sp>
    </p:spTree>
    <p:extLst>
      <p:ext uri="{BB962C8B-B14F-4D97-AF65-F5344CB8AC3E}">
        <p14:creationId xmlns:p14="http://schemas.microsoft.com/office/powerpoint/2010/main" val="312352154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chat non-nutritive sucking first</a:t>
            </a:r>
          </a:p>
          <a:p>
            <a:r>
              <a:rPr lang="en-US" dirty="0"/>
              <a:t>Normal</a:t>
            </a:r>
          </a:p>
          <a:p>
            <a:r>
              <a:rPr lang="en-US" dirty="0"/>
              <a:t>Pacifier</a:t>
            </a:r>
          </a:p>
          <a:p>
            <a:r>
              <a:rPr lang="en-US" dirty="0"/>
              <a:t>Thumb/finger and anterior open bite and posterior crossbite</a:t>
            </a:r>
          </a:p>
          <a:p>
            <a:r>
              <a:rPr lang="en-US" dirty="0"/>
              <a:t>Let’s see what they say about that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600" dirty="0"/>
          </a:p>
          <a:p>
            <a:endParaRPr lang="en-US" dirty="0"/>
          </a:p>
        </p:txBody>
      </p:sp>
      <p:sp>
        <p:nvSpPr>
          <p:cNvPr id="4" name="Slide Number Placeholder 3"/>
          <p:cNvSpPr>
            <a:spLocks noGrp="1"/>
          </p:cNvSpPr>
          <p:nvPr>
            <p:ph type="sldNum" sz="quarter" idx="5"/>
          </p:nvPr>
        </p:nvSpPr>
        <p:spPr/>
        <p:txBody>
          <a:bodyPr/>
          <a:lstStyle/>
          <a:p>
            <a:fld id="{F86B91E0-2100-4968-90F0-5A48B22DBEC2}" type="slidenum">
              <a:rPr lang="en-US" smtClean="0"/>
              <a:t>83</a:t>
            </a:fld>
            <a:endParaRPr lang="en-US" dirty="0"/>
          </a:p>
        </p:txBody>
      </p:sp>
    </p:spTree>
    <p:extLst>
      <p:ext uri="{BB962C8B-B14F-4D97-AF65-F5344CB8AC3E}">
        <p14:creationId xmlns:p14="http://schemas.microsoft.com/office/powerpoint/2010/main" val="217767770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just went to the bibliography and pulled up the reference and found this. We have all heard of Bishara right?</a:t>
            </a:r>
          </a:p>
          <a:p>
            <a:r>
              <a:rPr lang="en-US" dirty="0"/>
              <a:t>So group 1 had the best palatal depths (meaning width)</a:t>
            </a:r>
          </a:p>
          <a:p>
            <a:r>
              <a:rPr lang="en-US" dirty="0"/>
              <a:t>Affect after the habit stopped?</a:t>
            </a:r>
          </a:p>
          <a:p>
            <a:r>
              <a:rPr lang="en-US" dirty="0"/>
              <a:t>Professional assistance!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600" dirty="0"/>
          </a:p>
          <a:p>
            <a:endParaRPr lang="en-US" dirty="0"/>
          </a:p>
        </p:txBody>
      </p:sp>
      <p:sp>
        <p:nvSpPr>
          <p:cNvPr id="4" name="Slide Number Placeholder 3"/>
          <p:cNvSpPr>
            <a:spLocks noGrp="1"/>
          </p:cNvSpPr>
          <p:nvPr>
            <p:ph type="sldNum" sz="quarter" idx="5"/>
          </p:nvPr>
        </p:nvSpPr>
        <p:spPr/>
        <p:txBody>
          <a:bodyPr/>
          <a:lstStyle/>
          <a:p>
            <a:fld id="{F86B91E0-2100-4968-90F0-5A48B22DBEC2}" type="slidenum">
              <a:rPr lang="en-US" smtClean="0"/>
              <a:t>84</a:t>
            </a:fld>
            <a:endParaRPr lang="en-US" dirty="0"/>
          </a:p>
        </p:txBody>
      </p:sp>
    </p:spTree>
    <p:extLst>
      <p:ext uri="{BB962C8B-B14F-4D97-AF65-F5344CB8AC3E}">
        <p14:creationId xmlns:p14="http://schemas.microsoft.com/office/powerpoint/2010/main" val="421486355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on the list is Bruxism.</a:t>
            </a:r>
          </a:p>
          <a:p>
            <a:r>
              <a:rPr lang="en-US" dirty="0"/>
              <a:t>Not much info and very vague</a:t>
            </a:r>
          </a:p>
          <a:p>
            <a:r>
              <a:rPr lang="en-US" dirty="0"/>
              <a:t>Complications?</a:t>
            </a:r>
          </a:p>
          <a:p>
            <a:r>
              <a:rPr lang="en-US" dirty="0"/>
              <a:t>We know that bruxism in adults is consistent on possible airway problems. With kids it’s a little trickier. I like to see the PSQ or SRBD subset and find correlations.</a:t>
            </a:r>
          </a:p>
          <a:p>
            <a:r>
              <a:rPr lang="en-US" dirty="0"/>
              <a:t>For the first 15 years of practice I just blew it off (regrets)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600" dirty="0"/>
          </a:p>
          <a:p>
            <a:endParaRPr lang="en-US" dirty="0"/>
          </a:p>
        </p:txBody>
      </p:sp>
      <p:sp>
        <p:nvSpPr>
          <p:cNvPr id="4" name="Slide Number Placeholder 3"/>
          <p:cNvSpPr>
            <a:spLocks noGrp="1"/>
          </p:cNvSpPr>
          <p:nvPr>
            <p:ph type="sldNum" sz="quarter" idx="5"/>
          </p:nvPr>
        </p:nvSpPr>
        <p:spPr/>
        <p:txBody>
          <a:bodyPr/>
          <a:lstStyle/>
          <a:p>
            <a:fld id="{F86B91E0-2100-4968-90F0-5A48B22DBEC2}" type="slidenum">
              <a:rPr lang="en-US" smtClean="0"/>
              <a:t>85</a:t>
            </a:fld>
            <a:endParaRPr lang="en-US" dirty="0"/>
          </a:p>
        </p:txBody>
      </p:sp>
    </p:spTree>
    <p:extLst>
      <p:ext uri="{BB962C8B-B14F-4D97-AF65-F5344CB8AC3E}">
        <p14:creationId xmlns:p14="http://schemas.microsoft.com/office/powerpoint/2010/main" val="299783620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did a quick search to see how this relates to airway. Here are two.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600" dirty="0"/>
          </a:p>
          <a:p>
            <a:endParaRPr lang="en-US" dirty="0"/>
          </a:p>
        </p:txBody>
      </p:sp>
      <p:sp>
        <p:nvSpPr>
          <p:cNvPr id="4" name="Slide Number Placeholder 3"/>
          <p:cNvSpPr>
            <a:spLocks noGrp="1"/>
          </p:cNvSpPr>
          <p:nvPr>
            <p:ph type="sldNum" sz="quarter" idx="5"/>
          </p:nvPr>
        </p:nvSpPr>
        <p:spPr/>
        <p:txBody>
          <a:bodyPr/>
          <a:lstStyle/>
          <a:p>
            <a:fld id="{F86B91E0-2100-4968-90F0-5A48B22DBEC2}" type="slidenum">
              <a:rPr lang="en-US" smtClean="0"/>
              <a:t>86</a:t>
            </a:fld>
            <a:endParaRPr lang="en-US" dirty="0"/>
          </a:p>
        </p:txBody>
      </p:sp>
    </p:spTree>
    <p:extLst>
      <p:ext uri="{BB962C8B-B14F-4D97-AF65-F5344CB8AC3E}">
        <p14:creationId xmlns:p14="http://schemas.microsoft.com/office/powerpoint/2010/main" val="37660119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Tongue thrust, so it sounds like the rest oral posture is really the issue</a:t>
            </a:r>
          </a:p>
          <a:p>
            <a:r>
              <a:rPr lang="en-US" dirty="0"/>
              <a:t>Ask me how many kids I have seen with tongue thrust that have normal rest oral posture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600" dirty="0"/>
          </a:p>
          <a:p>
            <a:endParaRPr lang="en-US" dirty="0"/>
          </a:p>
        </p:txBody>
      </p:sp>
      <p:sp>
        <p:nvSpPr>
          <p:cNvPr id="4" name="Slide Number Placeholder 3"/>
          <p:cNvSpPr>
            <a:spLocks noGrp="1"/>
          </p:cNvSpPr>
          <p:nvPr>
            <p:ph type="sldNum" sz="quarter" idx="5"/>
          </p:nvPr>
        </p:nvSpPr>
        <p:spPr/>
        <p:txBody>
          <a:bodyPr/>
          <a:lstStyle/>
          <a:p>
            <a:fld id="{F86B91E0-2100-4968-90F0-5A48B22DBEC2}" type="slidenum">
              <a:rPr lang="en-US" smtClean="0"/>
              <a:t>87</a:t>
            </a:fld>
            <a:endParaRPr lang="en-US" dirty="0"/>
          </a:p>
        </p:txBody>
      </p:sp>
    </p:spTree>
    <p:extLst>
      <p:ext uri="{BB962C8B-B14F-4D97-AF65-F5344CB8AC3E}">
        <p14:creationId xmlns:p14="http://schemas.microsoft.com/office/powerpoint/2010/main" val="300774948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Tongue thrust</a:t>
            </a:r>
          </a:p>
          <a:p>
            <a:r>
              <a:rPr lang="en-US" dirty="0"/>
              <a:t>Again, just a symptom of a bigger problem</a:t>
            </a:r>
          </a:p>
          <a:p>
            <a:endParaRPr lang="en-US" dirty="0"/>
          </a:p>
          <a:p>
            <a:endParaRPr lang="en-US" dirty="0"/>
          </a:p>
        </p:txBody>
      </p:sp>
      <p:sp>
        <p:nvSpPr>
          <p:cNvPr id="4" name="Slide Number Placeholder 3"/>
          <p:cNvSpPr>
            <a:spLocks noGrp="1"/>
          </p:cNvSpPr>
          <p:nvPr>
            <p:ph type="sldNum" sz="quarter" idx="5"/>
          </p:nvPr>
        </p:nvSpPr>
        <p:spPr/>
        <p:txBody>
          <a:bodyPr/>
          <a:lstStyle/>
          <a:p>
            <a:fld id="{F86B91E0-2100-4968-90F0-5A48B22DBEC2}" type="slidenum">
              <a:rPr lang="en-US" smtClean="0"/>
              <a:t>88</a:t>
            </a:fld>
            <a:endParaRPr lang="en-US" dirty="0"/>
          </a:p>
        </p:txBody>
      </p:sp>
    </p:spTree>
    <p:extLst>
      <p:ext uri="{BB962C8B-B14F-4D97-AF65-F5344CB8AC3E}">
        <p14:creationId xmlns:p14="http://schemas.microsoft.com/office/powerpoint/2010/main" val="132129671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 big one</a:t>
            </a:r>
          </a:p>
          <a:p>
            <a:r>
              <a:rPr lang="en-US" dirty="0"/>
              <a:t>So the habits we are looking at are the epigenetic factors that alter facial growth, create malocclusion and predispose to airway concerns, </a:t>
            </a:r>
          </a:p>
        </p:txBody>
      </p:sp>
      <p:sp>
        <p:nvSpPr>
          <p:cNvPr id="4" name="Slide Number Placeholder 3"/>
          <p:cNvSpPr>
            <a:spLocks noGrp="1"/>
          </p:cNvSpPr>
          <p:nvPr>
            <p:ph type="sldNum" sz="quarter" idx="5"/>
          </p:nvPr>
        </p:nvSpPr>
        <p:spPr/>
        <p:txBody>
          <a:bodyPr/>
          <a:lstStyle/>
          <a:p>
            <a:fld id="{F86B91E0-2100-4968-90F0-5A48B22DBEC2}" type="slidenum">
              <a:rPr lang="en-US" smtClean="0"/>
              <a:t>89</a:t>
            </a:fld>
            <a:endParaRPr lang="en-US" dirty="0"/>
          </a:p>
        </p:txBody>
      </p:sp>
    </p:spTree>
    <p:extLst>
      <p:ext uri="{BB962C8B-B14F-4D97-AF65-F5344CB8AC3E}">
        <p14:creationId xmlns:p14="http://schemas.microsoft.com/office/powerpoint/2010/main" val="12226075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Dentistry is about risk assessment.</a:t>
            </a:r>
          </a:p>
        </p:txBody>
      </p:sp>
      <p:sp>
        <p:nvSpPr>
          <p:cNvPr id="4" name="Slide Number Placeholder 3"/>
          <p:cNvSpPr>
            <a:spLocks noGrp="1"/>
          </p:cNvSpPr>
          <p:nvPr>
            <p:ph type="sldNum" sz="quarter" idx="5"/>
          </p:nvPr>
        </p:nvSpPr>
        <p:spPr/>
        <p:txBody>
          <a:bodyPr/>
          <a:lstStyle/>
          <a:p>
            <a:fld id="{F86B91E0-2100-4968-90F0-5A48B22DBEC2}" type="slidenum">
              <a:rPr lang="en-US" smtClean="0"/>
              <a:t>9</a:t>
            </a:fld>
            <a:endParaRPr lang="en-US" dirty="0"/>
          </a:p>
        </p:txBody>
      </p:sp>
    </p:spTree>
    <p:extLst>
      <p:ext uri="{BB962C8B-B14F-4D97-AF65-F5344CB8AC3E}">
        <p14:creationId xmlns:p14="http://schemas.microsoft.com/office/powerpoint/2010/main" val="311959733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just go straight to ASLHA for another perspective on habits.</a:t>
            </a:r>
          </a:p>
          <a:p>
            <a:r>
              <a:rPr lang="en-US" dirty="0"/>
              <a:t>Who are they?</a:t>
            </a:r>
          </a:p>
          <a:p>
            <a:r>
              <a:rPr lang="en-US" dirty="0"/>
              <a:t>Not going to answer dues changes today</a:t>
            </a:r>
          </a:p>
          <a:p>
            <a:r>
              <a:rPr lang="en-US" dirty="0"/>
              <a:t>Sometimes unfortunately, at least where I practice, the medical world is not educated about myofunctional therapy. They do understand this</a:t>
            </a:r>
          </a:p>
          <a:p>
            <a:endParaRPr lang="en-US" dirty="0"/>
          </a:p>
          <a:p>
            <a:endParaRPr lang="en-US" dirty="0"/>
          </a:p>
        </p:txBody>
      </p:sp>
      <p:sp>
        <p:nvSpPr>
          <p:cNvPr id="4" name="Slide Number Placeholder 3"/>
          <p:cNvSpPr>
            <a:spLocks noGrp="1"/>
          </p:cNvSpPr>
          <p:nvPr>
            <p:ph type="sldNum" sz="quarter" idx="5"/>
          </p:nvPr>
        </p:nvSpPr>
        <p:spPr/>
        <p:txBody>
          <a:bodyPr/>
          <a:lstStyle/>
          <a:p>
            <a:fld id="{F86B91E0-2100-4968-90F0-5A48B22DBEC2}" type="slidenum">
              <a:rPr lang="en-US" smtClean="0"/>
              <a:t>90</a:t>
            </a:fld>
            <a:endParaRPr lang="en-US" dirty="0"/>
          </a:p>
        </p:txBody>
      </p:sp>
    </p:spTree>
    <p:extLst>
      <p:ext uri="{BB962C8B-B14F-4D97-AF65-F5344CB8AC3E}">
        <p14:creationId xmlns:p14="http://schemas.microsoft.com/office/powerpoint/2010/main" val="165136780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know Samantha does a better job covering these but let’s define it </a:t>
            </a:r>
          </a:p>
          <a:p>
            <a:endParaRPr lang="en-US" dirty="0"/>
          </a:p>
          <a:p>
            <a:endParaRPr lang="en-US" dirty="0"/>
          </a:p>
        </p:txBody>
      </p:sp>
      <p:sp>
        <p:nvSpPr>
          <p:cNvPr id="4" name="Slide Number Placeholder 3"/>
          <p:cNvSpPr>
            <a:spLocks noGrp="1"/>
          </p:cNvSpPr>
          <p:nvPr>
            <p:ph type="sldNum" sz="quarter" idx="5"/>
          </p:nvPr>
        </p:nvSpPr>
        <p:spPr/>
        <p:txBody>
          <a:bodyPr/>
          <a:lstStyle/>
          <a:p>
            <a:fld id="{F86B91E0-2100-4968-90F0-5A48B22DBEC2}" type="slidenum">
              <a:rPr lang="en-US" smtClean="0"/>
              <a:t>91</a:t>
            </a:fld>
            <a:endParaRPr lang="en-US" dirty="0"/>
          </a:p>
        </p:txBody>
      </p:sp>
    </p:spTree>
    <p:extLst>
      <p:ext uri="{BB962C8B-B14F-4D97-AF65-F5344CB8AC3E}">
        <p14:creationId xmlns:p14="http://schemas.microsoft.com/office/powerpoint/2010/main" val="143374327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Incidence and Prevalence</a:t>
            </a:r>
          </a:p>
          <a:p>
            <a:r>
              <a:rPr lang="en-US" dirty="0"/>
              <a:t>Lots of stats, let’s just cover a couple here</a:t>
            </a:r>
          </a:p>
          <a:p>
            <a:r>
              <a:rPr lang="en-US" dirty="0"/>
              <a:t>Tongue thrusting 33-51% (rounded up), agrees with AAPD and quite prevalent</a:t>
            </a:r>
          </a:p>
          <a:p>
            <a:r>
              <a:rPr lang="en-US" dirty="0"/>
              <a:t>31% with chronic mouth breathing (open mouth posture) have articulation disorder, higher with malocclusion</a:t>
            </a:r>
          </a:p>
          <a:p>
            <a:r>
              <a:rPr lang="en-US" dirty="0"/>
              <a:t>AAPD mentioned the mouth breathing as well.</a:t>
            </a:r>
          </a:p>
          <a:p>
            <a:r>
              <a:rPr lang="en-US" dirty="0"/>
              <a:t>What came first chicken or the egg? The fun conversation of causation and correlation</a:t>
            </a:r>
          </a:p>
          <a:p>
            <a:endParaRPr lang="en-US" dirty="0"/>
          </a:p>
          <a:p>
            <a:endParaRPr lang="en-US" dirty="0"/>
          </a:p>
        </p:txBody>
      </p:sp>
      <p:sp>
        <p:nvSpPr>
          <p:cNvPr id="4" name="Slide Number Placeholder 3"/>
          <p:cNvSpPr>
            <a:spLocks noGrp="1"/>
          </p:cNvSpPr>
          <p:nvPr>
            <p:ph type="sldNum" sz="quarter" idx="5"/>
          </p:nvPr>
        </p:nvSpPr>
        <p:spPr/>
        <p:txBody>
          <a:bodyPr/>
          <a:lstStyle/>
          <a:p>
            <a:fld id="{F86B91E0-2100-4968-90F0-5A48B22DBEC2}" type="slidenum">
              <a:rPr lang="en-US" smtClean="0"/>
              <a:t>92</a:t>
            </a:fld>
            <a:endParaRPr lang="en-US" dirty="0"/>
          </a:p>
        </p:txBody>
      </p:sp>
    </p:spTree>
    <p:extLst>
      <p:ext uri="{BB962C8B-B14F-4D97-AF65-F5344CB8AC3E}">
        <p14:creationId xmlns:p14="http://schemas.microsoft.com/office/powerpoint/2010/main" val="283893338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 mouth?</a:t>
            </a:r>
          </a:p>
          <a:p>
            <a:r>
              <a:rPr lang="en-US" dirty="0"/>
              <a:t>Lingual frenum, dental abnormalities</a:t>
            </a:r>
          </a:p>
          <a:p>
            <a:r>
              <a:rPr lang="en-US" dirty="0"/>
              <a:t>Abnormal tongue rest posture?</a:t>
            </a:r>
          </a:p>
          <a:p>
            <a:r>
              <a:rPr lang="en-US" dirty="0"/>
              <a:t>Nonnutritive sucking habits? They hammer it down closer to 12 months, which Bishara agreed with that as well (not in his conclusion)</a:t>
            </a:r>
          </a:p>
          <a:p>
            <a:r>
              <a:rPr lang="en-US" dirty="0"/>
              <a:t>They are making my job easy here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86B91E0-2100-4968-90F0-5A48B22DBEC2}" type="slidenum">
              <a:rPr lang="en-US" smtClean="0"/>
              <a:t>93</a:t>
            </a:fld>
            <a:endParaRPr lang="en-US" dirty="0"/>
          </a:p>
        </p:txBody>
      </p:sp>
    </p:spTree>
    <p:extLst>
      <p:ext uri="{BB962C8B-B14F-4D97-AF65-F5344CB8AC3E}">
        <p14:creationId xmlns:p14="http://schemas.microsoft.com/office/powerpoint/2010/main" val="141240721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one hits home for me</a:t>
            </a:r>
          </a:p>
          <a:p>
            <a:r>
              <a:rPr lang="en-US" dirty="0"/>
              <a:t>Open mouth posture</a:t>
            </a:r>
          </a:p>
        </p:txBody>
      </p:sp>
      <p:sp>
        <p:nvSpPr>
          <p:cNvPr id="4" name="Slide Number Placeholder 3"/>
          <p:cNvSpPr>
            <a:spLocks noGrp="1"/>
          </p:cNvSpPr>
          <p:nvPr>
            <p:ph type="sldNum" sz="quarter" idx="5"/>
          </p:nvPr>
        </p:nvSpPr>
        <p:spPr/>
        <p:txBody>
          <a:bodyPr/>
          <a:lstStyle/>
          <a:p>
            <a:fld id="{F86B91E0-2100-4968-90F0-5A48B22DBEC2}" type="slidenum">
              <a:rPr lang="en-US" smtClean="0"/>
              <a:t>94</a:t>
            </a:fld>
            <a:endParaRPr lang="en-US" dirty="0"/>
          </a:p>
        </p:txBody>
      </p:sp>
    </p:spTree>
    <p:extLst>
      <p:ext uri="{BB962C8B-B14F-4D97-AF65-F5344CB8AC3E}">
        <p14:creationId xmlns:p14="http://schemas.microsoft.com/office/powerpoint/2010/main" val="94540732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Causes</a:t>
            </a:r>
          </a:p>
          <a:p>
            <a:r>
              <a:rPr lang="en-US" dirty="0"/>
              <a:t>Obstructed nasal passages, etc.</a:t>
            </a:r>
          </a:p>
          <a:p>
            <a:endParaRPr lang="en-US" dirty="0"/>
          </a:p>
          <a:p>
            <a:r>
              <a:rPr lang="en-US" dirty="0"/>
              <a:t>So, I would say that AAPD and our OMD specialists, which I would include our great myofunctional therapists seem to be on the same page.</a:t>
            </a:r>
          </a:p>
        </p:txBody>
      </p:sp>
      <p:sp>
        <p:nvSpPr>
          <p:cNvPr id="4" name="Slide Number Placeholder 3"/>
          <p:cNvSpPr>
            <a:spLocks noGrp="1"/>
          </p:cNvSpPr>
          <p:nvPr>
            <p:ph type="sldNum" sz="quarter" idx="5"/>
          </p:nvPr>
        </p:nvSpPr>
        <p:spPr/>
        <p:txBody>
          <a:bodyPr/>
          <a:lstStyle/>
          <a:p>
            <a:fld id="{F86B91E0-2100-4968-90F0-5A48B22DBEC2}" type="slidenum">
              <a:rPr lang="en-US" smtClean="0"/>
              <a:t>95</a:t>
            </a:fld>
            <a:endParaRPr lang="en-US" dirty="0"/>
          </a:p>
        </p:txBody>
      </p:sp>
    </p:spTree>
    <p:extLst>
      <p:ext uri="{BB962C8B-B14F-4D97-AF65-F5344CB8AC3E}">
        <p14:creationId xmlns:p14="http://schemas.microsoft.com/office/powerpoint/2010/main" val="342818519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What does open mouth posture do to growth?</a:t>
            </a:r>
          </a:p>
          <a:p>
            <a:r>
              <a:rPr lang="en-US" dirty="0"/>
              <a:t>If we remember from AAPD, they considered mouth breathing as a contributor to altered facial growth but not the “main cause”</a:t>
            </a:r>
          </a:p>
          <a:p>
            <a:r>
              <a:rPr lang="en-US" dirty="0"/>
              <a:t>Perhaps it’s more the open mouth posture? What is the underlying problem creating the open mouth posture?</a:t>
            </a:r>
          </a:p>
          <a:p>
            <a:endParaRPr lang="en-US" dirty="0"/>
          </a:p>
          <a:p>
            <a:r>
              <a:rPr lang="en-US" dirty="0"/>
              <a:t>According to Gross, significantly slower pattern versus those with lip seal</a:t>
            </a:r>
          </a:p>
        </p:txBody>
      </p:sp>
      <p:sp>
        <p:nvSpPr>
          <p:cNvPr id="4" name="Slide Number Placeholder 3"/>
          <p:cNvSpPr>
            <a:spLocks noGrp="1"/>
          </p:cNvSpPr>
          <p:nvPr>
            <p:ph type="sldNum" sz="quarter" idx="5"/>
          </p:nvPr>
        </p:nvSpPr>
        <p:spPr/>
        <p:txBody>
          <a:bodyPr/>
          <a:lstStyle/>
          <a:p>
            <a:fld id="{F86B91E0-2100-4968-90F0-5A48B22DBEC2}" type="slidenum">
              <a:rPr lang="en-US" smtClean="0"/>
              <a:t>96</a:t>
            </a:fld>
            <a:endParaRPr lang="en-US" dirty="0"/>
          </a:p>
        </p:txBody>
      </p:sp>
    </p:spTree>
    <p:extLst>
      <p:ext uri="{BB962C8B-B14F-4D97-AF65-F5344CB8AC3E}">
        <p14:creationId xmlns:p14="http://schemas.microsoft.com/office/powerpoint/2010/main" val="339043830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Zhao et al say</a:t>
            </a:r>
          </a:p>
          <a:p>
            <a:r>
              <a:rPr lang="en-US" dirty="0"/>
              <a:t>Just wanted to make sure you see that I didn’t alter this!</a:t>
            </a:r>
          </a:p>
          <a:p>
            <a:r>
              <a:rPr lang="en-US" dirty="0"/>
              <a:t>Conclusions, interesting. Seems to be significant</a:t>
            </a:r>
          </a:p>
          <a:p>
            <a:r>
              <a:rPr lang="en-US" dirty="0"/>
              <a:t>Stenosis!!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86B91E0-2100-4968-90F0-5A48B22DBEC2}" type="slidenum">
              <a:rPr lang="en-US" smtClean="0"/>
              <a:t>97</a:t>
            </a:fld>
            <a:endParaRPr lang="en-US" dirty="0"/>
          </a:p>
        </p:txBody>
      </p:sp>
    </p:spTree>
    <p:extLst>
      <p:ext uri="{BB962C8B-B14F-4D97-AF65-F5344CB8AC3E}">
        <p14:creationId xmlns:p14="http://schemas.microsoft.com/office/powerpoint/2010/main" val="422067022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one is a classic</a:t>
            </a:r>
          </a:p>
          <a:p>
            <a:r>
              <a:rPr lang="en-US" dirty="0"/>
              <a:t>Increase in total face height</a:t>
            </a:r>
          </a:p>
          <a:p>
            <a:r>
              <a:rPr lang="en-US" dirty="0"/>
              <a:t>Depth of nasopharynx less, etc.</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86B91E0-2100-4968-90F0-5A48B22DBEC2}" type="slidenum">
              <a:rPr lang="en-US" smtClean="0"/>
              <a:t>98</a:t>
            </a:fld>
            <a:endParaRPr lang="en-US" dirty="0"/>
          </a:p>
        </p:txBody>
      </p:sp>
    </p:spTree>
    <p:extLst>
      <p:ext uri="{BB962C8B-B14F-4D97-AF65-F5344CB8AC3E}">
        <p14:creationId xmlns:p14="http://schemas.microsoft.com/office/powerpoint/2010/main" val="346392883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about this classic study.</a:t>
            </a:r>
          </a:p>
          <a:p>
            <a:r>
              <a:rPr lang="en-US" dirty="0"/>
              <a:t>Again, how does mouth breathing affect facial development? Is it the mouth breathing or is it the open mouth posture? How do you separate those two?</a:t>
            </a:r>
          </a:p>
          <a:p>
            <a:r>
              <a:rPr lang="en-US" dirty="0"/>
              <a:t>Adenoid facies stimulated in a relatively short time. One of the monkeys died because it could not adapt to mouth breathing.</a:t>
            </a:r>
          </a:p>
        </p:txBody>
      </p:sp>
      <p:sp>
        <p:nvSpPr>
          <p:cNvPr id="4" name="Slide Number Placeholder 3"/>
          <p:cNvSpPr>
            <a:spLocks noGrp="1"/>
          </p:cNvSpPr>
          <p:nvPr>
            <p:ph type="sldNum" sz="quarter" idx="5"/>
          </p:nvPr>
        </p:nvSpPr>
        <p:spPr/>
        <p:txBody>
          <a:bodyPr/>
          <a:lstStyle/>
          <a:p>
            <a:fld id="{F86B91E0-2100-4968-90F0-5A48B22DBEC2}" type="slidenum">
              <a:rPr lang="en-US" smtClean="0"/>
              <a:t>99</a:t>
            </a:fld>
            <a:endParaRPr lang="en-US" dirty="0"/>
          </a:p>
        </p:txBody>
      </p:sp>
    </p:spTree>
    <p:extLst>
      <p:ext uri="{BB962C8B-B14F-4D97-AF65-F5344CB8AC3E}">
        <p14:creationId xmlns:p14="http://schemas.microsoft.com/office/powerpoint/2010/main" val="750699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674CB-3709-4ACF-BB61-29ADEA3D41BE}"/>
              </a:ext>
            </a:extLst>
          </p:cNvPr>
          <p:cNvSpPr>
            <a:spLocks noGrp="1"/>
          </p:cNvSpPr>
          <p:nvPr>
            <p:ph type="ctrTitle"/>
          </p:nvPr>
        </p:nvSpPr>
        <p:spPr>
          <a:xfrm>
            <a:off x="1524000" y="1033272"/>
            <a:ext cx="9144000" cy="2478024"/>
          </a:xfrm>
        </p:spPr>
        <p:txBody>
          <a:bodyPr lIns="0" tIns="0" rIns="0" bIns="0" anchor="b">
            <a:noAutofit/>
          </a:bodyPr>
          <a:lstStyle>
            <a:lvl1pPr algn="ctr">
              <a:defRPr sz="4000" spc="750" baseline="0"/>
            </a:lvl1pPr>
          </a:lstStyle>
          <a:p>
            <a:r>
              <a:rPr lang="en-US" dirty="0"/>
              <a:t>Click to edit Master title style</a:t>
            </a:r>
          </a:p>
        </p:txBody>
      </p:sp>
      <p:sp>
        <p:nvSpPr>
          <p:cNvPr id="3" name="Subtitle 2">
            <a:extLst>
              <a:ext uri="{FF2B5EF4-FFF2-40B4-BE49-F238E27FC236}">
                <a16:creationId xmlns:a16="http://schemas.microsoft.com/office/drawing/2014/main" id="{E06DA6BE-9B64-48FC-92D1-EF0D426A3974}"/>
              </a:ext>
            </a:extLst>
          </p:cNvPr>
          <p:cNvSpPr>
            <a:spLocks noGrp="1"/>
          </p:cNvSpPr>
          <p:nvPr>
            <p:ph type="subTitle" idx="1"/>
          </p:nvPr>
        </p:nvSpPr>
        <p:spPr>
          <a:xfrm>
            <a:off x="1524000" y="3822192"/>
            <a:ext cx="9144000" cy="1435608"/>
          </a:xfrm>
        </p:spPr>
        <p:txBody>
          <a:bodyPr lIns="0" tIns="0" rIns="0" bIns="0">
            <a:normAutofit/>
          </a:bodyPr>
          <a:lstStyle>
            <a:lvl1pPr marL="0" indent="0" algn="ctr">
              <a:lnSpc>
                <a:spcPct val="150000"/>
              </a:lnSpc>
              <a:buNone/>
              <a:defRPr sz="1600" cap="all" spc="6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a:extLst>
              <a:ext uri="{FF2B5EF4-FFF2-40B4-BE49-F238E27FC236}">
                <a16:creationId xmlns:a16="http://schemas.microsoft.com/office/drawing/2014/main" id="{4E8CCD60-9970-49FD-8254-21154BAA1E8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CC0A488-07A7-42F9-B1DF-68545B75417D}"/>
              </a:ext>
            </a:extLst>
          </p:cNvPr>
          <p:cNvSpPr>
            <a:spLocks noGrp="1"/>
          </p:cNvSpPr>
          <p:nvPr>
            <p:ph type="sldNum" sz="quarter" idx="12"/>
          </p:nvPr>
        </p:nvSpPr>
        <p:spPr/>
        <p:txBody>
          <a:bodyPr/>
          <a:lstStyle/>
          <a:p>
            <a:fld id="{C01389E6-C847-4AD0-B56D-D205B2EAB1EE}" type="slidenum">
              <a:rPr lang="en-US" smtClean="0"/>
              <a:t>‹#›</a:t>
            </a:fld>
            <a:endParaRPr lang="en-US" dirty="0"/>
          </a:p>
        </p:txBody>
      </p:sp>
    </p:spTree>
    <p:extLst>
      <p:ext uri="{BB962C8B-B14F-4D97-AF65-F5344CB8AC3E}">
        <p14:creationId xmlns:p14="http://schemas.microsoft.com/office/powerpoint/2010/main" val="2094528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DC3B6-2D75-4EC4-9120-88DCE0EA61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4B06CB-A0FE-4499-B674-90C8C281A5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0C4664EC-C4B1-4D14-9ED3-14C6CCBFFC8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DF5526-E518-4133-9F44-D812576C1092}"/>
              </a:ext>
            </a:extLst>
          </p:cNvPr>
          <p:cNvSpPr>
            <a:spLocks noGrp="1"/>
          </p:cNvSpPr>
          <p:nvPr>
            <p:ph type="sldNum" sz="quarter" idx="12"/>
          </p:nvPr>
        </p:nvSpPr>
        <p:spPr/>
        <p:txBody>
          <a:bodyPr/>
          <a:lstStyle/>
          <a:p>
            <a:fld id="{C01389E6-C847-4AD0-B56D-D205B2EAB1EE}" type="slidenum">
              <a:rPr lang="en-US" smtClean="0"/>
              <a:t>‹#›</a:t>
            </a:fld>
            <a:endParaRPr lang="en-US" dirty="0"/>
          </a:p>
        </p:txBody>
      </p:sp>
    </p:spTree>
    <p:extLst>
      <p:ext uri="{BB962C8B-B14F-4D97-AF65-F5344CB8AC3E}">
        <p14:creationId xmlns:p14="http://schemas.microsoft.com/office/powerpoint/2010/main" val="894244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F62998-15B1-4CA8-8C60-7801001F8060}"/>
              </a:ext>
            </a:extLst>
          </p:cNvPr>
          <p:cNvSpPr>
            <a:spLocks noGrp="1"/>
          </p:cNvSpPr>
          <p:nvPr>
            <p:ph type="title" orient="vert"/>
          </p:nvPr>
        </p:nvSpPr>
        <p:spPr>
          <a:xfrm>
            <a:off x="8724900" y="838899"/>
            <a:ext cx="2628900" cy="4849301"/>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11AE278-0885-4594-AB09-120344C7D882}"/>
              </a:ext>
            </a:extLst>
          </p:cNvPr>
          <p:cNvSpPr>
            <a:spLocks noGrp="1"/>
          </p:cNvSpPr>
          <p:nvPr>
            <p:ph type="body" orient="vert" idx="1"/>
          </p:nvPr>
        </p:nvSpPr>
        <p:spPr>
          <a:xfrm>
            <a:off x="849235" y="838900"/>
            <a:ext cx="7723265" cy="484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47A70300-3853-4FB4-A084-CF6E5CF2BDE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7DBAFB0-25AA-4B69-8418-418F47A92700}"/>
              </a:ext>
            </a:extLst>
          </p:cNvPr>
          <p:cNvSpPr>
            <a:spLocks noGrp="1"/>
          </p:cNvSpPr>
          <p:nvPr>
            <p:ph type="sldNum" sz="quarter" idx="12"/>
          </p:nvPr>
        </p:nvSpPr>
        <p:spPr/>
        <p:txBody>
          <a:bodyPr/>
          <a:lstStyle/>
          <a:p>
            <a:fld id="{C01389E6-C847-4AD0-B56D-D205B2EAB1EE}" type="slidenum">
              <a:rPr lang="en-US" smtClean="0"/>
              <a:t>‹#›</a:t>
            </a:fld>
            <a:endParaRPr lang="en-US" dirty="0"/>
          </a:p>
        </p:txBody>
      </p:sp>
    </p:spTree>
    <p:extLst>
      <p:ext uri="{BB962C8B-B14F-4D97-AF65-F5344CB8AC3E}">
        <p14:creationId xmlns:p14="http://schemas.microsoft.com/office/powerpoint/2010/main" val="15004374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endParaRPr lang="en-US" dirty="0"/>
          </a:p>
        </p:txBody>
      </p:sp>
      <p:sp>
        <p:nvSpPr>
          <p:cNvPr id="6" name="Rectangle 41"/>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42"/>
          <p:cNvSpPr>
            <a:spLocks noGrp="1" noChangeArrowheads="1"/>
          </p:cNvSpPr>
          <p:nvPr>
            <p:ph type="sldNum" sz="quarter" idx="12"/>
          </p:nvPr>
        </p:nvSpPr>
        <p:spPr>
          <a:ln/>
        </p:spPr>
        <p:txBody>
          <a:bodyPr/>
          <a:lstStyle>
            <a:lvl1pPr>
              <a:defRPr/>
            </a:lvl1pPr>
          </a:lstStyle>
          <a:p>
            <a:pPr>
              <a:defRPr/>
            </a:pPr>
            <a:fld id="{BB66FEAC-B995-4108-96C6-00E4416AF597}" type="slidenum">
              <a:rPr lang="en-US"/>
              <a:pPr>
                <a:defRPr/>
              </a:pPr>
              <a:t>‹#›</a:t>
            </a:fld>
            <a:endParaRPr lang="en-US" dirty="0"/>
          </a:p>
        </p:txBody>
      </p:sp>
    </p:spTree>
    <p:extLst>
      <p:ext uri="{BB962C8B-B14F-4D97-AF65-F5344CB8AC3E}">
        <p14:creationId xmlns:p14="http://schemas.microsoft.com/office/powerpoint/2010/main" val="2513031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E0F35-0AE7-48AB-9005-F1DB4BD0B47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DDD4022-C31F-4C4C-B5BF-5F9730C08A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92817DCF-881F-4956-81AE-A6D27A88F4B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A265F17-AD75-4B7E-970D-5D4DBD5D170C}"/>
              </a:ext>
            </a:extLst>
          </p:cNvPr>
          <p:cNvSpPr>
            <a:spLocks noGrp="1"/>
          </p:cNvSpPr>
          <p:nvPr>
            <p:ph type="sldNum" sz="quarter" idx="12"/>
          </p:nvPr>
        </p:nvSpPr>
        <p:spPr/>
        <p:txBody>
          <a:bodyPr/>
          <a:lstStyle/>
          <a:p>
            <a:fld id="{C01389E6-C847-4AD0-B56D-D205B2EAB1EE}" type="slidenum">
              <a:rPr lang="en-US" smtClean="0"/>
              <a:t>‹#›</a:t>
            </a:fld>
            <a:endParaRPr lang="en-US" dirty="0"/>
          </a:p>
        </p:txBody>
      </p:sp>
    </p:spTree>
    <p:extLst>
      <p:ext uri="{BB962C8B-B14F-4D97-AF65-F5344CB8AC3E}">
        <p14:creationId xmlns:p14="http://schemas.microsoft.com/office/powerpoint/2010/main" val="2538425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C12CB-05D8-4D62-BDC5-812DB6DD04CD}"/>
              </a:ext>
            </a:extLst>
          </p:cNvPr>
          <p:cNvSpPr>
            <a:spLocks noGrp="1"/>
          </p:cNvSpPr>
          <p:nvPr>
            <p:ph type="title"/>
          </p:nvPr>
        </p:nvSpPr>
        <p:spPr>
          <a:xfrm>
            <a:off x="1371600" y="1709738"/>
            <a:ext cx="9966960" cy="2852737"/>
          </a:xfrm>
        </p:spPr>
        <p:txBody>
          <a:bodyPr anchor="b">
            <a:normAutofit/>
          </a:bodyPr>
          <a:lstStyle>
            <a:lvl1pPr>
              <a:lnSpc>
                <a:spcPct val="100000"/>
              </a:lnSpc>
              <a:defRPr sz="4400" spc="75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C52F020-8516-4B9E-B455-5731ED6C9E9E}"/>
              </a:ext>
            </a:extLst>
          </p:cNvPr>
          <p:cNvSpPr>
            <a:spLocks noGrp="1"/>
          </p:cNvSpPr>
          <p:nvPr>
            <p:ph type="body" idx="1"/>
          </p:nvPr>
        </p:nvSpPr>
        <p:spPr>
          <a:xfrm>
            <a:off x="1371600" y="4974336"/>
            <a:ext cx="9966961" cy="1115568"/>
          </a:xfrm>
        </p:spPr>
        <p:txBody>
          <a:bodyPr>
            <a:normAutofit/>
          </a:bodyPr>
          <a:lstStyle>
            <a:lvl1pPr marL="0" indent="0">
              <a:buNone/>
              <a:defRPr sz="1600" cap="all" spc="6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FC909971-06C9-462B-81D9-BEF24C708A1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F9A076D-47C1-49CD-9A8B-956DB3FC31F7}"/>
              </a:ext>
            </a:extLst>
          </p:cNvPr>
          <p:cNvSpPr>
            <a:spLocks noGrp="1"/>
          </p:cNvSpPr>
          <p:nvPr>
            <p:ph type="sldNum" sz="quarter" idx="12"/>
          </p:nvPr>
        </p:nvSpPr>
        <p:spPr/>
        <p:txBody>
          <a:bodyPr/>
          <a:lstStyle/>
          <a:p>
            <a:fld id="{C01389E6-C847-4AD0-B56D-D205B2EAB1EE}" type="slidenum">
              <a:rPr lang="en-US" smtClean="0"/>
              <a:t>‹#›</a:t>
            </a:fld>
            <a:endParaRPr lang="en-US" dirty="0"/>
          </a:p>
        </p:txBody>
      </p:sp>
    </p:spTree>
    <p:extLst>
      <p:ext uri="{BB962C8B-B14F-4D97-AF65-F5344CB8AC3E}">
        <p14:creationId xmlns:p14="http://schemas.microsoft.com/office/powerpoint/2010/main" val="1083380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8DFBD-F5ED-455C-8AD0-97476A55E3D5}"/>
              </a:ext>
            </a:extLst>
          </p:cNvPr>
          <p:cNvSpPr>
            <a:spLocks noGrp="1"/>
          </p:cNvSpPr>
          <p:nvPr>
            <p:ph type="title"/>
          </p:nvPr>
        </p:nvSpPr>
        <p:spPr>
          <a:xfrm>
            <a:off x="501980" y="95799"/>
            <a:ext cx="10857681" cy="123444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C30E58C-F463-4D52-9225-9410133113A4}"/>
              </a:ext>
            </a:extLst>
          </p:cNvPr>
          <p:cNvSpPr>
            <a:spLocks noGrp="1"/>
          </p:cNvSpPr>
          <p:nvPr>
            <p:ph sz="half" idx="1"/>
          </p:nvPr>
        </p:nvSpPr>
        <p:spPr>
          <a:xfrm>
            <a:off x="501980" y="1449324"/>
            <a:ext cx="5303520"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AF7BDB4-97FA-485D-A557-6F96692BAC9E}"/>
              </a:ext>
            </a:extLst>
          </p:cNvPr>
          <p:cNvSpPr>
            <a:spLocks noGrp="1"/>
          </p:cNvSpPr>
          <p:nvPr>
            <p:ph sz="half" idx="2"/>
          </p:nvPr>
        </p:nvSpPr>
        <p:spPr>
          <a:xfrm>
            <a:off x="6056141" y="1449324"/>
            <a:ext cx="5303520" cy="43891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F24E8968-6BAD-4D5A-BF1D-911C7A39C1C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99D8C08-BF20-4D5E-9004-0C075C36D8A4}"/>
              </a:ext>
            </a:extLst>
          </p:cNvPr>
          <p:cNvSpPr>
            <a:spLocks noGrp="1"/>
          </p:cNvSpPr>
          <p:nvPr>
            <p:ph type="sldNum" sz="quarter" idx="12"/>
          </p:nvPr>
        </p:nvSpPr>
        <p:spPr/>
        <p:txBody>
          <a:bodyPr/>
          <a:lstStyle/>
          <a:p>
            <a:fld id="{C01389E6-C847-4AD0-B56D-D205B2EAB1EE}" type="slidenum">
              <a:rPr lang="en-US" smtClean="0"/>
              <a:t>‹#›</a:t>
            </a:fld>
            <a:endParaRPr lang="en-US" dirty="0"/>
          </a:p>
        </p:txBody>
      </p:sp>
    </p:spTree>
    <p:extLst>
      <p:ext uri="{BB962C8B-B14F-4D97-AF65-F5344CB8AC3E}">
        <p14:creationId xmlns:p14="http://schemas.microsoft.com/office/powerpoint/2010/main" val="1574591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036E0D-26A5-455A-A8BD-70DA8BC03EB2}"/>
              </a:ext>
            </a:extLst>
          </p:cNvPr>
          <p:cNvSpPr>
            <a:spLocks noGrp="1"/>
          </p:cNvSpPr>
          <p:nvPr>
            <p:ph type="body" idx="1"/>
          </p:nvPr>
        </p:nvSpPr>
        <p:spPr>
          <a:xfrm>
            <a:off x="501981" y="1558349"/>
            <a:ext cx="530352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FD4EA0-094D-4056-9032-BFB44B40896B}"/>
              </a:ext>
            </a:extLst>
          </p:cNvPr>
          <p:cNvSpPr>
            <a:spLocks noGrp="1"/>
          </p:cNvSpPr>
          <p:nvPr>
            <p:ph sz="half" idx="2"/>
          </p:nvPr>
        </p:nvSpPr>
        <p:spPr>
          <a:xfrm>
            <a:off x="501981" y="2499726"/>
            <a:ext cx="5303520" cy="3383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FC0CCE8-718F-4620-8B4A-C60EEA7B884D}"/>
              </a:ext>
            </a:extLst>
          </p:cNvPr>
          <p:cNvSpPr>
            <a:spLocks noGrp="1"/>
          </p:cNvSpPr>
          <p:nvPr>
            <p:ph type="body" sz="quarter" idx="3"/>
          </p:nvPr>
        </p:nvSpPr>
        <p:spPr>
          <a:xfrm>
            <a:off x="6212676" y="1558349"/>
            <a:ext cx="530352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CE86DF-0069-4D31-BDD3-A9A2F9B7B468}"/>
              </a:ext>
            </a:extLst>
          </p:cNvPr>
          <p:cNvSpPr>
            <a:spLocks noGrp="1"/>
          </p:cNvSpPr>
          <p:nvPr>
            <p:ph sz="quarter" idx="4"/>
          </p:nvPr>
        </p:nvSpPr>
        <p:spPr>
          <a:xfrm>
            <a:off x="6212676" y="2467265"/>
            <a:ext cx="5303520" cy="3383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CE9EC6C3-0950-4AFE-936A-9AB5D227844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784B1D1-BE0C-48F4-BC74-90675A0F07CF}"/>
              </a:ext>
            </a:extLst>
          </p:cNvPr>
          <p:cNvSpPr>
            <a:spLocks noGrp="1"/>
          </p:cNvSpPr>
          <p:nvPr>
            <p:ph type="sldNum" sz="quarter" idx="12"/>
          </p:nvPr>
        </p:nvSpPr>
        <p:spPr/>
        <p:txBody>
          <a:bodyPr/>
          <a:lstStyle/>
          <a:p>
            <a:fld id="{C01389E6-C847-4AD0-B56D-D205B2EAB1EE}" type="slidenum">
              <a:rPr lang="en-US" smtClean="0"/>
              <a:t>‹#›</a:t>
            </a:fld>
            <a:endParaRPr lang="en-US" dirty="0"/>
          </a:p>
        </p:txBody>
      </p:sp>
      <p:sp>
        <p:nvSpPr>
          <p:cNvPr id="10" name="Title 9">
            <a:extLst>
              <a:ext uri="{FF2B5EF4-FFF2-40B4-BE49-F238E27FC236}">
                <a16:creationId xmlns:a16="http://schemas.microsoft.com/office/drawing/2014/main" id="{2D453288-3D76-40C1-BE00-223AB28F13DF}"/>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607768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B1716-24B0-42CD-95B6-843092597B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E3617E-4B11-481F-AC6E-00031790294A}"/>
              </a:ext>
            </a:extLst>
          </p:cNvPr>
          <p:cNvSpPr>
            <a:spLocks noGrp="1"/>
          </p:cNvSpPr>
          <p:nvPr>
            <p:ph type="dt" sz="half" idx="10"/>
          </p:nvPr>
        </p:nvSpPr>
        <p:spPr>
          <a:xfrm>
            <a:off x="7909560" y="6409944"/>
            <a:ext cx="3703320" cy="448056"/>
          </a:xfrm>
          <a:prstGeom prst="rect">
            <a:avLst/>
          </a:prstGeom>
        </p:spPr>
        <p:txBody>
          <a:bodyPr/>
          <a:lstStyle/>
          <a:p>
            <a:fld id="{C4C1612E-528E-4FD5-9E9E-E15F1108F171}" type="datetime2">
              <a:rPr lang="en-US" smtClean="0"/>
              <a:t>Friday, December 26, 2025</a:t>
            </a:fld>
            <a:endParaRPr lang="en-US" dirty="0"/>
          </a:p>
        </p:txBody>
      </p:sp>
      <p:sp>
        <p:nvSpPr>
          <p:cNvPr id="4" name="Footer Placeholder 3">
            <a:extLst>
              <a:ext uri="{FF2B5EF4-FFF2-40B4-BE49-F238E27FC236}">
                <a16:creationId xmlns:a16="http://schemas.microsoft.com/office/drawing/2014/main" id="{F6BF19CC-06D3-40E9-81B5-63B457B220C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AEFC312-3AA5-46F7-B701-3D9327A68DB7}"/>
              </a:ext>
            </a:extLst>
          </p:cNvPr>
          <p:cNvSpPr>
            <a:spLocks noGrp="1"/>
          </p:cNvSpPr>
          <p:nvPr>
            <p:ph type="sldNum" sz="quarter" idx="12"/>
          </p:nvPr>
        </p:nvSpPr>
        <p:spPr/>
        <p:txBody>
          <a:bodyPr/>
          <a:lstStyle/>
          <a:p>
            <a:fld id="{C01389E6-C847-4AD0-B56D-D205B2EAB1EE}" type="slidenum">
              <a:rPr lang="en-US" smtClean="0"/>
              <a:t>‹#›</a:t>
            </a:fld>
            <a:endParaRPr lang="en-US" dirty="0"/>
          </a:p>
        </p:txBody>
      </p:sp>
    </p:spTree>
    <p:extLst>
      <p:ext uri="{BB962C8B-B14F-4D97-AF65-F5344CB8AC3E}">
        <p14:creationId xmlns:p14="http://schemas.microsoft.com/office/powerpoint/2010/main" val="3921097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C9E28E-1389-47AF-B3EB-22571417ACBE}"/>
              </a:ext>
            </a:extLst>
          </p:cNvPr>
          <p:cNvSpPr>
            <a:spLocks noGrp="1"/>
          </p:cNvSpPr>
          <p:nvPr>
            <p:ph type="dt" sz="half" idx="10"/>
          </p:nvPr>
        </p:nvSpPr>
        <p:spPr>
          <a:xfrm>
            <a:off x="7909560" y="6409944"/>
            <a:ext cx="3703320" cy="448056"/>
          </a:xfrm>
          <a:prstGeom prst="rect">
            <a:avLst/>
          </a:prstGeom>
        </p:spPr>
        <p:txBody>
          <a:bodyPr/>
          <a:lstStyle/>
          <a:p>
            <a:fld id="{D4F6D862-A06D-436F-A92E-EBAAD50B6E50}" type="datetime2">
              <a:rPr lang="en-US" smtClean="0"/>
              <a:t>Friday, December 26, 2025</a:t>
            </a:fld>
            <a:endParaRPr lang="en-US" dirty="0"/>
          </a:p>
        </p:txBody>
      </p:sp>
      <p:sp>
        <p:nvSpPr>
          <p:cNvPr id="3" name="Footer Placeholder 2">
            <a:extLst>
              <a:ext uri="{FF2B5EF4-FFF2-40B4-BE49-F238E27FC236}">
                <a16:creationId xmlns:a16="http://schemas.microsoft.com/office/drawing/2014/main" id="{BFCF6B08-1984-4F7C-9F6E-A4F47BDBA21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771B3C5-CEC7-427F-931C-1318C421BEF9}"/>
              </a:ext>
            </a:extLst>
          </p:cNvPr>
          <p:cNvSpPr>
            <a:spLocks noGrp="1"/>
          </p:cNvSpPr>
          <p:nvPr>
            <p:ph type="sldNum" sz="quarter" idx="12"/>
          </p:nvPr>
        </p:nvSpPr>
        <p:spPr/>
        <p:txBody>
          <a:bodyPr/>
          <a:lstStyle/>
          <a:p>
            <a:fld id="{C01389E6-C847-4AD0-B56D-D205B2EAB1EE}" type="slidenum">
              <a:rPr lang="en-US" smtClean="0"/>
              <a:t>‹#›</a:t>
            </a:fld>
            <a:endParaRPr lang="en-US" dirty="0"/>
          </a:p>
        </p:txBody>
      </p:sp>
    </p:spTree>
    <p:extLst>
      <p:ext uri="{BB962C8B-B14F-4D97-AF65-F5344CB8AC3E}">
        <p14:creationId xmlns:p14="http://schemas.microsoft.com/office/powerpoint/2010/main" val="1075351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EB55F-536E-4547-A5D2-0483FC3684CD}"/>
              </a:ext>
            </a:extLst>
          </p:cNvPr>
          <p:cNvSpPr>
            <a:spLocks noGrp="1"/>
          </p:cNvSpPr>
          <p:nvPr>
            <p:ph type="title"/>
          </p:nvPr>
        </p:nvSpPr>
        <p:spPr>
          <a:xfrm>
            <a:off x="457201" y="328002"/>
            <a:ext cx="3932237" cy="1894511"/>
          </a:xfrm>
        </p:spPr>
        <p:txBody>
          <a:bodyPr anchor="b"/>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D717D3C-533B-4EA9-886B-FAE59956C74C}"/>
              </a:ext>
            </a:extLst>
          </p:cNvPr>
          <p:cNvSpPr>
            <a:spLocks noGrp="1"/>
          </p:cNvSpPr>
          <p:nvPr>
            <p:ph idx="1"/>
          </p:nvPr>
        </p:nvSpPr>
        <p:spPr>
          <a:xfrm>
            <a:off x="4846639" y="328002"/>
            <a:ext cx="6680076" cy="5303520"/>
          </a:xfrm>
        </p:spPr>
        <p:txBody>
          <a:bodyPr>
            <a:normAutofit/>
          </a:bodyPr>
          <a:lstStyle>
            <a:lvl1pPr>
              <a:defRPr sz="20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419D2E1-4B17-4608-961E-2C4719855E89}"/>
              </a:ext>
            </a:extLst>
          </p:cNvPr>
          <p:cNvSpPr>
            <a:spLocks noGrp="1"/>
          </p:cNvSpPr>
          <p:nvPr>
            <p:ph type="body" sz="half" idx="2"/>
          </p:nvPr>
        </p:nvSpPr>
        <p:spPr>
          <a:xfrm>
            <a:off x="457201" y="2828982"/>
            <a:ext cx="3932237" cy="28025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DF6DBC3-4A58-42BA-9B55-A9A72510374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D4E6563-0AB6-4038-A12B-A259552DB66C}"/>
              </a:ext>
            </a:extLst>
          </p:cNvPr>
          <p:cNvSpPr>
            <a:spLocks noGrp="1"/>
          </p:cNvSpPr>
          <p:nvPr>
            <p:ph type="sldNum" sz="quarter" idx="12"/>
          </p:nvPr>
        </p:nvSpPr>
        <p:spPr/>
        <p:txBody>
          <a:bodyPr/>
          <a:lstStyle/>
          <a:p>
            <a:fld id="{C01389E6-C847-4AD0-B56D-D205B2EAB1EE}" type="slidenum">
              <a:rPr lang="en-US" smtClean="0"/>
              <a:t>‹#›</a:t>
            </a:fld>
            <a:endParaRPr lang="en-US" dirty="0"/>
          </a:p>
        </p:txBody>
      </p:sp>
    </p:spTree>
    <p:extLst>
      <p:ext uri="{BB962C8B-B14F-4D97-AF65-F5344CB8AC3E}">
        <p14:creationId xmlns:p14="http://schemas.microsoft.com/office/powerpoint/2010/main" val="789037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702C5-1E3B-4C62-A538-59BB572864A0}"/>
              </a:ext>
            </a:extLst>
          </p:cNvPr>
          <p:cNvSpPr>
            <a:spLocks noGrp="1"/>
          </p:cNvSpPr>
          <p:nvPr>
            <p:ph type="title"/>
          </p:nvPr>
        </p:nvSpPr>
        <p:spPr>
          <a:xfrm>
            <a:off x="1371600" y="987552"/>
            <a:ext cx="3932237" cy="1892808"/>
          </a:xfrm>
        </p:spPr>
        <p:txBody>
          <a:bodyPr anchor="b"/>
          <a:lstStyle>
            <a:lvl1pPr>
              <a:defRPr sz="3200" baseline="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E2CF574-95CE-4E60-B2CF-3B5B4F33A767}"/>
              </a:ext>
            </a:extLst>
          </p:cNvPr>
          <p:cNvSpPr>
            <a:spLocks noGrp="1"/>
          </p:cNvSpPr>
          <p:nvPr>
            <p:ph type="pic" idx="1"/>
          </p:nvPr>
        </p:nvSpPr>
        <p:spPr>
          <a:xfrm>
            <a:off x="5505319" y="987425"/>
            <a:ext cx="583324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6D039F7C-C735-4356-8B04-89E19047950C}"/>
              </a:ext>
            </a:extLst>
          </p:cNvPr>
          <p:cNvSpPr>
            <a:spLocks noGrp="1"/>
          </p:cNvSpPr>
          <p:nvPr>
            <p:ph type="body" sz="half" idx="2"/>
          </p:nvPr>
        </p:nvSpPr>
        <p:spPr>
          <a:xfrm>
            <a:off x="1371600" y="3033286"/>
            <a:ext cx="3932237" cy="28357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BFB25E53-E72E-4110-BB6B-3477F56C308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3686F8F-3D62-4CEC-AD9A-B70848E6A81C}"/>
              </a:ext>
            </a:extLst>
          </p:cNvPr>
          <p:cNvSpPr>
            <a:spLocks noGrp="1"/>
          </p:cNvSpPr>
          <p:nvPr>
            <p:ph type="sldNum" sz="quarter" idx="12"/>
          </p:nvPr>
        </p:nvSpPr>
        <p:spPr/>
        <p:txBody>
          <a:bodyPr/>
          <a:lstStyle/>
          <a:p>
            <a:fld id="{C01389E6-C847-4AD0-B56D-D205B2EAB1EE}" type="slidenum">
              <a:rPr lang="en-US" smtClean="0"/>
              <a:t>‹#›</a:t>
            </a:fld>
            <a:endParaRPr lang="en-US" dirty="0"/>
          </a:p>
        </p:txBody>
      </p:sp>
    </p:spTree>
    <p:extLst>
      <p:ext uri="{BB962C8B-B14F-4D97-AF65-F5344CB8AC3E}">
        <p14:creationId xmlns:p14="http://schemas.microsoft.com/office/powerpoint/2010/main" val="3051084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CF2F3BB-127D-44BC-A8EF-A8BB5F5911CA}"/>
              </a:ext>
            </a:extLst>
          </p:cNvPr>
          <p:cNvSpPr/>
          <p:nvPr/>
        </p:nvSpPr>
        <p:spPr>
          <a:xfrm rot="10800000" flipH="1">
            <a:off x="0" y="6401226"/>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010D1F30-F118-4A1F-A48F-7E5706959F64}"/>
              </a:ext>
            </a:extLst>
          </p:cNvPr>
          <p:cNvSpPr/>
          <p:nvPr userDrawn="1"/>
        </p:nvSpPr>
        <p:spPr>
          <a:xfrm flipH="1">
            <a:off x="4038602" y="6401228"/>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17AE890C-17CE-44C0-BDED-BA68F92A845D}"/>
              </a:ext>
            </a:extLst>
          </p:cNvPr>
          <p:cNvSpPr>
            <a:spLocks noGrp="1"/>
          </p:cNvSpPr>
          <p:nvPr>
            <p:ph type="title"/>
          </p:nvPr>
        </p:nvSpPr>
        <p:spPr>
          <a:xfrm>
            <a:off x="501981" y="95799"/>
            <a:ext cx="11077488" cy="1234440"/>
          </a:xfrm>
          <a:prstGeom prst="rect">
            <a:avLst/>
          </a:prstGeom>
        </p:spPr>
        <p:txBody>
          <a:bodyPr vert="horz" lIns="0" tIns="0" rIns="0" bIns="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910A6E-46D1-42CF-996C-2207737FB871}"/>
              </a:ext>
            </a:extLst>
          </p:cNvPr>
          <p:cNvSpPr>
            <a:spLocks noGrp="1"/>
          </p:cNvSpPr>
          <p:nvPr>
            <p:ph type="body" idx="1"/>
          </p:nvPr>
        </p:nvSpPr>
        <p:spPr>
          <a:xfrm>
            <a:off x="501980" y="1449324"/>
            <a:ext cx="11077487" cy="3959352"/>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19155C58-7DDF-4CD4-96AD-F9CC844D84CC}"/>
              </a:ext>
            </a:extLst>
          </p:cNvPr>
          <p:cNvSpPr>
            <a:spLocks noGrp="1"/>
          </p:cNvSpPr>
          <p:nvPr>
            <p:ph type="ftr" sz="quarter" idx="3"/>
          </p:nvPr>
        </p:nvSpPr>
        <p:spPr>
          <a:xfrm rot="5400000">
            <a:off x="-1828800" y="1911096"/>
            <a:ext cx="4114800" cy="457200"/>
          </a:xfrm>
          <a:prstGeom prst="rect">
            <a:avLst/>
          </a:prstGeom>
        </p:spPr>
        <p:txBody>
          <a:bodyPr vert="horz" lIns="91440" tIns="45720" rIns="91440" bIns="45720" rtlCol="0" anchor="ctr"/>
          <a:lstStyle>
            <a:lvl1pPr algn="l">
              <a:defRPr sz="800" b="1">
                <a:solidFill>
                  <a:schemeClr val="tx1"/>
                </a:solidFill>
                <a:latin typeface="+mj-lt"/>
              </a:defRPr>
            </a:lvl1pPr>
          </a:lstStyle>
          <a:p>
            <a:pPr algn="l"/>
            <a:endParaRPr lang="en-US" dirty="0"/>
          </a:p>
        </p:txBody>
      </p:sp>
      <p:sp>
        <p:nvSpPr>
          <p:cNvPr id="6" name="Slide Number Placeholder 5">
            <a:extLst>
              <a:ext uri="{FF2B5EF4-FFF2-40B4-BE49-F238E27FC236}">
                <a16:creationId xmlns:a16="http://schemas.microsoft.com/office/drawing/2014/main" id="{6F495647-A849-45D9-BC71-46A12E6DE479}"/>
              </a:ext>
            </a:extLst>
          </p:cNvPr>
          <p:cNvSpPr>
            <a:spLocks noGrp="1"/>
          </p:cNvSpPr>
          <p:nvPr>
            <p:ph type="sldNum" sz="quarter" idx="4"/>
          </p:nvPr>
        </p:nvSpPr>
        <p:spPr>
          <a:xfrm>
            <a:off x="11667744" y="6409944"/>
            <a:ext cx="438912" cy="448056"/>
          </a:xfrm>
          <a:prstGeom prst="rect">
            <a:avLst/>
          </a:prstGeom>
        </p:spPr>
        <p:txBody>
          <a:bodyPr vert="horz" lIns="91440" tIns="45720" rIns="91440" bIns="45720" rtlCol="0" anchor="ctr"/>
          <a:lstStyle>
            <a:lvl1pPr algn="r">
              <a:defRPr sz="800">
                <a:solidFill>
                  <a:srgbClr val="FFFFFF"/>
                </a:solidFill>
              </a:defRPr>
            </a:lvl1pPr>
          </a:lstStyle>
          <a:p>
            <a:fld id="{C01389E6-C847-4AD0-B56D-D205B2EAB1EE}" type="slidenum">
              <a:rPr lang="en-US" smtClean="0"/>
              <a:pPr/>
              <a:t>‹#›</a:t>
            </a:fld>
            <a:endParaRPr lang="en-US" sz="800" dirty="0"/>
          </a:p>
        </p:txBody>
      </p:sp>
      <p:pic>
        <p:nvPicPr>
          <p:cNvPr id="7" name="Picture 6">
            <a:extLst>
              <a:ext uri="{FF2B5EF4-FFF2-40B4-BE49-F238E27FC236}">
                <a16:creationId xmlns:a16="http://schemas.microsoft.com/office/drawing/2014/main" id="{3A1582F5-5555-5D30-2577-A4F771840F04}"/>
              </a:ext>
            </a:extLst>
          </p:cNvPr>
          <p:cNvPicPr>
            <a:picLocks noChangeAspect="1"/>
          </p:cNvPicPr>
          <p:nvPr userDrawn="1"/>
        </p:nvPicPr>
        <p:blipFill>
          <a:blip r:embed="rId14"/>
          <a:stretch>
            <a:fillRect/>
          </a:stretch>
        </p:blipFill>
        <p:spPr>
          <a:xfrm>
            <a:off x="9464642" y="5834226"/>
            <a:ext cx="2516204" cy="892310"/>
          </a:xfrm>
          <a:prstGeom prst="rect">
            <a:avLst/>
          </a:prstGeom>
        </p:spPr>
      </p:pic>
    </p:spTree>
    <p:extLst>
      <p:ext uri="{BB962C8B-B14F-4D97-AF65-F5344CB8AC3E}">
        <p14:creationId xmlns:p14="http://schemas.microsoft.com/office/powerpoint/2010/main" val="389114157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7" r:id="rId12"/>
  </p:sldLayoutIdLst>
  <p:hf sldNum="0" hdr="0" ftr="0" dt="0"/>
  <p:txStyles>
    <p:titleStyle>
      <a:lvl1pPr algn="l" defTabSz="914400" rtl="0" eaLnBrk="1" latinLnBrk="0" hangingPunct="1">
        <a:lnSpc>
          <a:spcPct val="100000"/>
        </a:lnSpc>
        <a:spcBef>
          <a:spcPct val="0"/>
        </a:spcBef>
        <a:buNone/>
        <a:defRPr sz="3600" b="1" i="0" kern="1200" cap="all" spc="70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160.JPG"/></Relationships>
</file>

<file path=ppt/slides/_rels/slide102.xml.rels><?xml version="1.0" encoding="UTF-8" standalone="yes"?>
<Relationships xmlns="http://schemas.openxmlformats.org/package/2006/relationships"><Relationship Id="rId3" Type="http://schemas.openxmlformats.org/officeDocument/2006/relationships/image" Target="../media/image161.JP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163.JPG"/></Relationships>
</file>

<file path=ppt/slides/_rels/slide104.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65.jpg"/><Relationship Id="rId2" Type="http://schemas.openxmlformats.org/officeDocument/2006/relationships/notesSlide" Target="../notesSlides/notesSlide105.xml"/><Relationship Id="rId1" Type="http://schemas.openxmlformats.org/officeDocument/2006/relationships/slideLayout" Target="../slideLayouts/slideLayout7.xml"/><Relationship Id="rId5" Type="http://schemas.openxmlformats.org/officeDocument/2006/relationships/image" Target="../media/image166.jpg"/><Relationship Id="rId4" Type="http://schemas.openxmlformats.org/officeDocument/2006/relationships/image" Target="../media/image48.jpg"/></Relationships>
</file>

<file path=ppt/slides/_rels/slide106.xml.rels><?xml version="1.0" encoding="UTF-8" standalone="yes"?>
<Relationships xmlns="http://schemas.openxmlformats.org/package/2006/relationships"><Relationship Id="rId3" Type="http://schemas.openxmlformats.org/officeDocument/2006/relationships/image" Target="../media/image167.JP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168.JPG"/></Relationships>
</file>

<file path=ppt/slides/_rels/slide107.xml.rels><?xml version="1.0" encoding="UTF-8" standalone="yes"?>
<Relationships xmlns="http://schemas.openxmlformats.org/package/2006/relationships"><Relationship Id="rId3" Type="http://schemas.openxmlformats.org/officeDocument/2006/relationships/image" Target="../media/image169.jpg"/><Relationship Id="rId2" Type="http://schemas.openxmlformats.org/officeDocument/2006/relationships/notesSlide" Target="../notesSlides/notesSlide107.xml"/><Relationship Id="rId1" Type="http://schemas.openxmlformats.org/officeDocument/2006/relationships/slideLayout" Target="../slideLayouts/slideLayout7.xml"/><Relationship Id="rId5" Type="http://schemas.openxmlformats.org/officeDocument/2006/relationships/image" Target="../media/image171.JPG"/><Relationship Id="rId4" Type="http://schemas.openxmlformats.org/officeDocument/2006/relationships/image" Target="../media/image170.jpg"/></Relationships>
</file>

<file path=ppt/slides/_rels/slide108.xml.rels><?xml version="1.0" encoding="UTF-8" standalone="yes"?>
<Relationships xmlns="http://schemas.openxmlformats.org/package/2006/relationships"><Relationship Id="rId3" Type="http://schemas.openxmlformats.org/officeDocument/2006/relationships/image" Target="../media/image172.jp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109.xml"/><Relationship Id="rId1" Type="http://schemas.openxmlformats.org/officeDocument/2006/relationships/slideLayout" Target="../slideLayouts/slideLayout7.xml"/><Relationship Id="rId5" Type="http://schemas.openxmlformats.org/officeDocument/2006/relationships/image" Target="../media/image174.JPG"/><Relationship Id="rId4" Type="http://schemas.openxmlformats.org/officeDocument/2006/relationships/image" Target="../media/image173.emf"/></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jfif"/></Relationships>
</file>

<file path=ppt/slides/_rels/slide110.xml.rels><?xml version="1.0" encoding="UTF-8" standalone="yes"?>
<Relationships xmlns="http://schemas.openxmlformats.org/package/2006/relationships"><Relationship Id="rId3" Type="http://schemas.openxmlformats.org/officeDocument/2006/relationships/image" Target="../media/image175.JPG"/><Relationship Id="rId2" Type="http://schemas.openxmlformats.org/officeDocument/2006/relationships/notesSlide" Target="../notesSlides/notesSlide110.xml"/><Relationship Id="rId1" Type="http://schemas.openxmlformats.org/officeDocument/2006/relationships/slideLayout" Target="../slideLayouts/slideLayout2.xml"/><Relationship Id="rId4" Type="http://schemas.openxmlformats.org/officeDocument/2006/relationships/image" Target="../media/image176.JPG"/></Relationships>
</file>

<file path=ppt/slides/_rels/slide111.xml.rels><?xml version="1.0" encoding="UTF-8" standalone="yes"?>
<Relationships xmlns="http://schemas.openxmlformats.org/package/2006/relationships"><Relationship Id="rId8" Type="http://schemas.openxmlformats.org/officeDocument/2006/relationships/image" Target="../media/image182.JPG"/><Relationship Id="rId3" Type="http://schemas.openxmlformats.org/officeDocument/2006/relationships/image" Target="../media/image177.JPG"/><Relationship Id="rId7" Type="http://schemas.openxmlformats.org/officeDocument/2006/relationships/image" Target="../media/image181.JPG"/><Relationship Id="rId2" Type="http://schemas.openxmlformats.org/officeDocument/2006/relationships/notesSlide" Target="../notesSlides/notesSlide111.xml"/><Relationship Id="rId1" Type="http://schemas.openxmlformats.org/officeDocument/2006/relationships/slideLayout" Target="../slideLayouts/slideLayout2.xml"/><Relationship Id="rId6" Type="http://schemas.openxmlformats.org/officeDocument/2006/relationships/image" Target="../media/image180.JPG"/><Relationship Id="rId5" Type="http://schemas.openxmlformats.org/officeDocument/2006/relationships/image" Target="../media/image179.JPG"/><Relationship Id="rId4" Type="http://schemas.openxmlformats.org/officeDocument/2006/relationships/image" Target="../media/image178.JPG"/><Relationship Id="rId9" Type="http://schemas.openxmlformats.org/officeDocument/2006/relationships/image" Target="../media/image183.JPG"/></Relationships>
</file>

<file path=ppt/slides/_rels/slide112.xml.rels><?xml version="1.0" encoding="UTF-8" standalone="yes"?>
<Relationships xmlns="http://schemas.openxmlformats.org/package/2006/relationships"><Relationship Id="rId3" Type="http://schemas.openxmlformats.org/officeDocument/2006/relationships/image" Target="../media/image184.jp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85.jp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86.JPG"/><Relationship Id="rId2" Type="http://schemas.openxmlformats.org/officeDocument/2006/relationships/notesSlide" Target="../notesSlides/notesSlide114.xml"/><Relationship Id="rId1" Type="http://schemas.openxmlformats.org/officeDocument/2006/relationships/slideLayout" Target="../slideLayouts/slideLayout2.xml"/><Relationship Id="rId4" Type="http://schemas.openxmlformats.org/officeDocument/2006/relationships/image" Target="../media/image187.JPG"/></Relationships>
</file>

<file path=ppt/slides/_rels/slide115.xml.rels><?xml version="1.0" encoding="UTF-8" standalone="yes"?>
<Relationships xmlns="http://schemas.openxmlformats.org/package/2006/relationships"><Relationship Id="rId3" Type="http://schemas.openxmlformats.org/officeDocument/2006/relationships/image" Target="../media/image167.JPG"/><Relationship Id="rId2" Type="http://schemas.openxmlformats.org/officeDocument/2006/relationships/notesSlide" Target="../notesSlides/notesSlide115.xml"/><Relationship Id="rId1" Type="http://schemas.openxmlformats.org/officeDocument/2006/relationships/slideLayout" Target="../slideLayouts/slideLayout2.xml"/><Relationship Id="rId4" Type="http://schemas.openxmlformats.org/officeDocument/2006/relationships/image" Target="../media/image168.JPG"/></Relationships>
</file>

<file path=ppt/slides/_rels/slide116.xml.rels><?xml version="1.0" encoding="UTF-8" standalone="yes"?>
<Relationships xmlns="http://schemas.openxmlformats.org/package/2006/relationships"><Relationship Id="rId3" Type="http://schemas.openxmlformats.org/officeDocument/2006/relationships/image" Target="../media/image169.jpg"/><Relationship Id="rId2" Type="http://schemas.openxmlformats.org/officeDocument/2006/relationships/notesSlide" Target="../notesSlides/notesSlide116.xml"/><Relationship Id="rId1" Type="http://schemas.openxmlformats.org/officeDocument/2006/relationships/slideLayout" Target="../slideLayouts/slideLayout7.xml"/><Relationship Id="rId5" Type="http://schemas.openxmlformats.org/officeDocument/2006/relationships/image" Target="../media/image171.JPG"/><Relationship Id="rId4" Type="http://schemas.openxmlformats.org/officeDocument/2006/relationships/image" Target="../media/image170.jpg"/></Relationships>
</file>

<file path=ppt/slides/_rels/slide1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hyperlink" Target="https://journals.plos.org/plosone/article?id=10.1371/journal.pone.0152493#pone.0152493.ref055" TargetMode="External"/><Relationship Id="rId2" Type="http://schemas.openxmlformats.org/officeDocument/2006/relationships/notesSlide" Target="../notesSlides/notesSlide119.xml"/><Relationship Id="rId1" Type="http://schemas.openxmlformats.org/officeDocument/2006/relationships/slideLayout" Target="../slideLayouts/slideLayout2.xml"/><Relationship Id="rId5" Type="http://schemas.openxmlformats.org/officeDocument/2006/relationships/hyperlink" Target="https://doi.org/10.1371/journal.pone.0152493" TargetMode="External"/><Relationship Id="rId4" Type="http://schemas.openxmlformats.org/officeDocument/2006/relationships/hyperlink" Target="https://journals.plos.org/plosone/article?id=10.1371/journal.pone.0152493#pone.0152493.ref056" TargetMode="External"/></Relationships>
</file>

<file path=ppt/slides/_rels/slide1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png"/><Relationship Id="rId7" Type="http://schemas.openxmlformats.org/officeDocument/2006/relationships/diagramColors" Target="../diagrams/colors3.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20.xml.rels><?xml version="1.0" encoding="UTF-8" standalone="yes"?>
<Relationships xmlns="http://schemas.openxmlformats.org/package/2006/relationships"><Relationship Id="rId8" Type="http://schemas.microsoft.com/office/2007/relationships/diagramDrawing" Target="../diagrams/drawing4.xml"/><Relationship Id="rId13" Type="http://schemas.microsoft.com/office/2007/relationships/diagramDrawing" Target="../diagrams/drawing5.xml"/><Relationship Id="rId3" Type="http://schemas.openxmlformats.org/officeDocument/2006/relationships/hyperlink" Target="https://doi.org/10.1126/science.aba0864" TargetMode="External"/><Relationship Id="rId7" Type="http://schemas.openxmlformats.org/officeDocument/2006/relationships/diagramColors" Target="../diagrams/colors4.xml"/><Relationship Id="rId12" Type="http://schemas.openxmlformats.org/officeDocument/2006/relationships/diagramColors" Target="../diagrams/colors5.xml"/><Relationship Id="rId2" Type="http://schemas.openxmlformats.org/officeDocument/2006/relationships/notesSlide" Target="../notesSlides/notesSlide120.xml"/><Relationship Id="rId1" Type="http://schemas.openxmlformats.org/officeDocument/2006/relationships/slideLayout" Target="../slideLayouts/slideLayout6.xml"/><Relationship Id="rId6" Type="http://schemas.openxmlformats.org/officeDocument/2006/relationships/diagramQuickStyle" Target="../diagrams/quickStyle4.xml"/><Relationship Id="rId11" Type="http://schemas.openxmlformats.org/officeDocument/2006/relationships/diagramQuickStyle" Target="../diagrams/quickStyle5.xml"/><Relationship Id="rId5" Type="http://schemas.openxmlformats.org/officeDocument/2006/relationships/diagramLayout" Target="../diagrams/layout4.xml"/><Relationship Id="rId10" Type="http://schemas.openxmlformats.org/officeDocument/2006/relationships/diagramLayout" Target="../diagrams/layout5.xml"/><Relationship Id="rId4" Type="http://schemas.openxmlformats.org/officeDocument/2006/relationships/diagramData" Target="../diagrams/data4.xml"/><Relationship Id="rId9" Type="http://schemas.openxmlformats.org/officeDocument/2006/relationships/diagramData" Target="../diagrams/data5.xml"/><Relationship Id="rId14" Type="http://schemas.openxmlformats.org/officeDocument/2006/relationships/image" Target="../media/image188.png"/></Relationships>
</file>

<file path=ppt/slides/_rels/slide121.xml.rels><?xml version="1.0" encoding="UTF-8" standalone="yes"?>
<Relationships xmlns="http://schemas.openxmlformats.org/package/2006/relationships"><Relationship Id="rId8" Type="http://schemas.microsoft.com/office/2007/relationships/diagramDrawing" Target="../diagrams/drawing6.xml"/><Relationship Id="rId13" Type="http://schemas.microsoft.com/office/2007/relationships/diagramDrawing" Target="../diagrams/drawing7.xml"/><Relationship Id="rId3" Type="http://schemas.openxmlformats.org/officeDocument/2006/relationships/hyperlink" Target="https://doi.org/10.1126/science.aba0864" TargetMode="External"/><Relationship Id="rId7" Type="http://schemas.openxmlformats.org/officeDocument/2006/relationships/diagramColors" Target="../diagrams/colors6.xml"/><Relationship Id="rId12" Type="http://schemas.openxmlformats.org/officeDocument/2006/relationships/diagramColors" Target="../diagrams/colors7.xml"/><Relationship Id="rId2" Type="http://schemas.openxmlformats.org/officeDocument/2006/relationships/notesSlide" Target="../notesSlides/notesSlide121.xml"/><Relationship Id="rId1" Type="http://schemas.openxmlformats.org/officeDocument/2006/relationships/slideLayout" Target="../slideLayouts/slideLayout6.xml"/><Relationship Id="rId6" Type="http://schemas.openxmlformats.org/officeDocument/2006/relationships/diagramQuickStyle" Target="../diagrams/quickStyle6.xml"/><Relationship Id="rId11" Type="http://schemas.openxmlformats.org/officeDocument/2006/relationships/diagramQuickStyle" Target="../diagrams/quickStyle7.xml"/><Relationship Id="rId5" Type="http://schemas.openxmlformats.org/officeDocument/2006/relationships/diagramLayout" Target="../diagrams/layout6.xml"/><Relationship Id="rId15" Type="http://schemas.openxmlformats.org/officeDocument/2006/relationships/image" Target="../media/image189.png"/><Relationship Id="rId10" Type="http://schemas.openxmlformats.org/officeDocument/2006/relationships/diagramLayout" Target="../diagrams/layout7.xml"/><Relationship Id="rId4" Type="http://schemas.openxmlformats.org/officeDocument/2006/relationships/diagramData" Target="../diagrams/data6.xml"/><Relationship Id="rId9" Type="http://schemas.openxmlformats.org/officeDocument/2006/relationships/diagramData" Target="../diagrams/data7.xml"/><Relationship Id="rId14" Type="http://schemas.openxmlformats.org/officeDocument/2006/relationships/image" Target="../media/image188.png"/></Relationships>
</file>

<file path=ppt/slides/_rels/slide122.xml.rels><?xml version="1.0" encoding="UTF-8" standalone="yes"?>
<Relationships xmlns="http://schemas.openxmlformats.org/package/2006/relationships"><Relationship Id="rId3" Type="http://schemas.openxmlformats.org/officeDocument/2006/relationships/hyperlink" Target="https://nationaleczema.org/eczema/related-conditions/" TargetMode="External"/><Relationship Id="rId2" Type="http://schemas.openxmlformats.org/officeDocument/2006/relationships/notesSlide" Target="../notesSlides/notesSlide122.xml"/><Relationship Id="rId1" Type="http://schemas.openxmlformats.org/officeDocument/2006/relationships/slideLayout" Target="../slideLayouts/slideLayout7.xml"/><Relationship Id="rId4" Type="http://schemas.openxmlformats.org/officeDocument/2006/relationships/image" Target="../media/image190.jpg"/></Relationships>
</file>

<file path=ppt/slides/_rels/slide123.xml.rels><?xml version="1.0" encoding="UTF-8" standalone="yes"?>
<Relationships xmlns="http://schemas.openxmlformats.org/package/2006/relationships"><Relationship Id="rId3" Type="http://schemas.openxmlformats.org/officeDocument/2006/relationships/image" Target="../media/image191.JPG"/><Relationship Id="rId2" Type="http://schemas.openxmlformats.org/officeDocument/2006/relationships/notesSlide" Target="../notesSlides/notesSlide123.xml"/><Relationship Id="rId1" Type="http://schemas.openxmlformats.org/officeDocument/2006/relationships/slideLayout" Target="../slideLayouts/slideLayout7.xml"/><Relationship Id="rId5" Type="http://schemas.openxmlformats.org/officeDocument/2006/relationships/image" Target="../media/image193.JPG"/><Relationship Id="rId4" Type="http://schemas.openxmlformats.org/officeDocument/2006/relationships/image" Target="../media/image192.JPG"/></Relationships>
</file>

<file path=ppt/slides/_rels/slide124.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notesSlide" Target="../notesSlides/notesSlide124.xml"/><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5.xml"/><Relationship Id="rId1" Type="http://schemas.openxmlformats.org/officeDocument/2006/relationships/slideLayout" Target="../slideLayouts/slideLayout2.xml"/><Relationship Id="rId4" Type="http://schemas.openxmlformats.org/officeDocument/2006/relationships/image" Target="../media/image194.jpg"/></Relationships>
</file>

<file path=ppt/slides/_rels/slide126.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27.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28.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30.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hyperlink" Target="mailto:castlecreekpd@gmail.com" TargetMode="External"/><Relationship Id="rId2" Type="http://schemas.openxmlformats.org/officeDocument/2006/relationships/notesSlide" Target="../notesSlides/notesSlide13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6.xml.rels><?xml version="1.0" encoding="UTF-8" standalone="yes"?>
<Relationships xmlns="http://schemas.openxmlformats.org/package/2006/relationships"><Relationship Id="rId3" Type="http://schemas.openxmlformats.org/officeDocument/2006/relationships/hyperlink" Target="https://www.medicalnewstoday.com/articles/319487" TargetMode="External"/><Relationship Id="rId2" Type="http://schemas.openxmlformats.org/officeDocument/2006/relationships/notesSlide" Target="../notesSlides/notesSlide133.xml"/><Relationship Id="rId1" Type="http://schemas.openxmlformats.org/officeDocument/2006/relationships/slideLayout" Target="../slideLayouts/slideLayout2.xml"/><Relationship Id="rId4" Type="http://schemas.openxmlformats.org/officeDocument/2006/relationships/hyperlink" Target="https://doi.org/10.1038/bdjteam.2015.123" TargetMode="Externa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hyperlink" Target="https://doi.org/10.1186/1758-5996-4-14" TargetMode="External"/><Relationship Id="rId2" Type="http://schemas.openxmlformats.org/officeDocument/2006/relationships/notesSlide" Target="../notesSlides/notesSlide135.xml"/><Relationship Id="rId1" Type="http://schemas.openxmlformats.org/officeDocument/2006/relationships/slideLayout" Target="../slideLayouts/slideLayout2.xml"/><Relationship Id="rId5" Type="http://schemas.openxmlformats.org/officeDocument/2006/relationships/hyperlink" Target="https://doi.org/10.2147/DMSO.S211624" TargetMode="External"/><Relationship Id="rId4" Type="http://schemas.openxmlformats.org/officeDocument/2006/relationships/hyperlink" Target="https://doi.org/10.1371/journal.pone.0098799" TargetMode="External"/></Relationships>
</file>

<file path=ppt/slides/_rels/slide139.xml.rels><?xml version="1.0" encoding="UTF-8" standalone="yes"?>
<Relationships xmlns="http://schemas.openxmlformats.org/package/2006/relationships"><Relationship Id="rId3" Type="http://schemas.openxmlformats.org/officeDocument/2006/relationships/hyperlink" Target="https://www.cdc.gov/oralhealth/conditions/periodontal-disease.html" TargetMode="External"/><Relationship Id="rId2" Type="http://schemas.openxmlformats.org/officeDocument/2006/relationships/notesSlide" Target="../notesSlides/notesSlide136.xml"/><Relationship Id="rId1" Type="http://schemas.openxmlformats.org/officeDocument/2006/relationships/slideLayout" Target="../slideLayouts/slideLayout2.xml"/><Relationship Id="rId5" Type="http://schemas.openxmlformats.org/officeDocument/2006/relationships/hyperlink" Target="https://www.aapd.org/research/oral-health-policies--recommendations/risk-assessment-and-management-of-periodontal-diseases-and-pathologies-in-pediatric-dental-patients" TargetMode="External"/><Relationship Id="rId4" Type="http://schemas.openxmlformats.org/officeDocument/2006/relationships/hyperlink" Target="https://www.aapd.org/media/Policies_Guidelines/BP_CariesRiskAssessment.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8" Type="http://schemas.openxmlformats.org/officeDocument/2006/relationships/hyperlink" Target="https://doi.org/10.1007/s10389-018-0936-2" TargetMode="External"/><Relationship Id="rId3" Type="http://schemas.openxmlformats.org/officeDocument/2006/relationships/hyperlink" Target="https://doi.org/10.1126/science.aba0864" TargetMode="External"/><Relationship Id="rId7" Type="http://schemas.openxmlformats.org/officeDocument/2006/relationships/hyperlink" Target="https://doi.org/10.1186/s12903-020-1048-2" TargetMode="External"/><Relationship Id="rId2" Type="http://schemas.openxmlformats.org/officeDocument/2006/relationships/notesSlide" Target="../notesSlides/notesSlide137.xml"/><Relationship Id="rId1" Type="http://schemas.openxmlformats.org/officeDocument/2006/relationships/slideLayout" Target="../slideLayouts/slideLayout2.xml"/><Relationship Id="rId6" Type="http://schemas.openxmlformats.org/officeDocument/2006/relationships/hyperlink" Target="https://dph.illinois.gov/topics-services/prevention-wellness/oral-health/maternal-and-child-oral-health-programs/oral-health-in-illinois.html" TargetMode="External"/><Relationship Id="rId5" Type="http://schemas.openxmlformats.org/officeDocument/2006/relationships/hyperlink" Target="https://dimensionsofdentalhygiene.com/article/%E2%80%A8importance-maternal-infant-oral-health/" TargetMode="External"/><Relationship Id="rId4" Type="http://schemas.openxmlformats.org/officeDocument/2006/relationships/hyperlink" Target="https://doi.org/10.1038/s41593-018-0128-y" TargetMode="External"/></Relationships>
</file>

<file path=ppt/slides/_rels/slide141.xml.rels><?xml version="1.0" encoding="UTF-8" standalone="yes"?>
<Relationships xmlns="http://schemas.openxmlformats.org/package/2006/relationships"><Relationship Id="rId3" Type="http://schemas.openxmlformats.org/officeDocument/2006/relationships/hyperlink" Target="https://dph.illinois.gov/topics-services/prevention-wellness/oral-health/maternal-and-child-oral-health-programs/oral-health-in-illinois.html" TargetMode="External"/><Relationship Id="rId7" Type="http://schemas.openxmlformats.org/officeDocument/2006/relationships/hyperlink" Target="https://doi.org/10.1038/s41398-021-01198-w" TargetMode="External"/><Relationship Id="rId2" Type="http://schemas.openxmlformats.org/officeDocument/2006/relationships/notesSlide" Target="../notesSlides/notesSlide138.xml"/><Relationship Id="rId1" Type="http://schemas.openxmlformats.org/officeDocument/2006/relationships/slideLayout" Target="../slideLayouts/slideLayout2.xml"/><Relationship Id="rId6" Type="http://schemas.openxmlformats.org/officeDocument/2006/relationships/hyperlink" Target="https://doi.org/10.1038/s41593-018-0128-y" TargetMode="External"/><Relationship Id="rId5" Type="http://schemas.openxmlformats.org/officeDocument/2006/relationships/hyperlink" Target="http://www.ada.org/resources/research/science-and-research-institute/oral-health-topics/genetics-and-oral-health" TargetMode="External"/><Relationship Id="rId4" Type="http://schemas.openxmlformats.org/officeDocument/2006/relationships/hyperlink" Target="https://dimensionsofdentalhygiene.com/article/%E2%80%A8importance-maternal-infant-oral-health"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28.emf"/></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30.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8.emf"/><Relationship Id="rId5" Type="http://schemas.openxmlformats.org/officeDocument/2006/relationships/oleObject" Target="../embeddings/oleObject1.bin"/><Relationship Id="rId4" Type="http://schemas.openxmlformats.org/officeDocument/2006/relationships/image" Target="../media/image29.emf"/></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33.JPG"/></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2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JPG"/></Relationships>
</file>

<file path=ppt/slides/_rels/slide3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3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3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4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4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5.jpg"/></Relationships>
</file>

<file path=ppt/slides/_rels/slide4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57.jpg"/><Relationship Id="rId4" Type="http://schemas.openxmlformats.org/officeDocument/2006/relationships/image" Target="../media/image47.JPG"/></Relationships>
</file>

<file path=ppt/slides/_rels/slide4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8.jpg"/></Relationships>
</file>

<file path=ppt/slides/_rels/slide4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60.JPG"/></Relationships>
</file>

<file path=ppt/slides/_rels/slide4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62.JPG"/></Relationships>
</file>

<file path=ppt/slides/_rels/slide4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64.JPG"/></Relationships>
</file>

<file path=ppt/slides/_rels/slide4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66.JPG"/></Relationships>
</file>

<file path=ppt/slides/_rels/slide4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68.JP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70.JPG"/></Relationships>
</file>

<file path=ppt/slides/_rels/slide5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74.JPG"/><Relationship Id="rId5" Type="http://schemas.openxmlformats.org/officeDocument/2006/relationships/image" Target="../media/image73.JPG"/><Relationship Id="rId4" Type="http://schemas.openxmlformats.org/officeDocument/2006/relationships/image" Target="../media/image72.JPG"/></Relationships>
</file>

<file path=ppt/slides/_rels/slide5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75.jpg"/></Relationships>
</file>

<file path=ppt/slides/_rels/slide5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78.JPG"/></Relationships>
</file>

<file path=ppt/slides/_rels/slide58.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80.jpg"/><Relationship Id="rId4" Type="http://schemas.openxmlformats.org/officeDocument/2006/relationships/image" Target="../media/image53.jp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82.jpg"/><Relationship Id="rId5" Type="http://schemas.openxmlformats.org/officeDocument/2006/relationships/image" Target="../media/image80.jpg"/><Relationship Id="rId4" Type="http://schemas.openxmlformats.org/officeDocument/2006/relationships/image" Target="../media/image53.jpg"/></Relationships>
</file>

<file path=ppt/slides/_rels/slide62.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84.JPG"/></Relationships>
</file>

<file path=ppt/slides/_rels/slide63.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86.jpg"/></Relationships>
</file>

<file path=ppt/slides/_rels/slide64.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88.jpg"/></Relationships>
</file>

<file path=ppt/slides/_rels/slide65.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90.jpg"/></Relationships>
</file>

<file path=ppt/slides/_rels/slide66.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92.jpg"/></Relationships>
</file>

<file path=ppt/slides/_rels/slide67.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94.jpg"/></Relationships>
</file>

<file path=ppt/slides/_rels/slide68.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96.JPG"/></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97.jp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100.JPG"/></Relationships>
</file>

<file path=ppt/slides/_rels/slide72.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103.jpg"/><Relationship Id="rId4" Type="http://schemas.openxmlformats.org/officeDocument/2006/relationships/image" Target="../media/image102.jpg"/></Relationships>
</file>

<file path=ppt/slides/_rels/slide7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105.JPG"/></Relationships>
</file>

<file path=ppt/slides/_rels/slide77.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94.jpg"/></Relationships>
</file>

<file path=ppt/slides/_rels/slide78.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107.JPG"/></Relationships>
</file>

<file path=ppt/slides/_rels/slide79.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109.JP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image" Target="../media/image112.JPG"/><Relationship Id="rId5" Type="http://schemas.openxmlformats.org/officeDocument/2006/relationships/image" Target="../media/image111.JPG"/><Relationship Id="rId4" Type="http://schemas.openxmlformats.org/officeDocument/2006/relationships/image" Target="../media/image110.JPG"/></Relationships>
</file>

<file path=ppt/slides/_rels/slide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114.JPG"/><Relationship Id="rId5" Type="http://schemas.openxmlformats.org/officeDocument/2006/relationships/image" Target="../media/image113.JPG"/><Relationship Id="rId4" Type="http://schemas.openxmlformats.org/officeDocument/2006/relationships/image" Target="../media/image110.JPG"/></Relationships>
</file>

<file path=ppt/slides/_rels/slide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2.xml"/><Relationship Id="rId1" Type="http://schemas.openxmlformats.org/officeDocument/2006/relationships/slideLayout" Target="../slideLayouts/slideLayout2.xml"/><Relationship Id="rId5" Type="http://schemas.openxmlformats.org/officeDocument/2006/relationships/image" Target="../media/image115.JPG"/><Relationship Id="rId4" Type="http://schemas.openxmlformats.org/officeDocument/2006/relationships/image" Target="../media/image110.JPG"/></Relationships>
</file>

<file path=ppt/slides/_rels/slide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image" Target="../media/image117.JPG"/><Relationship Id="rId5" Type="http://schemas.openxmlformats.org/officeDocument/2006/relationships/image" Target="../media/image116.JPG"/><Relationship Id="rId4" Type="http://schemas.openxmlformats.org/officeDocument/2006/relationships/image" Target="../media/image110.JPG"/></Relationships>
</file>

<file path=ppt/slides/_rels/slide84.xml.rels><?xml version="1.0" encoding="UTF-8" standalone="yes"?>
<Relationships xmlns="http://schemas.openxmlformats.org/package/2006/relationships"><Relationship Id="rId8" Type="http://schemas.openxmlformats.org/officeDocument/2006/relationships/image" Target="../media/image122.JPG"/><Relationship Id="rId3" Type="http://schemas.openxmlformats.org/officeDocument/2006/relationships/image" Target="../media/image3.png"/><Relationship Id="rId7" Type="http://schemas.openxmlformats.org/officeDocument/2006/relationships/image" Target="../media/image121.JPG"/><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image" Target="../media/image120.JPG"/><Relationship Id="rId5" Type="http://schemas.openxmlformats.org/officeDocument/2006/relationships/image" Target="../media/image119.JPG"/><Relationship Id="rId4" Type="http://schemas.openxmlformats.org/officeDocument/2006/relationships/image" Target="../media/image118.JPG"/></Relationships>
</file>

<file path=ppt/slides/_rels/slide8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25.JPG"/><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image" Target="../media/image124.JPG"/><Relationship Id="rId5" Type="http://schemas.openxmlformats.org/officeDocument/2006/relationships/image" Target="../media/image123.JPG"/><Relationship Id="rId4" Type="http://schemas.openxmlformats.org/officeDocument/2006/relationships/image" Target="../media/image110.JPG"/></Relationships>
</file>

<file path=ppt/slides/_rels/slide8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29.JPG"/><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image" Target="../media/image128.JPG"/><Relationship Id="rId5" Type="http://schemas.openxmlformats.org/officeDocument/2006/relationships/image" Target="../media/image127.JPG"/><Relationship Id="rId4" Type="http://schemas.openxmlformats.org/officeDocument/2006/relationships/image" Target="../media/image126.JPG"/></Relationships>
</file>

<file path=ppt/slides/_rels/slide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7.xml"/><Relationship Id="rId1" Type="http://schemas.openxmlformats.org/officeDocument/2006/relationships/slideLayout" Target="../slideLayouts/slideLayout2.xml"/><Relationship Id="rId6" Type="http://schemas.openxmlformats.org/officeDocument/2006/relationships/image" Target="../media/image131.JPG"/><Relationship Id="rId5" Type="http://schemas.openxmlformats.org/officeDocument/2006/relationships/image" Target="../media/image130.JPG"/><Relationship Id="rId4" Type="http://schemas.openxmlformats.org/officeDocument/2006/relationships/image" Target="../media/image110.JPG"/></Relationships>
</file>

<file path=ppt/slides/_rels/slide88.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133.JPG"/></Relationships>
</file>

<file path=ppt/slides/_rels/slide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image" Target="../media/image135.JPG"/><Relationship Id="rId5" Type="http://schemas.openxmlformats.org/officeDocument/2006/relationships/image" Target="../media/image134.JPG"/><Relationship Id="rId4" Type="http://schemas.openxmlformats.org/officeDocument/2006/relationships/image" Target="../media/image110.JP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137.JPG"/></Relationships>
</file>

<file path=ppt/slides/_rels/slide91.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139.JPG"/></Relationships>
</file>

<file path=ppt/slides/_rels/slide92.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notesSlide" Target="../notesSlides/notesSlide92.xml"/><Relationship Id="rId1" Type="http://schemas.openxmlformats.org/officeDocument/2006/relationships/slideLayout" Target="../slideLayouts/slideLayout2.xml"/><Relationship Id="rId5" Type="http://schemas.openxmlformats.org/officeDocument/2006/relationships/image" Target="../media/image142.JPG"/><Relationship Id="rId4" Type="http://schemas.openxmlformats.org/officeDocument/2006/relationships/image" Target="../media/image141.JPG"/></Relationships>
</file>

<file path=ppt/slides/_rels/slide93.xml.rels><?xml version="1.0" encoding="UTF-8" standalone="yes"?>
<Relationships xmlns="http://schemas.openxmlformats.org/package/2006/relationships"><Relationship Id="rId3" Type="http://schemas.openxmlformats.org/officeDocument/2006/relationships/image" Target="../media/image143.JPG"/><Relationship Id="rId7" Type="http://schemas.openxmlformats.org/officeDocument/2006/relationships/image" Target="../media/image147.JPG"/><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image" Target="../media/image146.JPG"/><Relationship Id="rId5" Type="http://schemas.openxmlformats.org/officeDocument/2006/relationships/image" Target="../media/image145.JPG"/><Relationship Id="rId4" Type="http://schemas.openxmlformats.org/officeDocument/2006/relationships/image" Target="../media/image144.JPG"/></Relationships>
</file>

<file path=ppt/slides/_rels/slide94.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150.JPG"/></Relationships>
</file>

<file path=ppt/slides/_rels/slide96.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153.JPG"/></Relationships>
</file>

<file path=ppt/slides/_rels/slide98.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155.JPG"/></Relationships>
</file>

<file path=ppt/slides/_rels/slide99.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notesSlide" Target="../notesSlides/notesSlide99.xml"/><Relationship Id="rId1" Type="http://schemas.openxmlformats.org/officeDocument/2006/relationships/slideLayout" Target="../slideLayouts/slideLayout6.xml"/><Relationship Id="rId4" Type="http://schemas.openxmlformats.org/officeDocument/2006/relationships/image" Target="../media/image157.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0BC389-BE7C-6352-18B0-8D30BA07AD8E}"/>
              </a:ext>
            </a:extLst>
          </p:cNvPr>
          <p:cNvSpPr/>
          <p:nvPr/>
        </p:nvSpPr>
        <p:spPr>
          <a:xfrm>
            <a:off x="10567555" y="0"/>
            <a:ext cx="1624445" cy="123651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Rectangle 10">
            <a:extLst>
              <a:ext uri="{FF2B5EF4-FFF2-40B4-BE49-F238E27FC236}">
                <a16:creationId xmlns:a16="http://schemas.microsoft.com/office/drawing/2014/main" id="{4D896123-1B32-4CB1-B2ED-E34BBC26B4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close-up of a baby&#10;&#10;Description automatically generated">
            <a:extLst>
              <a:ext uri="{FF2B5EF4-FFF2-40B4-BE49-F238E27FC236}">
                <a16:creationId xmlns:a16="http://schemas.microsoft.com/office/drawing/2014/main" id="{33D7F6BA-1364-DCCA-7BD8-8ADE8AFA97D8}"/>
              </a:ext>
            </a:extLst>
          </p:cNvPr>
          <p:cNvPicPr>
            <a:picLocks noChangeAspect="1"/>
          </p:cNvPicPr>
          <p:nvPr/>
        </p:nvPicPr>
        <p:blipFill rotWithShape="1">
          <a:blip r:embed="rId3">
            <a:extLst>
              <a:ext uri="{28A0092B-C50C-407E-A947-70E740481C1C}">
                <a14:useLocalDpi xmlns:a14="http://schemas.microsoft.com/office/drawing/2010/main" val="0"/>
              </a:ext>
            </a:extLst>
          </a:blip>
          <a:srcRect t="11237" b="13767"/>
          <a:stretch/>
        </p:blipFill>
        <p:spPr>
          <a:xfrm>
            <a:off x="20" y="-1"/>
            <a:ext cx="12191980" cy="6857571"/>
          </a:xfrm>
          <a:prstGeom prst="rect">
            <a:avLst/>
          </a:prstGeom>
        </p:spPr>
      </p:pic>
      <p:sp>
        <p:nvSpPr>
          <p:cNvPr id="13" name="Rectangle 12">
            <a:extLst>
              <a:ext uri="{FF2B5EF4-FFF2-40B4-BE49-F238E27FC236}">
                <a16:creationId xmlns:a16="http://schemas.microsoft.com/office/drawing/2014/main" id="{019FDB4D-987D-4C87-A179-9D4616AB24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9931"/>
            <a:ext cx="12191999" cy="5058137"/>
          </a:xfrm>
          <a:prstGeom prst="rect">
            <a:avLst/>
          </a:prstGeom>
          <a:gradFill flip="none" rotWithShape="1">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46D24D1-ED52-0A0F-500E-8064D8203B10}"/>
              </a:ext>
            </a:extLst>
          </p:cNvPr>
          <p:cNvSpPr>
            <a:spLocks noGrp="1"/>
          </p:cNvSpPr>
          <p:nvPr>
            <p:ph type="ctrTitle"/>
          </p:nvPr>
        </p:nvSpPr>
        <p:spPr>
          <a:xfrm>
            <a:off x="1619534" y="504966"/>
            <a:ext cx="8952932" cy="3043213"/>
          </a:xfrm>
        </p:spPr>
        <p:txBody>
          <a:bodyPr anchor="b">
            <a:normAutofit fontScale="90000"/>
          </a:bodyPr>
          <a:lstStyle/>
          <a:p>
            <a:r>
              <a:rPr lang="en-US" dirty="0">
                <a:solidFill>
                  <a:schemeClr val="bg1"/>
                </a:solidFill>
                <a:latin typeface="Bookman Old Style" panose="02050604050505020204" pitchFamily="18" charset="0"/>
              </a:rPr>
              <a:t>Tiny mouths, big </a:t>
            </a:r>
            <a:r>
              <a:rPr lang="en-US" dirty="0" err="1">
                <a:solidFill>
                  <a:schemeClr val="bg1"/>
                </a:solidFill>
                <a:latin typeface="Bookman Old Style" panose="02050604050505020204" pitchFamily="18" charset="0"/>
              </a:rPr>
              <a:t>breathes:spotting</a:t>
            </a:r>
            <a:r>
              <a:rPr lang="en-US" dirty="0">
                <a:solidFill>
                  <a:schemeClr val="bg1"/>
                </a:solidFill>
                <a:latin typeface="Bookman Old Style" panose="02050604050505020204" pitchFamily="18" charset="0"/>
              </a:rPr>
              <a:t> airway clues in kiddos </a:t>
            </a:r>
            <a:br>
              <a:rPr lang="en-US" dirty="0">
                <a:solidFill>
                  <a:schemeClr val="bg1"/>
                </a:solidFill>
                <a:latin typeface="Bookman Old Style" panose="02050604050505020204" pitchFamily="18" charset="0"/>
              </a:rPr>
            </a:br>
            <a:endParaRPr lang="en-US" dirty="0">
              <a:solidFill>
                <a:schemeClr val="bg1"/>
              </a:solidFill>
              <a:latin typeface="Bookman Old Style" panose="02050604050505020204" pitchFamily="18" charset="0"/>
            </a:endParaRPr>
          </a:p>
        </p:txBody>
      </p:sp>
      <p:sp>
        <p:nvSpPr>
          <p:cNvPr id="3" name="Subtitle 2">
            <a:extLst>
              <a:ext uri="{FF2B5EF4-FFF2-40B4-BE49-F238E27FC236}">
                <a16:creationId xmlns:a16="http://schemas.microsoft.com/office/drawing/2014/main" id="{0F1D9145-AC27-8F69-6A49-646C2E4F5370}"/>
              </a:ext>
            </a:extLst>
          </p:cNvPr>
          <p:cNvSpPr>
            <a:spLocks noGrp="1"/>
          </p:cNvSpPr>
          <p:nvPr>
            <p:ph type="subTitle" idx="1"/>
          </p:nvPr>
        </p:nvSpPr>
        <p:spPr>
          <a:xfrm>
            <a:off x="2950191" y="3749746"/>
            <a:ext cx="6291618" cy="2208321"/>
          </a:xfrm>
        </p:spPr>
        <p:txBody>
          <a:bodyPr anchor="t">
            <a:normAutofit/>
          </a:bodyPr>
          <a:lstStyle/>
          <a:p>
            <a:endParaRPr lang="en-US" dirty="0">
              <a:solidFill>
                <a:schemeClr val="bg1"/>
              </a:solidFill>
            </a:endParaRPr>
          </a:p>
        </p:txBody>
      </p:sp>
    </p:spTree>
    <p:extLst>
      <p:ext uri="{BB962C8B-B14F-4D97-AF65-F5344CB8AC3E}">
        <p14:creationId xmlns:p14="http://schemas.microsoft.com/office/powerpoint/2010/main" val="3581912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482601" y="166462"/>
            <a:ext cx="10972800" cy="1139825"/>
          </a:xfrm>
        </p:spPr>
        <p:txBody>
          <a:bodyPr>
            <a:normAutofit/>
          </a:bodyPr>
          <a:lstStyle/>
          <a:p>
            <a:pPr eaLnBrk="1" hangingPunct="1">
              <a:defRPr/>
            </a:pPr>
            <a:r>
              <a:rPr lang="en-US" dirty="0"/>
              <a:t>Early Childhood Caries(ECC) </a:t>
            </a:r>
          </a:p>
        </p:txBody>
      </p:sp>
      <p:sp>
        <p:nvSpPr>
          <p:cNvPr id="99332" name="Rectangle 4"/>
          <p:cNvSpPr>
            <a:spLocks noGrp="1" noChangeArrowheads="1"/>
          </p:cNvSpPr>
          <p:nvPr>
            <p:ph type="body" sz="half" idx="1"/>
          </p:nvPr>
        </p:nvSpPr>
        <p:spPr>
          <a:xfrm>
            <a:off x="482601" y="2079173"/>
            <a:ext cx="5384800" cy="4530725"/>
          </a:xfrm>
        </p:spPr>
        <p:txBody>
          <a:bodyPr/>
          <a:lstStyle/>
          <a:p>
            <a:pPr eaLnBrk="1" hangingPunct="1">
              <a:lnSpc>
                <a:spcPct val="90000"/>
              </a:lnSpc>
              <a:defRPr/>
            </a:pPr>
            <a:r>
              <a:rPr lang="en-US" sz="2400" dirty="0"/>
              <a:t>Numerous studies document that ECC predicts future caries </a:t>
            </a:r>
            <a:r>
              <a:rPr lang="en-US" sz="2400" u="sng" dirty="0"/>
              <a:t>often in spite of prevention</a:t>
            </a:r>
          </a:p>
        </p:txBody>
      </p:sp>
      <p:pic>
        <p:nvPicPr>
          <p:cNvPr id="41988" name="Picture 6" descr="SFTD13H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10794" t="17738" r="9943" b="18826"/>
          <a:stretch>
            <a:fillRect/>
          </a:stretch>
        </p:blipFill>
        <p:spPr>
          <a:xfrm>
            <a:off x="6694714" y="1796144"/>
            <a:ext cx="3886200" cy="2913063"/>
          </a:xfr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822EC44-1765-E91A-DA5B-4DF853709AD8}"/>
              </a:ext>
            </a:extLst>
          </p:cNvPr>
          <p:cNvSpPr txBox="1"/>
          <p:nvPr/>
        </p:nvSpPr>
        <p:spPr>
          <a:xfrm>
            <a:off x="482601" y="5540829"/>
            <a:ext cx="5733142" cy="369332"/>
          </a:xfrm>
          <a:prstGeom prst="rect">
            <a:avLst/>
          </a:prstGeom>
          <a:noFill/>
        </p:spPr>
        <p:txBody>
          <a:bodyPr wrap="square" rtlCol="0">
            <a:spAutoFit/>
          </a:bodyPr>
          <a:lstStyle/>
          <a:p>
            <a:r>
              <a:rPr lang="en-US" dirty="0"/>
              <a:t>Courtesy Dr. Paul Casamassimo</a:t>
            </a:r>
          </a:p>
        </p:txBody>
      </p:sp>
    </p:spTree>
    <p:extLst>
      <p:ext uri="{BB962C8B-B14F-4D97-AF65-F5344CB8AC3E}">
        <p14:creationId xmlns:p14="http://schemas.microsoft.com/office/powerpoint/2010/main" val="58349128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DAFF4757-7EDC-0438-70D5-E30E1AD5B7AF}"/>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pic>
        <p:nvPicPr>
          <p:cNvPr id="26" name="Picture 25" descr="A collage of a person&#10;&#10;Description automatically generated with medium confidence">
            <a:extLst>
              <a:ext uri="{FF2B5EF4-FFF2-40B4-BE49-F238E27FC236}">
                <a16:creationId xmlns:a16="http://schemas.microsoft.com/office/drawing/2014/main" id="{5D58A8E8-07B5-811B-61AC-4D2CF880DA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606" y="1469809"/>
            <a:ext cx="11206788" cy="4322618"/>
          </a:xfrm>
          <a:prstGeom prst="rect">
            <a:avLst/>
          </a:prstGeom>
        </p:spPr>
      </p:pic>
      <p:sp>
        <p:nvSpPr>
          <p:cNvPr id="2" name="Title 1">
            <a:extLst>
              <a:ext uri="{FF2B5EF4-FFF2-40B4-BE49-F238E27FC236}">
                <a16:creationId xmlns:a16="http://schemas.microsoft.com/office/drawing/2014/main" id="{20671450-084E-A612-08B1-0420F09B6DCE}"/>
              </a:ext>
            </a:extLst>
          </p:cNvPr>
          <p:cNvSpPr>
            <a:spLocks noGrp="1"/>
          </p:cNvSpPr>
          <p:nvPr>
            <p:ph type="title"/>
          </p:nvPr>
        </p:nvSpPr>
        <p:spPr/>
        <p:txBody>
          <a:bodyPr/>
          <a:lstStyle/>
          <a:p>
            <a:r>
              <a:rPr lang="en-US" dirty="0">
                <a:latin typeface="Bookman Old Style" panose="02050604050505020204" pitchFamily="18" charset="0"/>
              </a:rPr>
              <a:t>Classic example</a:t>
            </a:r>
          </a:p>
        </p:txBody>
      </p:sp>
    </p:spTree>
    <p:extLst>
      <p:ext uri="{BB962C8B-B14F-4D97-AF65-F5344CB8AC3E}">
        <p14:creationId xmlns:p14="http://schemas.microsoft.com/office/powerpoint/2010/main" val="300483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D354784-C278-A5D6-9ECE-F2D6DB7EBD51}"/>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16" name="TextBox 15">
            <a:extLst>
              <a:ext uri="{FF2B5EF4-FFF2-40B4-BE49-F238E27FC236}">
                <a16:creationId xmlns:a16="http://schemas.microsoft.com/office/drawing/2014/main" id="{F9F4EC98-17F8-AF18-4EB5-61CEA812B795}"/>
              </a:ext>
            </a:extLst>
          </p:cNvPr>
          <p:cNvSpPr txBox="1"/>
          <p:nvPr/>
        </p:nvSpPr>
        <p:spPr>
          <a:xfrm>
            <a:off x="1911927" y="3345873"/>
            <a:ext cx="184731" cy="369332"/>
          </a:xfrm>
          <a:prstGeom prst="rect">
            <a:avLst/>
          </a:prstGeom>
          <a:noFill/>
        </p:spPr>
        <p:txBody>
          <a:bodyPr wrap="none" rtlCol="0">
            <a:spAutoFit/>
          </a:bodyPr>
          <a:lstStyle/>
          <a:p>
            <a:endParaRPr lang="en-US" dirty="0"/>
          </a:p>
        </p:txBody>
      </p:sp>
      <p:pic>
        <p:nvPicPr>
          <p:cNvPr id="5" name="Picture 4" descr="A screenshot of a medical test&#10;&#10;Description automatically generated">
            <a:extLst>
              <a:ext uri="{FF2B5EF4-FFF2-40B4-BE49-F238E27FC236}">
                <a16:creationId xmlns:a16="http://schemas.microsoft.com/office/drawing/2014/main" id="{FB79D411-7BB4-B9F3-EB9B-8EE327DCD5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791" y="141425"/>
            <a:ext cx="7796895" cy="3675119"/>
          </a:xfrm>
          <a:prstGeom prst="rect">
            <a:avLst/>
          </a:prstGeom>
        </p:spPr>
      </p:pic>
      <p:pic>
        <p:nvPicPr>
          <p:cNvPr id="9" name="Picture 8" descr="A graph showing the amount of airflow&#10;&#10;Description automatically generated">
            <a:extLst>
              <a:ext uri="{FF2B5EF4-FFF2-40B4-BE49-F238E27FC236}">
                <a16:creationId xmlns:a16="http://schemas.microsoft.com/office/drawing/2014/main" id="{D7694F8A-96AF-FB1E-04B3-234C58131D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4886" y="2258571"/>
            <a:ext cx="6222274" cy="4232593"/>
          </a:xfrm>
          <a:prstGeom prst="rect">
            <a:avLst/>
          </a:prstGeom>
        </p:spPr>
      </p:pic>
    </p:spTree>
    <p:extLst>
      <p:ext uri="{BB962C8B-B14F-4D97-AF65-F5344CB8AC3E}">
        <p14:creationId xmlns:p14="http://schemas.microsoft.com/office/powerpoint/2010/main" val="48946582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D354784-C278-A5D6-9ECE-F2D6DB7EBD51}"/>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16" name="TextBox 15">
            <a:extLst>
              <a:ext uri="{FF2B5EF4-FFF2-40B4-BE49-F238E27FC236}">
                <a16:creationId xmlns:a16="http://schemas.microsoft.com/office/drawing/2014/main" id="{F9F4EC98-17F8-AF18-4EB5-61CEA812B795}"/>
              </a:ext>
            </a:extLst>
          </p:cNvPr>
          <p:cNvSpPr txBox="1"/>
          <p:nvPr/>
        </p:nvSpPr>
        <p:spPr>
          <a:xfrm>
            <a:off x="1911927" y="3345873"/>
            <a:ext cx="184731" cy="369332"/>
          </a:xfrm>
          <a:prstGeom prst="rect">
            <a:avLst/>
          </a:prstGeom>
          <a:noFill/>
        </p:spPr>
        <p:txBody>
          <a:bodyPr wrap="none" rtlCol="0">
            <a:spAutoFit/>
          </a:bodyPr>
          <a:lstStyle/>
          <a:p>
            <a:endParaRPr lang="en-US" dirty="0"/>
          </a:p>
        </p:txBody>
      </p:sp>
      <p:pic>
        <p:nvPicPr>
          <p:cNvPr id="3" name="Picture 2" descr="A diagram of a diagram of human anatomy&#10;&#10;Description automatically generated">
            <a:extLst>
              <a:ext uri="{FF2B5EF4-FFF2-40B4-BE49-F238E27FC236}">
                <a16:creationId xmlns:a16="http://schemas.microsoft.com/office/drawing/2014/main" id="{7693E55E-3AB6-6A36-55C6-A9993846C1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6060" y="163830"/>
            <a:ext cx="6659880" cy="6530340"/>
          </a:xfrm>
          <a:prstGeom prst="rect">
            <a:avLst/>
          </a:prstGeom>
        </p:spPr>
      </p:pic>
    </p:spTree>
    <p:extLst>
      <p:ext uri="{BB962C8B-B14F-4D97-AF65-F5344CB8AC3E}">
        <p14:creationId xmlns:p14="http://schemas.microsoft.com/office/powerpoint/2010/main" val="318860791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D354784-C278-A5D6-9ECE-F2D6DB7EBD51}"/>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16" name="TextBox 15">
            <a:extLst>
              <a:ext uri="{FF2B5EF4-FFF2-40B4-BE49-F238E27FC236}">
                <a16:creationId xmlns:a16="http://schemas.microsoft.com/office/drawing/2014/main" id="{F9F4EC98-17F8-AF18-4EB5-61CEA812B795}"/>
              </a:ext>
            </a:extLst>
          </p:cNvPr>
          <p:cNvSpPr txBox="1"/>
          <p:nvPr/>
        </p:nvSpPr>
        <p:spPr>
          <a:xfrm>
            <a:off x="1911927" y="3345873"/>
            <a:ext cx="184731" cy="369332"/>
          </a:xfrm>
          <a:prstGeom prst="rect">
            <a:avLst/>
          </a:prstGeom>
          <a:noFill/>
        </p:spPr>
        <p:txBody>
          <a:bodyPr wrap="none" rtlCol="0">
            <a:spAutoFit/>
          </a:bodyPr>
          <a:lstStyle/>
          <a:p>
            <a:endParaRPr lang="en-US" dirty="0"/>
          </a:p>
        </p:txBody>
      </p:sp>
      <p:pic>
        <p:nvPicPr>
          <p:cNvPr id="4" name="Picture 3" descr="A close-up of a medical information&#10;&#10;Description automatically generated">
            <a:extLst>
              <a:ext uri="{FF2B5EF4-FFF2-40B4-BE49-F238E27FC236}">
                <a16:creationId xmlns:a16="http://schemas.microsoft.com/office/drawing/2014/main" id="{88DCF5EE-FBC6-CC05-3EEF-26D46F054B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5584371" cy="6847168"/>
          </a:xfrm>
          <a:prstGeom prst="rect">
            <a:avLst/>
          </a:prstGeom>
        </p:spPr>
      </p:pic>
      <p:pic>
        <p:nvPicPr>
          <p:cNvPr id="6" name="Picture 5" descr="A close-up of a document&#10;&#10;Description automatically generated">
            <a:extLst>
              <a:ext uri="{FF2B5EF4-FFF2-40B4-BE49-F238E27FC236}">
                <a16:creationId xmlns:a16="http://schemas.microsoft.com/office/drawing/2014/main" id="{4751E8BA-51B2-8C1F-6366-F097E1F016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0662" y="0"/>
            <a:ext cx="4731338" cy="6847168"/>
          </a:xfrm>
          <a:prstGeom prst="rect">
            <a:avLst/>
          </a:prstGeom>
        </p:spPr>
      </p:pic>
    </p:spTree>
    <p:extLst>
      <p:ext uri="{BB962C8B-B14F-4D97-AF65-F5344CB8AC3E}">
        <p14:creationId xmlns:p14="http://schemas.microsoft.com/office/powerpoint/2010/main" val="14751399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D354784-C278-A5D6-9ECE-F2D6DB7EBD51}"/>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16" name="TextBox 15">
            <a:extLst>
              <a:ext uri="{FF2B5EF4-FFF2-40B4-BE49-F238E27FC236}">
                <a16:creationId xmlns:a16="http://schemas.microsoft.com/office/drawing/2014/main" id="{F9F4EC98-17F8-AF18-4EB5-61CEA812B795}"/>
              </a:ext>
            </a:extLst>
          </p:cNvPr>
          <p:cNvSpPr txBox="1"/>
          <p:nvPr/>
        </p:nvSpPr>
        <p:spPr>
          <a:xfrm>
            <a:off x="1911927" y="3345873"/>
            <a:ext cx="184731" cy="369332"/>
          </a:xfrm>
          <a:prstGeom prst="rect">
            <a:avLst/>
          </a:prstGeom>
          <a:noFill/>
        </p:spPr>
        <p:txBody>
          <a:bodyPr wrap="none" rtlCol="0">
            <a:spAutoFit/>
          </a:bodyPr>
          <a:lstStyle/>
          <a:p>
            <a:endParaRPr lang="en-US" dirty="0"/>
          </a:p>
        </p:txBody>
      </p:sp>
      <p:pic>
        <p:nvPicPr>
          <p:cNvPr id="3" name="Picture 2" descr="Close-up of a child biting a finger&#10;&#10;Description automatically generated">
            <a:extLst>
              <a:ext uri="{FF2B5EF4-FFF2-40B4-BE49-F238E27FC236}">
                <a16:creationId xmlns:a16="http://schemas.microsoft.com/office/drawing/2014/main" id="{ACDA4A0E-A155-A485-DB4A-46171C5F42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0771" y="2177142"/>
            <a:ext cx="4996543" cy="3331029"/>
          </a:xfrm>
          <a:prstGeom prst="rect">
            <a:avLst/>
          </a:prstGeom>
        </p:spPr>
      </p:pic>
    </p:spTree>
    <p:extLst>
      <p:ext uri="{BB962C8B-B14F-4D97-AF65-F5344CB8AC3E}">
        <p14:creationId xmlns:p14="http://schemas.microsoft.com/office/powerpoint/2010/main" val="280523311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and a child&#10;&#10;Description automatically generated">
            <a:extLst>
              <a:ext uri="{FF2B5EF4-FFF2-40B4-BE49-F238E27FC236}">
                <a16:creationId xmlns:a16="http://schemas.microsoft.com/office/drawing/2014/main" id="{438F7D01-40EB-1D22-06F9-8194573032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0264" y="0"/>
            <a:ext cx="4570214" cy="6858000"/>
          </a:xfrm>
          <a:prstGeom prst="rect">
            <a:avLst/>
          </a:prstGeom>
        </p:spPr>
      </p:pic>
      <p:pic>
        <p:nvPicPr>
          <p:cNvPr id="7" name="Picture 6" descr="A thumb with a smiley face painted on it&#10;&#10;Description automatically generated">
            <a:extLst>
              <a:ext uri="{FF2B5EF4-FFF2-40B4-BE49-F238E27FC236}">
                <a16:creationId xmlns:a16="http://schemas.microsoft.com/office/drawing/2014/main" id="{A80F12CF-1855-BE39-305F-2A6CD7625E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522" y="0"/>
            <a:ext cx="6482953" cy="6858000"/>
          </a:xfrm>
          <a:prstGeom prst="rect">
            <a:avLst/>
          </a:prstGeom>
        </p:spPr>
      </p:pic>
      <p:pic>
        <p:nvPicPr>
          <p:cNvPr id="9" name="Picture 8" descr="A skull with horns and sharp teeth&#10;&#10;Description automatically generated">
            <a:extLst>
              <a:ext uri="{FF2B5EF4-FFF2-40B4-BE49-F238E27FC236}">
                <a16:creationId xmlns:a16="http://schemas.microsoft.com/office/drawing/2014/main" id="{06FFA42D-9660-5CD6-D963-D1EBF899DAF9}"/>
              </a:ext>
            </a:extLst>
          </p:cNvPr>
          <p:cNvPicPr>
            <a:picLocks noChangeAspect="1"/>
          </p:cNvPicPr>
          <p:nvPr/>
        </p:nvPicPr>
        <p:blipFill rotWithShape="1">
          <a:blip r:embed="rId5">
            <a:extLst>
              <a:ext uri="{28A0092B-C50C-407E-A947-70E740481C1C}">
                <a14:useLocalDpi xmlns:a14="http://schemas.microsoft.com/office/drawing/2010/main" val="0"/>
              </a:ext>
            </a:extLst>
          </a:blip>
          <a:srcRect l="25026" t="9009" r="26945" b="1801"/>
          <a:stretch/>
        </p:blipFill>
        <p:spPr>
          <a:xfrm>
            <a:off x="2416629" y="751113"/>
            <a:ext cx="870857" cy="1077687"/>
          </a:xfrm>
          <a:prstGeom prst="rect">
            <a:avLst/>
          </a:prstGeom>
        </p:spPr>
      </p:pic>
    </p:spTree>
    <p:extLst>
      <p:ext uri="{BB962C8B-B14F-4D97-AF65-F5344CB8AC3E}">
        <p14:creationId xmlns:p14="http://schemas.microsoft.com/office/powerpoint/2010/main" val="3997768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1+#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D354784-C278-A5D6-9ECE-F2D6DB7EBD51}"/>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16" name="TextBox 15">
            <a:extLst>
              <a:ext uri="{FF2B5EF4-FFF2-40B4-BE49-F238E27FC236}">
                <a16:creationId xmlns:a16="http://schemas.microsoft.com/office/drawing/2014/main" id="{F9F4EC98-17F8-AF18-4EB5-61CEA812B795}"/>
              </a:ext>
            </a:extLst>
          </p:cNvPr>
          <p:cNvSpPr txBox="1"/>
          <p:nvPr/>
        </p:nvSpPr>
        <p:spPr>
          <a:xfrm>
            <a:off x="1911927" y="3345873"/>
            <a:ext cx="184731" cy="369332"/>
          </a:xfrm>
          <a:prstGeom prst="rect">
            <a:avLst/>
          </a:prstGeom>
          <a:noFill/>
        </p:spPr>
        <p:txBody>
          <a:bodyPr wrap="none" rtlCol="0">
            <a:spAutoFit/>
          </a:bodyPr>
          <a:lstStyle/>
          <a:p>
            <a:endParaRPr lang="en-US" dirty="0"/>
          </a:p>
        </p:txBody>
      </p:sp>
      <p:pic>
        <p:nvPicPr>
          <p:cNvPr id="3" name="Picture 2" descr="A screenshot of a news page&#10;&#10;Description automatically generated">
            <a:extLst>
              <a:ext uri="{FF2B5EF4-FFF2-40B4-BE49-F238E27FC236}">
                <a16:creationId xmlns:a16="http://schemas.microsoft.com/office/drawing/2014/main" id="{F00C4485-4820-A987-4333-490D51D1F0B5}"/>
              </a:ext>
            </a:extLst>
          </p:cNvPr>
          <p:cNvPicPr>
            <a:picLocks noChangeAspect="1"/>
          </p:cNvPicPr>
          <p:nvPr/>
        </p:nvPicPr>
        <p:blipFill rotWithShape="1">
          <a:blip r:embed="rId3">
            <a:extLst>
              <a:ext uri="{28A0092B-C50C-407E-A947-70E740481C1C}">
                <a14:useLocalDpi xmlns:a14="http://schemas.microsoft.com/office/drawing/2010/main" val="0"/>
              </a:ext>
            </a:extLst>
          </a:blip>
          <a:srcRect l="-3359" r="3359"/>
          <a:stretch/>
        </p:blipFill>
        <p:spPr>
          <a:xfrm>
            <a:off x="-1" y="0"/>
            <a:ext cx="7130143" cy="6854582"/>
          </a:xfrm>
          <a:prstGeom prst="rect">
            <a:avLst/>
          </a:prstGeom>
        </p:spPr>
      </p:pic>
      <p:sp>
        <p:nvSpPr>
          <p:cNvPr id="4" name="Speech Bubble: Rectangle 3">
            <a:extLst>
              <a:ext uri="{FF2B5EF4-FFF2-40B4-BE49-F238E27FC236}">
                <a16:creationId xmlns:a16="http://schemas.microsoft.com/office/drawing/2014/main" id="{AFE1E78B-46C2-10CE-94A6-899BB780A465}"/>
              </a:ext>
            </a:extLst>
          </p:cNvPr>
          <p:cNvSpPr/>
          <p:nvPr/>
        </p:nvSpPr>
        <p:spPr>
          <a:xfrm>
            <a:off x="2096658" y="3037113"/>
            <a:ext cx="9670799" cy="1491343"/>
          </a:xfrm>
          <a:prstGeom prst="wedgeRectCallou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9087E62C-BC7E-DA3A-146D-A63FB353CF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2324" y="3234891"/>
            <a:ext cx="9519465" cy="1127458"/>
          </a:xfrm>
          <a:prstGeom prst="rect">
            <a:avLst/>
          </a:prstGeom>
        </p:spPr>
      </p:pic>
    </p:spTree>
    <p:extLst>
      <p:ext uri="{BB962C8B-B14F-4D97-AF65-F5344CB8AC3E}">
        <p14:creationId xmlns:p14="http://schemas.microsoft.com/office/powerpoint/2010/main" val="2203982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lose up of teeth&#10;&#10;Description automatically generated">
            <a:extLst>
              <a:ext uri="{FF2B5EF4-FFF2-40B4-BE49-F238E27FC236}">
                <a16:creationId xmlns:a16="http://schemas.microsoft.com/office/drawing/2014/main" id="{8DFC34C5-4678-45A6-78CC-4A41A6DC87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096000" cy="2711859"/>
          </a:xfrm>
          <a:prstGeom prst="rect">
            <a:avLst/>
          </a:prstGeom>
        </p:spPr>
      </p:pic>
      <p:pic>
        <p:nvPicPr>
          <p:cNvPr id="7" name="Picture 6" descr="Close-up of a person's mouth&#10;&#10;Description automatically generated">
            <a:extLst>
              <a:ext uri="{FF2B5EF4-FFF2-40B4-BE49-F238E27FC236}">
                <a16:creationId xmlns:a16="http://schemas.microsoft.com/office/drawing/2014/main" id="{51347163-AF8F-5ED9-6D96-DBE4EE42D1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V="1">
            <a:off x="6267949" y="1578428"/>
            <a:ext cx="5924051" cy="4724400"/>
          </a:xfrm>
          <a:prstGeom prst="rect">
            <a:avLst/>
          </a:prstGeom>
        </p:spPr>
      </p:pic>
      <p:pic>
        <p:nvPicPr>
          <p:cNvPr id="9" name="Picture 8" descr="A x-ray of a skull&#10;&#10;Description automatically generated">
            <a:extLst>
              <a:ext uri="{FF2B5EF4-FFF2-40B4-BE49-F238E27FC236}">
                <a16:creationId xmlns:a16="http://schemas.microsoft.com/office/drawing/2014/main" id="{75D54A94-A4A5-E7B8-C35A-2C23F15237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4168" y="2694354"/>
            <a:ext cx="3882118" cy="4163646"/>
          </a:xfrm>
          <a:prstGeom prst="rect">
            <a:avLst/>
          </a:prstGeom>
        </p:spPr>
      </p:pic>
    </p:spTree>
    <p:extLst>
      <p:ext uri="{BB962C8B-B14F-4D97-AF65-F5344CB8AC3E}">
        <p14:creationId xmlns:p14="http://schemas.microsoft.com/office/powerpoint/2010/main" val="2830738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llage of a child's teeth&#10;&#10;Description automatically generated">
            <a:extLst>
              <a:ext uri="{FF2B5EF4-FFF2-40B4-BE49-F238E27FC236}">
                <a16:creationId xmlns:a16="http://schemas.microsoft.com/office/drawing/2014/main" id="{825EE253-081D-6866-4302-A2AFF24135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Rectangle 1">
            <a:extLst>
              <a:ext uri="{FF2B5EF4-FFF2-40B4-BE49-F238E27FC236}">
                <a16:creationId xmlns:a16="http://schemas.microsoft.com/office/drawing/2014/main" id="{E08AE46D-DB51-DAA4-9954-2E5B0520B849}"/>
              </a:ext>
            </a:extLst>
          </p:cNvPr>
          <p:cNvSpPr/>
          <p:nvPr/>
        </p:nvSpPr>
        <p:spPr>
          <a:xfrm>
            <a:off x="5127171" y="3875314"/>
            <a:ext cx="1970315" cy="28302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12DA2541-CF96-4C1A-330B-3924F71C3B0D}"/>
              </a:ext>
            </a:extLst>
          </p:cNvPr>
          <p:cNvSpPr/>
          <p:nvPr/>
        </p:nvSpPr>
        <p:spPr>
          <a:xfrm>
            <a:off x="3069771" y="1382486"/>
            <a:ext cx="500743" cy="261257"/>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B92C0A66-6F62-DBEB-BCC6-81734DCFF8A5}"/>
              </a:ext>
            </a:extLst>
          </p:cNvPr>
          <p:cNvSpPr/>
          <p:nvPr/>
        </p:nvSpPr>
        <p:spPr>
          <a:xfrm>
            <a:off x="6629400" y="1382486"/>
            <a:ext cx="1143000" cy="28302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B05D3323-675E-42C7-7480-8DD4E51D7748}"/>
              </a:ext>
            </a:extLst>
          </p:cNvPr>
          <p:cNvSpPr/>
          <p:nvPr/>
        </p:nvSpPr>
        <p:spPr>
          <a:xfrm>
            <a:off x="8697686" y="1382486"/>
            <a:ext cx="1328057" cy="381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0590006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D0B3D274-7F8A-2D6D-D034-4A1243BA160D}"/>
              </a:ext>
            </a:extLst>
          </p:cNvPr>
          <p:cNvGraphicFramePr>
            <a:graphicFrameLocks noChangeAspect="1"/>
          </p:cNvGraphicFramePr>
          <p:nvPr/>
        </p:nvGraphicFramePr>
        <p:xfrm>
          <a:off x="0" y="-86632"/>
          <a:ext cx="4717237" cy="6160861"/>
        </p:xfrm>
        <a:graphic>
          <a:graphicData uri="http://schemas.openxmlformats.org/presentationml/2006/ole">
            <mc:AlternateContent xmlns:mc="http://schemas.openxmlformats.org/markup-compatibility/2006">
              <mc:Choice xmlns:v="urn:schemas-microsoft-com:vml" Requires="v">
                <p:oleObj name="Acrobat Document" r:id="rId3" imgW="4632818" imgH="6050029" progId="Acrobat.Document.DC">
                  <p:embed/>
                </p:oleObj>
              </mc:Choice>
              <mc:Fallback>
                <p:oleObj name="Acrobat Document" r:id="rId3" imgW="4632818" imgH="6050029" progId="Acrobat.Document.DC">
                  <p:embed/>
                  <p:pic>
                    <p:nvPicPr>
                      <p:cNvPr id="2" name="Object 1">
                        <a:extLst>
                          <a:ext uri="{FF2B5EF4-FFF2-40B4-BE49-F238E27FC236}">
                            <a16:creationId xmlns:a16="http://schemas.microsoft.com/office/drawing/2014/main" id="{D0B3D274-7F8A-2D6D-D034-4A1243BA160D}"/>
                          </a:ext>
                        </a:extLst>
                      </p:cNvPr>
                      <p:cNvPicPr/>
                      <p:nvPr/>
                    </p:nvPicPr>
                    <p:blipFill>
                      <a:blip r:embed="rId4"/>
                      <a:stretch>
                        <a:fillRect/>
                      </a:stretch>
                    </p:blipFill>
                    <p:spPr>
                      <a:xfrm>
                        <a:off x="0" y="-86632"/>
                        <a:ext cx="4717237" cy="6160861"/>
                      </a:xfrm>
                      <a:prstGeom prst="rect">
                        <a:avLst/>
                      </a:prstGeom>
                    </p:spPr>
                  </p:pic>
                </p:oleObj>
              </mc:Fallback>
            </mc:AlternateContent>
          </a:graphicData>
        </a:graphic>
      </p:graphicFrame>
      <p:pic>
        <p:nvPicPr>
          <p:cNvPr id="5" name="Picture 4" descr="A close-up of a paper&#10;&#10;Description automatically generated">
            <a:extLst>
              <a:ext uri="{FF2B5EF4-FFF2-40B4-BE49-F238E27FC236}">
                <a16:creationId xmlns:a16="http://schemas.microsoft.com/office/drawing/2014/main" id="{A646C97F-75AA-E598-1083-872B38096D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5783" y="1157151"/>
            <a:ext cx="8435690" cy="4590506"/>
          </a:xfrm>
          <a:prstGeom prst="rect">
            <a:avLst/>
          </a:prstGeom>
        </p:spPr>
      </p:pic>
      <p:sp>
        <p:nvSpPr>
          <p:cNvPr id="3" name="Rectangle 2">
            <a:extLst>
              <a:ext uri="{FF2B5EF4-FFF2-40B4-BE49-F238E27FC236}">
                <a16:creationId xmlns:a16="http://schemas.microsoft.com/office/drawing/2014/main" id="{54195E6E-0A50-E2A9-60B1-0856CD31E035}"/>
              </a:ext>
            </a:extLst>
          </p:cNvPr>
          <p:cNvSpPr/>
          <p:nvPr/>
        </p:nvSpPr>
        <p:spPr>
          <a:xfrm>
            <a:off x="783771" y="533400"/>
            <a:ext cx="1295400" cy="272143"/>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tar: 5 Points 3">
            <a:extLst>
              <a:ext uri="{FF2B5EF4-FFF2-40B4-BE49-F238E27FC236}">
                <a16:creationId xmlns:a16="http://schemas.microsoft.com/office/drawing/2014/main" id="{38C8E568-A410-F869-7AF4-D32D3A09D092}"/>
              </a:ext>
            </a:extLst>
          </p:cNvPr>
          <p:cNvSpPr/>
          <p:nvPr/>
        </p:nvSpPr>
        <p:spPr>
          <a:xfrm>
            <a:off x="4310743" y="1371600"/>
            <a:ext cx="406494" cy="348343"/>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tar: 5 Points 5">
            <a:extLst>
              <a:ext uri="{FF2B5EF4-FFF2-40B4-BE49-F238E27FC236}">
                <a16:creationId xmlns:a16="http://schemas.microsoft.com/office/drawing/2014/main" id="{BD43B444-E08A-0AC7-A500-F67C8EC601B8}"/>
              </a:ext>
            </a:extLst>
          </p:cNvPr>
          <p:cNvSpPr/>
          <p:nvPr/>
        </p:nvSpPr>
        <p:spPr>
          <a:xfrm>
            <a:off x="5689506" y="2275114"/>
            <a:ext cx="406494" cy="348343"/>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tar: 5 Points 6">
            <a:extLst>
              <a:ext uri="{FF2B5EF4-FFF2-40B4-BE49-F238E27FC236}">
                <a16:creationId xmlns:a16="http://schemas.microsoft.com/office/drawing/2014/main" id="{F7016FBE-A741-9FAE-4CD6-B48E79B99AF7}"/>
              </a:ext>
            </a:extLst>
          </p:cNvPr>
          <p:cNvSpPr/>
          <p:nvPr/>
        </p:nvSpPr>
        <p:spPr>
          <a:xfrm>
            <a:off x="5486259" y="2612572"/>
            <a:ext cx="406494" cy="348343"/>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tar: 5 Points 7">
            <a:extLst>
              <a:ext uri="{FF2B5EF4-FFF2-40B4-BE49-F238E27FC236}">
                <a16:creationId xmlns:a16="http://schemas.microsoft.com/office/drawing/2014/main" id="{05CB29D1-7503-B57C-EAA9-6D21A5A08FD3}"/>
              </a:ext>
            </a:extLst>
          </p:cNvPr>
          <p:cNvSpPr/>
          <p:nvPr/>
        </p:nvSpPr>
        <p:spPr>
          <a:xfrm>
            <a:off x="6248118" y="2819626"/>
            <a:ext cx="406494" cy="348343"/>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tar: 5 Points 8">
            <a:extLst>
              <a:ext uri="{FF2B5EF4-FFF2-40B4-BE49-F238E27FC236}">
                <a16:creationId xmlns:a16="http://schemas.microsoft.com/office/drawing/2014/main" id="{4131454A-6AF4-9EB1-856A-670ECF1E3F81}"/>
              </a:ext>
            </a:extLst>
          </p:cNvPr>
          <p:cNvSpPr/>
          <p:nvPr/>
        </p:nvSpPr>
        <p:spPr>
          <a:xfrm>
            <a:off x="4506615" y="3385456"/>
            <a:ext cx="406494" cy="348343"/>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tar: 5 Points 9">
            <a:extLst>
              <a:ext uri="{FF2B5EF4-FFF2-40B4-BE49-F238E27FC236}">
                <a16:creationId xmlns:a16="http://schemas.microsoft.com/office/drawing/2014/main" id="{D747A7DD-DDA2-0402-3C82-EB71AFC9A82E}"/>
              </a:ext>
            </a:extLst>
          </p:cNvPr>
          <p:cNvSpPr/>
          <p:nvPr/>
        </p:nvSpPr>
        <p:spPr>
          <a:xfrm>
            <a:off x="10493829" y="1719943"/>
            <a:ext cx="406494" cy="348343"/>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tar: 5 Points 10">
            <a:extLst>
              <a:ext uri="{FF2B5EF4-FFF2-40B4-BE49-F238E27FC236}">
                <a16:creationId xmlns:a16="http://schemas.microsoft.com/office/drawing/2014/main" id="{FEEEA421-E4CD-F1FB-A45F-0E203307AD38}"/>
              </a:ext>
            </a:extLst>
          </p:cNvPr>
          <p:cNvSpPr/>
          <p:nvPr/>
        </p:nvSpPr>
        <p:spPr>
          <a:xfrm>
            <a:off x="9262970" y="2275114"/>
            <a:ext cx="406494" cy="348343"/>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tar: 5 Points 11">
            <a:extLst>
              <a:ext uri="{FF2B5EF4-FFF2-40B4-BE49-F238E27FC236}">
                <a16:creationId xmlns:a16="http://schemas.microsoft.com/office/drawing/2014/main" id="{BC8633AA-F7D8-1266-9EE6-81866AFA73B6}"/>
              </a:ext>
            </a:extLst>
          </p:cNvPr>
          <p:cNvSpPr/>
          <p:nvPr/>
        </p:nvSpPr>
        <p:spPr>
          <a:xfrm>
            <a:off x="9262970" y="2601686"/>
            <a:ext cx="406494" cy="348343"/>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68B4F1B6-3C54-E7F2-9493-577D170C4B79}"/>
              </a:ext>
            </a:extLst>
          </p:cNvPr>
          <p:cNvSpPr/>
          <p:nvPr/>
        </p:nvSpPr>
        <p:spPr>
          <a:xfrm>
            <a:off x="6796093" y="2786743"/>
            <a:ext cx="1749087" cy="276474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72340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 presetClass="entr" presetSubtype="12"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0-#ppt_w/2"/>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0-#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par>
                                <p:cTn id="24" presetID="2" presetClass="entr" presetSubtype="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0-#ppt_h/2"/>
                                          </p:val>
                                        </p:tav>
                                        <p:tav tm="100000">
                                          <p:val>
                                            <p:strVal val="#ppt_y"/>
                                          </p:val>
                                        </p:tav>
                                      </p:tavLst>
                                    </p:anim>
                                  </p:childTnLst>
                                </p:cTn>
                              </p:par>
                              <p:par>
                                <p:cTn id="28" presetID="2" presetClass="entr" presetSubtype="2"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1+#ppt_w/2"/>
                                          </p:val>
                                        </p:tav>
                                        <p:tav tm="100000">
                                          <p:val>
                                            <p:strVal val="#ppt_x"/>
                                          </p:val>
                                        </p:tav>
                                      </p:tavLst>
                                    </p:anim>
                                    <p:anim calcmode="lin" valueType="num">
                                      <p:cBhvr additive="base">
                                        <p:cTn id="31" dur="500" fill="hold"/>
                                        <p:tgtEl>
                                          <p:spTgt spid="10"/>
                                        </p:tgtEl>
                                        <p:attrNameLst>
                                          <p:attrName>ppt_y</p:attrName>
                                        </p:attrNameLst>
                                      </p:cBhvr>
                                      <p:tavLst>
                                        <p:tav tm="0">
                                          <p:val>
                                            <p:strVal val="#ppt_y"/>
                                          </p:val>
                                        </p:tav>
                                        <p:tav tm="100000">
                                          <p:val>
                                            <p:strVal val="#ppt_y"/>
                                          </p:val>
                                        </p:tav>
                                      </p:tavLst>
                                    </p:anim>
                                  </p:childTnLst>
                                </p:cTn>
                              </p:par>
                              <p:par>
                                <p:cTn id="32" presetID="2" presetClass="entr" presetSubtype="2"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1+#ppt_w/2"/>
                                          </p:val>
                                        </p:tav>
                                        <p:tav tm="100000">
                                          <p:val>
                                            <p:strVal val="#ppt_x"/>
                                          </p:val>
                                        </p:tav>
                                      </p:tavLst>
                                    </p:anim>
                                    <p:anim calcmode="lin" valueType="num">
                                      <p:cBhvr additive="base">
                                        <p:cTn id="35" dur="500" fill="hold"/>
                                        <p:tgtEl>
                                          <p:spTgt spid="11"/>
                                        </p:tgtEl>
                                        <p:attrNameLst>
                                          <p:attrName>ppt_y</p:attrName>
                                        </p:attrNameLst>
                                      </p:cBhvr>
                                      <p:tavLst>
                                        <p:tav tm="0">
                                          <p:val>
                                            <p:strVal val="#ppt_y"/>
                                          </p:val>
                                        </p:tav>
                                        <p:tav tm="100000">
                                          <p:val>
                                            <p:strVal val="#ppt_y"/>
                                          </p:val>
                                        </p:tav>
                                      </p:tavLst>
                                    </p:anim>
                                  </p:childTnLst>
                                </p:cTn>
                              </p:par>
                              <p:par>
                                <p:cTn id="36" presetID="2" presetClass="entr" presetSubtype="6"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500" fill="hold"/>
                                        <p:tgtEl>
                                          <p:spTgt spid="12"/>
                                        </p:tgtEl>
                                        <p:attrNameLst>
                                          <p:attrName>ppt_x</p:attrName>
                                        </p:attrNameLst>
                                      </p:cBhvr>
                                      <p:tavLst>
                                        <p:tav tm="0">
                                          <p:val>
                                            <p:strVal val="1+#ppt_w/2"/>
                                          </p:val>
                                        </p:tav>
                                        <p:tav tm="100000">
                                          <p:val>
                                            <p:strVal val="#ppt_x"/>
                                          </p:val>
                                        </p:tav>
                                      </p:tavLst>
                                    </p:anim>
                                    <p:anim calcmode="lin" valueType="num">
                                      <p:cBhvr additive="base">
                                        <p:cTn id="39" dur="500" fill="hold"/>
                                        <p:tgtEl>
                                          <p:spTgt spid="12"/>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500" fill="hold"/>
                                        <p:tgtEl>
                                          <p:spTgt spid="9"/>
                                        </p:tgtEl>
                                        <p:attrNameLst>
                                          <p:attrName>ppt_x</p:attrName>
                                        </p:attrNameLst>
                                      </p:cBhvr>
                                      <p:tavLst>
                                        <p:tav tm="0">
                                          <p:val>
                                            <p:strVal val="#ppt_x"/>
                                          </p:val>
                                        </p:tav>
                                        <p:tav tm="100000">
                                          <p:val>
                                            <p:strVal val="#ppt_x"/>
                                          </p:val>
                                        </p:tav>
                                      </p:tavLst>
                                    </p:anim>
                                    <p:anim calcmode="lin" valueType="num">
                                      <p:cBhvr additive="base">
                                        <p:cTn id="4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0" descr="Castle Creek Pediatric Dentistry">
            <a:extLst>
              <a:ext uri="{FF2B5EF4-FFF2-40B4-BE49-F238E27FC236}">
                <a16:creationId xmlns:a16="http://schemas.microsoft.com/office/drawing/2014/main" id="{F67FE283-0AE2-215F-8D41-17BB258834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0255" y="5792427"/>
            <a:ext cx="2767444" cy="980136"/>
          </a:xfrm>
          <a:prstGeom prst="rect">
            <a:avLst/>
          </a:prstGeom>
          <a:noFill/>
          <a:extLst>
            <a:ext uri="{909E8E84-426E-40DD-AFC4-6F175D3DCCD1}">
              <a14:hiddenFill xmlns:a14="http://schemas.microsoft.com/office/drawing/2010/main">
                <a:solidFill>
                  <a:srgbClr val="FFFFFF"/>
                </a:solidFill>
              </a14:hiddenFill>
            </a:ext>
          </a:extLst>
        </p:spPr>
      </p:pic>
      <p:sp useBgFill="1">
        <p:nvSpPr>
          <p:cNvPr id="10" name="Rectangle 9">
            <a:extLst>
              <a:ext uri="{FF2B5EF4-FFF2-40B4-BE49-F238E27FC236}">
                <a16:creationId xmlns:a16="http://schemas.microsoft.com/office/drawing/2014/main" id="{E383CC5D-71E8-4CB2-8E4A-F1E4FF6DC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2DA5AC1-43C5-4243-9028-07DBB80D0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
            <a:ext cx="12192000" cy="1600201"/>
          </a:xfrm>
          <a:prstGeom prst="rect">
            <a:avLst/>
          </a:prstGeom>
          <a:gradFill>
            <a:gsLst>
              <a:gs pos="0">
                <a:schemeClr val="accent5">
                  <a:alpha val="83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A4EDA1C-27A1-4C83-ACE4-6675EC924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9161" y="9109"/>
            <a:ext cx="7792839" cy="1594270"/>
          </a:xfrm>
          <a:prstGeom prst="rect">
            <a:avLst/>
          </a:prstGeom>
          <a:gradFill>
            <a:gsLst>
              <a:gs pos="22000">
                <a:schemeClr val="accent2">
                  <a:alpha val="0"/>
                </a:schemeClr>
              </a:gs>
              <a:gs pos="99000">
                <a:schemeClr val="accent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1C2185E4-B584-4B9D-9440-DEA0FB9D94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9021976" y="-906246"/>
            <a:ext cx="1602951" cy="3416298"/>
          </a:xfrm>
          <a:prstGeom prst="rect">
            <a:avLst/>
          </a:prstGeom>
          <a:gradFill>
            <a:gsLst>
              <a:gs pos="45000">
                <a:schemeClr val="accent4">
                  <a:alpha val="0"/>
                </a:schemeClr>
              </a:gs>
              <a:gs pos="99000">
                <a:schemeClr val="accent6">
                  <a:alpha val="33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FF33EC8A-EE0A-4395-97E2-DAD467CF73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451242" y="0"/>
            <a:ext cx="9729549" cy="1600198"/>
          </a:xfrm>
          <a:prstGeom prst="rect">
            <a:avLst/>
          </a:prstGeom>
          <a:gradFill>
            <a:gsLst>
              <a:gs pos="0">
                <a:schemeClr val="accent5">
                  <a:alpha val="30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FF85DA95-16A4-404E-9BFF-27F8E4FC78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430"/>
            <a:ext cx="7910111" cy="1600198"/>
          </a:xfrm>
          <a:prstGeom prst="rect">
            <a:avLst/>
          </a:prstGeom>
          <a:gradFill>
            <a:gsLst>
              <a:gs pos="0">
                <a:schemeClr val="accent5">
                  <a:alpha val="21000"/>
                </a:schemeClr>
              </a:gs>
              <a:gs pos="99000">
                <a:schemeClr val="accent5">
                  <a:alpha val="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49CBC81-0A1D-4FF5-AA31-0E0EE28D8127}"/>
              </a:ext>
            </a:extLst>
          </p:cNvPr>
          <p:cNvSpPr>
            <a:spLocks noGrp="1"/>
          </p:cNvSpPr>
          <p:nvPr>
            <p:ph type="title"/>
          </p:nvPr>
        </p:nvSpPr>
        <p:spPr>
          <a:xfrm>
            <a:off x="1157084" y="374427"/>
            <a:ext cx="10374517" cy="971512"/>
          </a:xfrm>
        </p:spPr>
        <p:txBody>
          <a:bodyPr anchor="ctr">
            <a:normAutofit/>
          </a:bodyPr>
          <a:lstStyle/>
          <a:p>
            <a:pPr algn="ctr"/>
            <a:r>
              <a:rPr lang="en-US" sz="3200" dirty="0">
                <a:solidFill>
                  <a:schemeClr val="bg1"/>
                </a:solidFill>
                <a:latin typeface="Bookman Old Style" panose="02050604050505020204" pitchFamily="18" charset="0"/>
              </a:rPr>
              <a:t>Periodontal Disease</a:t>
            </a:r>
          </a:p>
        </p:txBody>
      </p:sp>
      <p:pic>
        <p:nvPicPr>
          <p:cNvPr id="4" name="Picture 3" descr="A picture containing fruit, pink&#10;&#10;Description automatically generated">
            <a:extLst>
              <a:ext uri="{FF2B5EF4-FFF2-40B4-BE49-F238E27FC236}">
                <a16:creationId xmlns:a16="http://schemas.microsoft.com/office/drawing/2014/main" id="{A9D943DB-895A-405F-76CA-731D3DCC10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9485" y="1344794"/>
            <a:ext cx="8170870" cy="5437341"/>
          </a:xfrm>
          <a:prstGeom prst="rect">
            <a:avLst/>
          </a:prstGeom>
        </p:spPr>
      </p:pic>
      <p:pic>
        <p:nvPicPr>
          <p:cNvPr id="3" name="Picture 2" descr="Castle Creek Pediatric Dentistry">
            <a:extLst>
              <a:ext uri="{FF2B5EF4-FFF2-40B4-BE49-F238E27FC236}">
                <a16:creationId xmlns:a16="http://schemas.microsoft.com/office/drawing/2014/main" id="{AA83E485-D68A-ACAC-4A09-D09416CC80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67313" y="5981533"/>
            <a:ext cx="2581837"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67719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website&#10;&#10;Description automatically generated">
            <a:extLst>
              <a:ext uri="{FF2B5EF4-FFF2-40B4-BE49-F238E27FC236}">
                <a16:creationId xmlns:a16="http://schemas.microsoft.com/office/drawing/2014/main" id="{CFF244AE-16A0-4F38-9852-0E56FD47A6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637020" cy="3970020"/>
          </a:xfrm>
          <a:prstGeom prst="rect">
            <a:avLst/>
          </a:prstGeom>
        </p:spPr>
      </p:pic>
      <p:sp>
        <p:nvSpPr>
          <p:cNvPr id="2" name="Speech Bubble: Rectangle 1">
            <a:extLst>
              <a:ext uri="{FF2B5EF4-FFF2-40B4-BE49-F238E27FC236}">
                <a16:creationId xmlns:a16="http://schemas.microsoft.com/office/drawing/2014/main" id="{9C8BEFA8-B763-5F35-A577-9ED96356B5EE}"/>
              </a:ext>
            </a:extLst>
          </p:cNvPr>
          <p:cNvSpPr/>
          <p:nvPr/>
        </p:nvSpPr>
        <p:spPr>
          <a:xfrm>
            <a:off x="1034143" y="2558143"/>
            <a:ext cx="10994571" cy="3341914"/>
          </a:xfrm>
          <a:prstGeom prst="wedgeRectCallou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D354784-C278-A5D6-9ECE-F2D6DB7EBD51}"/>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16" name="TextBox 15">
            <a:extLst>
              <a:ext uri="{FF2B5EF4-FFF2-40B4-BE49-F238E27FC236}">
                <a16:creationId xmlns:a16="http://schemas.microsoft.com/office/drawing/2014/main" id="{F9F4EC98-17F8-AF18-4EB5-61CEA812B795}"/>
              </a:ext>
            </a:extLst>
          </p:cNvPr>
          <p:cNvSpPr txBox="1"/>
          <p:nvPr/>
        </p:nvSpPr>
        <p:spPr>
          <a:xfrm>
            <a:off x="1911927" y="3345873"/>
            <a:ext cx="184731" cy="369332"/>
          </a:xfrm>
          <a:prstGeom prst="rect">
            <a:avLst/>
          </a:prstGeom>
          <a:noFill/>
        </p:spPr>
        <p:txBody>
          <a:bodyPr wrap="none" rtlCol="0">
            <a:spAutoFit/>
          </a:bodyPr>
          <a:lstStyle/>
          <a:p>
            <a:endParaRPr lang="en-US" dirty="0"/>
          </a:p>
        </p:txBody>
      </p:sp>
      <p:pic>
        <p:nvPicPr>
          <p:cNvPr id="5" name="Picture 4" descr="A close up of text&#10;&#10;Description automatically generated">
            <a:extLst>
              <a:ext uri="{FF2B5EF4-FFF2-40B4-BE49-F238E27FC236}">
                <a16:creationId xmlns:a16="http://schemas.microsoft.com/office/drawing/2014/main" id="{37BC6B50-0628-5822-FF45-53B860B2A9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5606" y="2732314"/>
            <a:ext cx="10676695" cy="3034848"/>
          </a:xfrm>
          <a:prstGeom prst="rect">
            <a:avLst/>
          </a:prstGeom>
        </p:spPr>
      </p:pic>
    </p:spTree>
    <p:extLst>
      <p:ext uri="{BB962C8B-B14F-4D97-AF65-F5344CB8AC3E}">
        <p14:creationId xmlns:p14="http://schemas.microsoft.com/office/powerpoint/2010/main" val="318301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D354784-C278-A5D6-9ECE-F2D6DB7EBD51}"/>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16" name="TextBox 15">
            <a:extLst>
              <a:ext uri="{FF2B5EF4-FFF2-40B4-BE49-F238E27FC236}">
                <a16:creationId xmlns:a16="http://schemas.microsoft.com/office/drawing/2014/main" id="{F9F4EC98-17F8-AF18-4EB5-61CEA812B795}"/>
              </a:ext>
            </a:extLst>
          </p:cNvPr>
          <p:cNvSpPr txBox="1"/>
          <p:nvPr/>
        </p:nvSpPr>
        <p:spPr>
          <a:xfrm>
            <a:off x="1911927" y="3345873"/>
            <a:ext cx="184731" cy="369332"/>
          </a:xfrm>
          <a:prstGeom prst="rect">
            <a:avLst/>
          </a:prstGeom>
          <a:noFill/>
        </p:spPr>
        <p:txBody>
          <a:bodyPr wrap="none" rtlCol="0">
            <a:spAutoFit/>
          </a:bodyPr>
          <a:lstStyle/>
          <a:p>
            <a:endParaRPr lang="en-US" dirty="0"/>
          </a:p>
        </p:txBody>
      </p:sp>
      <p:pic>
        <p:nvPicPr>
          <p:cNvPr id="3" name="Picture 2" descr="A baby's hand with a ring on it&#10;&#10;Description automatically generated">
            <a:extLst>
              <a:ext uri="{FF2B5EF4-FFF2-40B4-BE49-F238E27FC236}">
                <a16:creationId xmlns:a16="http://schemas.microsoft.com/office/drawing/2014/main" id="{C125402D-AD8B-96FD-DECE-D0BF0982AE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2466029" cy="2732314"/>
          </a:xfrm>
          <a:prstGeom prst="rect">
            <a:avLst/>
          </a:prstGeom>
        </p:spPr>
      </p:pic>
      <p:pic>
        <p:nvPicPr>
          <p:cNvPr id="5" name="Picture 4" descr="A hand with a wrist brace&#10;&#10;Description automatically generated">
            <a:extLst>
              <a:ext uri="{FF2B5EF4-FFF2-40B4-BE49-F238E27FC236}">
                <a16:creationId xmlns:a16="http://schemas.microsoft.com/office/drawing/2014/main" id="{0F803FF3-90D3-6679-077B-F531F03963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1897" y="81642"/>
            <a:ext cx="3381174" cy="2280557"/>
          </a:xfrm>
          <a:prstGeom prst="rect">
            <a:avLst/>
          </a:prstGeom>
        </p:spPr>
      </p:pic>
      <p:pic>
        <p:nvPicPr>
          <p:cNvPr id="7" name="Picture 6" descr="A close-up of a model of a teeth&#10;&#10;Description automatically generated">
            <a:extLst>
              <a:ext uri="{FF2B5EF4-FFF2-40B4-BE49-F238E27FC236}">
                <a16:creationId xmlns:a16="http://schemas.microsoft.com/office/drawing/2014/main" id="{781FFDE1-64D0-6FB2-6082-3CF29A8341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1583" y="85145"/>
            <a:ext cx="2447793" cy="2396797"/>
          </a:xfrm>
          <a:prstGeom prst="rect">
            <a:avLst/>
          </a:prstGeom>
        </p:spPr>
      </p:pic>
      <p:pic>
        <p:nvPicPr>
          <p:cNvPr id="9" name="Picture 8" descr="A model of a human teeth with metal braces&#10;&#10;Description automatically generated">
            <a:extLst>
              <a:ext uri="{FF2B5EF4-FFF2-40B4-BE49-F238E27FC236}">
                <a16:creationId xmlns:a16="http://schemas.microsoft.com/office/drawing/2014/main" id="{C92A637E-A0C5-EB4E-9761-68D3CE5ECB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16369" y="576695"/>
            <a:ext cx="2186940" cy="1821180"/>
          </a:xfrm>
          <a:prstGeom prst="rect">
            <a:avLst/>
          </a:prstGeom>
        </p:spPr>
      </p:pic>
      <p:pic>
        <p:nvPicPr>
          <p:cNvPr id="12" name="Picture 11" descr="Close-up of a braces on teeth&#10;&#10;Description automatically generated">
            <a:extLst>
              <a:ext uri="{FF2B5EF4-FFF2-40B4-BE49-F238E27FC236}">
                <a16:creationId xmlns:a16="http://schemas.microsoft.com/office/drawing/2014/main" id="{9E3937E9-1E34-5643-9695-EE50D5E0EF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4651" y="3338946"/>
            <a:ext cx="2362200" cy="1744980"/>
          </a:xfrm>
          <a:prstGeom prst="rect">
            <a:avLst/>
          </a:prstGeom>
        </p:spPr>
      </p:pic>
      <p:pic>
        <p:nvPicPr>
          <p:cNvPr id="14" name="Picture 13" descr="A pair of hands wearing white gloves&#10;&#10;Description automatically generated">
            <a:extLst>
              <a:ext uri="{FF2B5EF4-FFF2-40B4-BE49-F238E27FC236}">
                <a16:creationId xmlns:a16="http://schemas.microsoft.com/office/drawing/2014/main" id="{4D323647-E325-516A-6612-4D0A91D24C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97975" y="3399906"/>
            <a:ext cx="2217420" cy="1623060"/>
          </a:xfrm>
          <a:prstGeom prst="rect">
            <a:avLst/>
          </a:prstGeom>
        </p:spPr>
      </p:pic>
      <p:pic>
        <p:nvPicPr>
          <p:cNvPr id="17" name="Picture 16" descr="A close-up of a person's foot with a bandage&#10;&#10;Description automatically generated">
            <a:extLst>
              <a:ext uri="{FF2B5EF4-FFF2-40B4-BE49-F238E27FC236}">
                <a16:creationId xmlns:a16="http://schemas.microsoft.com/office/drawing/2014/main" id="{7CC915C1-DFEB-A26A-4118-3D81E64399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92516" y="3285606"/>
            <a:ext cx="3093720" cy="1737360"/>
          </a:xfrm>
          <a:prstGeom prst="rect">
            <a:avLst/>
          </a:prstGeom>
        </p:spPr>
      </p:pic>
    </p:spTree>
    <p:extLst>
      <p:ext uri="{BB962C8B-B14F-4D97-AF65-F5344CB8AC3E}">
        <p14:creationId xmlns:p14="http://schemas.microsoft.com/office/powerpoint/2010/main" val="3186784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1000" fill="hold"/>
                                        <p:tgtEl>
                                          <p:spTgt spid="17"/>
                                        </p:tgtEl>
                                        <p:attrNameLst>
                                          <p:attrName>ppt_w</p:attrName>
                                        </p:attrNameLst>
                                      </p:cBhvr>
                                      <p:tavLst>
                                        <p:tav tm="0">
                                          <p:val>
                                            <p:fltVal val="0"/>
                                          </p:val>
                                        </p:tav>
                                        <p:tav tm="100000">
                                          <p:val>
                                            <p:strVal val="#ppt_w"/>
                                          </p:val>
                                        </p:tav>
                                      </p:tavLst>
                                    </p:anim>
                                    <p:anim calcmode="lin" valueType="num">
                                      <p:cBhvr>
                                        <p:cTn id="38" dur="1000" fill="hold"/>
                                        <p:tgtEl>
                                          <p:spTgt spid="17"/>
                                        </p:tgtEl>
                                        <p:attrNameLst>
                                          <p:attrName>ppt_h</p:attrName>
                                        </p:attrNameLst>
                                      </p:cBhvr>
                                      <p:tavLst>
                                        <p:tav tm="0">
                                          <p:val>
                                            <p:fltVal val="0"/>
                                          </p:val>
                                        </p:tav>
                                        <p:tav tm="100000">
                                          <p:val>
                                            <p:strVal val="#ppt_h"/>
                                          </p:val>
                                        </p:tav>
                                      </p:tavLst>
                                    </p:anim>
                                    <p:anim calcmode="lin" valueType="num">
                                      <p:cBhvr>
                                        <p:cTn id="39" dur="1000" fill="hold"/>
                                        <p:tgtEl>
                                          <p:spTgt spid="17"/>
                                        </p:tgtEl>
                                        <p:attrNameLst>
                                          <p:attrName>style.rotation</p:attrName>
                                        </p:attrNameLst>
                                      </p:cBhvr>
                                      <p:tavLst>
                                        <p:tav tm="0">
                                          <p:val>
                                            <p:fltVal val="90"/>
                                          </p:val>
                                        </p:tav>
                                        <p:tav tm="100000">
                                          <p:val>
                                            <p:fltVal val="0"/>
                                          </p:val>
                                        </p:tav>
                                      </p:tavLst>
                                    </p:anim>
                                    <p:animEffect transition="in" filter="fade">
                                      <p:cBhvr>
                                        <p:cTn id="40"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person's mouth&#10;&#10;Description automatically generated">
            <a:extLst>
              <a:ext uri="{FF2B5EF4-FFF2-40B4-BE49-F238E27FC236}">
                <a16:creationId xmlns:a16="http://schemas.microsoft.com/office/drawing/2014/main" id="{5DFF0B27-EBB4-E461-C720-03602E245DFE}"/>
              </a:ext>
            </a:extLst>
          </p:cNvPr>
          <p:cNvPicPr>
            <a:picLocks noChangeAspect="1"/>
          </p:cNvPicPr>
          <p:nvPr/>
        </p:nvPicPr>
        <p:blipFill rotWithShape="1">
          <a:blip r:embed="rId3">
            <a:extLst>
              <a:ext uri="{28A0092B-C50C-407E-A947-70E740481C1C}">
                <a14:useLocalDpi xmlns:a14="http://schemas.microsoft.com/office/drawing/2010/main" val="0"/>
              </a:ext>
            </a:extLst>
          </a:blip>
          <a:srcRect l="25178" t="15238" r="23750" b="24285"/>
          <a:stretch/>
        </p:blipFill>
        <p:spPr>
          <a:xfrm>
            <a:off x="3069770" y="1045029"/>
            <a:ext cx="6226629" cy="4147458"/>
          </a:xfrm>
          <a:prstGeom prst="rect">
            <a:avLst/>
          </a:prstGeom>
        </p:spPr>
      </p:pic>
    </p:spTree>
    <p:extLst>
      <p:ext uri="{BB962C8B-B14F-4D97-AF65-F5344CB8AC3E}">
        <p14:creationId xmlns:p14="http://schemas.microsoft.com/office/powerpoint/2010/main" val="125574214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og with a pacifier in its mouth&#10;&#10;Description automatically generated">
            <a:extLst>
              <a:ext uri="{FF2B5EF4-FFF2-40B4-BE49-F238E27FC236}">
                <a16:creationId xmlns:a16="http://schemas.microsoft.com/office/drawing/2014/main" id="{CAD78290-9F54-BB3D-E4BF-E04E9D1609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526" y="0"/>
            <a:ext cx="10266947" cy="6858000"/>
          </a:xfrm>
          <a:prstGeom prst="rect">
            <a:avLst/>
          </a:prstGeom>
        </p:spPr>
      </p:pic>
    </p:spTree>
    <p:extLst>
      <p:ext uri="{BB962C8B-B14F-4D97-AF65-F5344CB8AC3E}">
        <p14:creationId xmlns:p14="http://schemas.microsoft.com/office/powerpoint/2010/main" val="280210889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D354784-C278-A5D6-9ECE-F2D6DB7EBD51}"/>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16" name="TextBox 15">
            <a:extLst>
              <a:ext uri="{FF2B5EF4-FFF2-40B4-BE49-F238E27FC236}">
                <a16:creationId xmlns:a16="http://schemas.microsoft.com/office/drawing/2014/main" id="{F9F4EC98-17F8-AF18-4EB5-61CEA812B795}"/>
              </a:ext>
            </a:extLst>
          </p:cNvPr>
          <p:cNvSpPr txBox="1"/>
          <p:nvPr/>
        </p:nvSpPr>
        <p:spPr>
          <a:xfrm>
            <a:off x="1911927" y="3345873"/>
            <a:ext cx="184731" cy="369332"/>
          </a:xfrm>
          <a:prstGeom prst="rect">
            <a:avLst/>
          </a:prstGeom>
          <a:noFill/>
        </p:spPr>
        <p:txBody>
          <a:bodyPr wrap="none" rtlCol="0">
            <a:spAutoFit/>
          </a:bodyPr>
          <a:lstStyle/>
          <a:p>
            <a:endParaRPr lang="en-US" dirty="0"/>
          </a:p>
        </p:txBody>
      </p:sp>
      <p:pic>
        <p:nvPicPr>
          <p:cNvPr id="3" name="Picture 2" descr="A close-up of a website&#10;&#10;Description automatically generated">
            <a:extLst>
              <a:ext uri="{FF2B5EF4-FFF2-40B4-BE49-F238E27FC236}">
                <a16:creationId xmlns:a16="http://schemas.microsoft.com/office/drawing/2014/main" id="{D41C97EC-E5C3-9172-4B24-614FB5DA9F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060"/>
            <a:ext cx="9799320" cy="6598920"/>
          </a:xfrm>
          <a:prstGeom prst="rect">
            <a:avLst/>
          </a:prstGeom>
        </p:spPr>
      </p:pic>
      <p:sp>
        <p:nvSpPr>
          <p:cNvPr id="4" name="Speech Bubble: Rectangle 3">
            <a:extLst>
              <a:ext uri="{FF2B5EF4-FFF2-40B4-BE49-F238E27FC236}">
                <a16:creationId xmlns:a16="http://schemas.microsoft.com/office/drawing/2014/main" id="{4458E327-9FD7-ADC9-8087-AE04387276AD}"/>
              </a:ext>
            </a:extLst>
          </p:cNvPr>
          <p:cNvSpPr/>
          <p:nvPr/>
        </p:nvSpPr>
        <p:spPr>
          <a:xfrm>
            <a:off x="1012371" y="2188029"/>
            <a:ext cx="8786949" cy="2895600"/>
          </a:xfrm>
          <a:prstGeom prst="wedgeRectCallou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close up of text&#10;&#10;Description automatically generated">
            <a:extLst>
              <a:ext uri="{FF2B5EF4-FFF2-40B4-BE49-F238E27FC236}">
                <a16:creationId xmlns:a16="http://schemas.microsoft.com/office/drawing/2014/main" id="{C8D946DC-A3E3-B700-DE3B-EE83AAF9D7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7835" y="2389325"/>
            <a:ext cx="8521336" cy="2560816"/>
          </a:xfrm>
          <a:prstGeom prst="rect">
            <a:avLst/>
          </a:prstGeom>
        </p:spPr>
      </p:pic>
    </p:spTree>
    <p:extLst>
      <p:ext uri="{BB962C8B-B14F-4D97-AF65-F5344CB8AC3E}">
        <p14:creationId xmlns:p14="http://schemas.microsoft.com/office/powerpoint/2010/main" val="2198145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D354784-C278-A5D6-9ECE-F2D6DB7EBD51}"/>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16" name="TextBox 15">
            <a:extLst>
              <a:ext uri="{FF2B5EF4-FFF2-40B4-BE49-F238E27FC236}">
                <a16:creationId xmlns:a16="http://schemas.microsoft.com/office/drawing/2014/main" id="{F9F4EC98-17F8-AF18-4EB5-61CEA812B795}"/>
              </a:ext>
            </a:extLst>
          </p:cNvPr>
          <p:cNvSpPr txBox="1"/>
          <p:nvPr/>
        </p:nvSpPr>
        <p:spPr>
          <a:xfrm>
            <a:off x="1911927" y="3345873"/>
            <a:ext cx="184731" cy="369332"/>
          </a:xfrm>
          <a:prstGeom prst="rect">
            <a:avLst/>
          </a:prstGeom>
          <a:noFill/>
        </p:spPr>
        <p:txBody>
          <a:bodyPr wrap="none" rtlCol="0">
            <a:spAutoFit/>
          </a:bodyPr>
          <a:lstStyle/>
          <a:p>
            <a:endParaRPr lang="en-US" dirty="0"/>
          </a:p>
        </p:txBody>
      </p:sp>
      <p:pic>
        <p:nvPicPr>
          <p:cNvPr id="3" name="Picture 2" descr="A screenshot of a news page&#10;&#10;Description automatically generated">
            <a:extLst>
              <a:ext uri="{FF2B5EF4-FFF2-40B4-BE49-F238E27FC236}">
                <a16:creationId xmlns:a16="http://schemas.microsoft.com/office/drawing/2014/main" id="{F00C4485-4820-A987-4333-490D51D1F0B5}"/>
              </a:ext>
            </a:extLst>
          </p:cNvPr>
          <p:cNvPicPr>
            <a:picLocks noChangeAspect="1"/>
          </p:cNvPicPr>
          <p:nvPr/>
        </p:nvPicPr>
        <p:blipFill rotWithShape="1">
          <a:blip r:embed="rId3">
            <a:extLst>
              <a:ext uri="{28A0092B-C50C-407E-A947-70E740481C1C}">
                <a14:useLocalDpi xmlns:a14="http://schemas.microsoft.com/office/drawing/2010/main" val="0"/>
              </a:ext>
            </a:extLst>
          </a:blip>
          <a:srcRect l="-3359" r="3359"/>
          <a:stretch/>
        </p:blipFill>
        <p:spPr>
          <a:xfrm>
            <a:off x="-1" y="0"/>
            <a:ext cx="7130143" cy="6854582"/>
          </a:xfrm>
          <a:prstGeom prst="rect">
            <a:avLst/>
          </a:prstGeom>
        </p:spPr>
      </p:pic>
      <p:sp>
        <p:nvSpPr>
          <p:cNvPr id="4" name="Speech Bubble: Rectangle 3">
            <a:extLst>
              <a:ext uri="{FF2B5EF4-FFF2-40B4-BE49-F238E27FC236}">
                <a16:creationId xmlns:a16="http://schemas.microsoft.com/office/drawing/2014/main" id="{AFE1E78B-46C2-10CE-94A6-899BB780A465}"/>
              </a:ext>
            </a:extLst>
          </p:cNvPr>
          <p:cNvSpPr/>
          <p:nvPr/>
        </p:nvSpPr>
        <p:spPr>
          <a:xfrm>
            <a:off x="2096658" y="3037113"/>
            <a:ext cx="9670799" cy="1491343"/>
          </a:xfrm>
          <a:prstGeom prst="wedgeRectCallou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9087E62C-BC7E-DA3A-146D-A63FB353CF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2324" y="3234891"/>
            <a:ext cx="9519465" cy="1127458"/>
          </a:xfrm>
          <a:prstGeom prst="rect">
            <a:avLst/>
          </a:prstGeom>
        </p:spPr>
      </p:pic>
    </p:spTree>
    <p:extLst>
      <p:ext uri="{BB962C8B-B14F-4D97-AF65-F5344CB8AC3E}">
        <p14:creationId xmlns:p14="http://schemas.microsoft.com/office/powerpoint/2010/main" val="2209235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lose up of teeth&#10;&#10;Description automatically generated">
            <a:extLst>
              <a:ext uri="{FF2B5EF4-FFF2-40B4-BE49-F238E27FC236}">
                <a16:creationId xmlns:a16="http://schemas.microsoft.com/office/drawing/2014/main" id="{8DFC34C5-4678-45A6-78CC-4A41A6DC87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096000" cy="2711859"/>
          </a:xfrm>
          <a:prstGeom prst="rect">
            <a:avLst/>
          </a:prstGeom>
        </p:spPr>
      </p:pic>
      <p:pic>
        <p:nvPicPr>
          <p:cNvPr id="7" name="Picture 6" descr="Close-up of a person's mouth&#10;&#10;Description automatically generated">
            <a:extLst>
              <a:ext uri="{FF2B5EF4-FFF2-40B4-BE49-F238E27FC236}">
                <a16:creationId xmlns:a16="http://schemas.microsoft.com/office/drawing/2014/main" id="{51347163-AF8F-5ED9-6D96-DBE4EE42D1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V="1">
            <a:off x="6267949" y="1578428"/>
            <a:ext cx="5924051" cy="4724400"/>
          </a:xfrm>
          <a:prstGeom prst="rect">
            <a:avLst/>
          </a:prstGeom>
        </p:spPr>
      </p:pic>
      <p:pic>
        <p:nvPicPr>
          <p:cNvPr id="9" name="Picture 8" descr="A x-ray of a skull&#10;&#10;Description automatically generated">
            <a:extLst>
              <a:ext uri="{FF2B5EF4-FFF2-40B4-BE49-F238E27FC236}">
                <a16:creationId xmlns:a16="http://schemas.microsoft.com/office/drawing/2014/main" id="{75D54A94-A4A5-E7B8-C35A-2C23F15237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4168" y="2694354"/>
            <a:ext cx="3882118" cy="4163646"/>
          </a:xfrm>
          <a:prstGeom prst="rect">
            <a:avLst/>
          </a:prstGeom>
        </p:spPr>
      </p:pic>
    </p:spTree>
    <p:extLst>
      <p:ext uri="{BB962C8B-B14F-4D97-AF65-F5344CB8AC3E}">
        <p14:creationId xmlns:p14="http://schemas.microsoft.com/office/powerpoint/2010/main" val="229818278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baby&#10;&#10;Description automatically generated">
            <a:extLst>
              <a:ext uri="{FF2B5EF4-FFF2-40B4-BE49-F238E27FC236}">
                <a16:creationId xmlns:a16="http://schemas.microsoft.com/office/drawing/2014/main" id="{2E0BBD93-DFAD-D475-BF22-6F1D75AEC2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1857" y="1839686"/>
            <a:ext cx="5167085" cy="3875314"/>
          </a:xfrm>
          <a:prstGeom prst="rect">
            <a:avLst/>
          </a:prstGeom>
        </p:spPr>
      </p:pic>
      <p:sp>
        <p:nvSpPr>
          <p:cNvPr id="5" name="TextBox 4">
            <a:extLst>
              <a:ext uri="{FF2B5EF4-FFF2-40B4-BE49-F238E27FC236}">
                <a16:creationId xmlns:a16="http://schemas.microsoft.com/office/drawing/2014/main" id="{DD36B793-5653-B1E3-78F3-9CE7C480F97B}"/>
              </a:ext>
            </a:extLst>
          </p:cNvPr>
          <p:cNvSpPr txBox="1"/>
          <p:nvPr/>
        </p:nvSpPr>
        <p:spPr>
          <a:xfrm>
            <a:off x="1894115" y="217714"/>
            <a:ext cx="8784771" cy="923330"/>
          </a:xfrm>
          <a:prstGeom prst="rect">
            <a:avLst/>
          </a:prstGeom>
          <a:noFill/>
        </p:spPr>
        <p:txBody>
          <a:bodyPr wrap="square" rtlCol="0">
            <a:spAutoFit/>
          </a:bodyPr>
          <a:lstStyle/>
          <a:p>
            <a:pPr algn="ctr"/>
            <a:r>
              <a:rPr lang="en-US" sz="5400" dirty="0"/>
              <a:t>Who is watching this biome?</a:t>
            </a:r>
          </a:p>
        </p:txBody>
      </p:sp>
    </p:spTree>
    <p:extLst>
      <p:ext uri="{BB962C8B-B14F-4D97-AF65-F5344CB8AC3E}">
        <p14:creationId xmlns:p14="http://schemas.microsoft.com/office/powerpoint/2010/main" val="320659103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1B5267-F95E-9799-D6FE-2D4D72D16942}"/>
              </a:ext>
            </a:extLst>
          </p:cNvPr>
          <p:cNvSpPr txBox="1"/>
          <p:nvPr/>
        </p:nvSpPr>
        <p:spPr>
          <a:xfrm>
            <a:off x="1774371" y="1273629"/>
            <a:ext cx="7576458" cy="4185761"/>
          </a:xfrm>
          <a:prstGeom prst="rect">
            <a:avLst/>
          </a:prstGeom>
          <a:noFill/>
        </p:spPr>
        <p:txBody>
          <a:bodyPr wrap="square" rtlCol="0">
            <a:spAutoFit/>
          </a:bodyPr>
          <a:lstStyle/>
          <a:p>
            <a:r>
              <a:rPr lang="en-US" sz="2800" b="0" i="0" dirty="0">
                <a:solidFill>
                  <a:srgbClr val="1A1A1A"/>
                </a:solidFill>
                <a:effectLst/>
                <a:latin typeface="Open Sans" panose="020B0606030504020204" pitchFamily="34" charset="0"/>
              </a:rPr>
              <a:t>Our results indicate that, in children at high risk for developing asthma, altered longitudinal patterns in the nasal microbiome (considered together as an ecology) were already present during the first years of life, which is a critical period for lung development and potential window for primary prevention of childhood asthma.</a:t>
            </a:r>
          </a:p>
          <a:p>
            <a:endParaRPr lang="en-US" dirty="0">
              <a:solidFill>
                <a:srgbClr val="1A1A1A"/>
              </a:solidFill>
              <a:latin typeface="Open Sans" panose="020B0606030504020204" pitchFamily="34" charset="0"/>
            </a:endParaRPr>
          </a:p>
          <a:p>
            <a:r>
              <a:rPr lang="en-US" sz="800" b="0" i="0" dirty="0">
                <a:solidFill>
                  <a:srgbClr val="1A1A1A"/>
                </a:solidFill>
                <a:effectLst/>
                <a:latin typeface="Open Sans" panose="020B0606030504020204" pitchFamily="34" charset="0"/>
              </a:rPr>
              <a:t>Laura Toivonen, Sinikka Karppinen, Linnea Schuez-Havupalo, Matti Waris, Qiushui He, Kristi L. Hoffman, Joseph F. Petrosino, Orianne Dumas, Carlos A. Camargo, Kohei Hasegawa, Ville Peltola; Longitudinal Changes in Early Nasal Microbiota and the Risk of Childhood Asthma. </a:t>
            </a:r>
            <a:r>
              <a:rPr lang="en-US" sz="800" b="0" i="1" dirty="0">
                <a:solidFill>
                  <a:srgbClr val="1A1A1A"/>
                </a:solidFill>
                <a:effectLst/>
                <a:latin typeface="Open Sans" panose="020B0606030504020204" pitchFamily="34" charset="0"/>
              </a:rPr>
              <a:t>Pediatrics</a:t>
            </a:r>
            <a:r>
              <a:rPr lang="en-US" sz="800" b="0" i="0" dirty="0">
                <a:solidFill>
                  <a:srgbClr val="1A1A1A"/>
                </a:solidFill>
                <a:effectLst/>
                <a:latin typeface="Open Sans" panose="020B0606030504020204" pitchFamily="34" charset="0"/>
              </a:rPr>
              <a:t> October 2020; 146 (4): e20200421. 10.1542/peds.2020-0421</a:t>
            </a:r>
            <a:endParaRPr lang="en-US" sz="800" dirty="0"/>
          </a:p>
        </p:txBody>
      </p:sp>
    </p:spTree>
    <p:extLst>
      <p:ext uri="{BB962C8B-B14F-4D97-AF65-F5344CB8AC3E}">
        <p14:creationId xmlns:p14="http://schemas.microsoft.com/office/powerpoint/2010/main" val="355373411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C14133-1F82-1924-6B22-7CEA1DA775D4}"/>
              </a:ext>
            </a:extLst>
          </p:cNvPr>
          <p:cNvSpPr>
            <a:spLocks noGrp="1"/>
          </p:cNvSpPr>
          <p:nvPr>
            <p:ph idx="1"/>
          </p:nvPr>
        </p:nvSpPr>
        <p:spPr/>
        <p:txBody>
          <a:bodyPr>
            <a:normAutofit/>
          </a:bodyPr>
          <a:lstStyle/>
          <a:p>
            <a:r>
              <a:rPr lang="en-US" b="0" i="0" dirty="0">
                <a:solidFill>
                  <a:srgbClr val="202020"/>
                </a:solidFill>
                <a:effectLst/>
                <a:latin typeface="Helvetica" panose="020B0604020202020204" pitchFamily="34" charset="0"/>
              </a:rPr>
              <a:t>Although caregivers exhibited a broader degree of microbial diversity, the greatest similarity in microbial composition between infants and caregivers was detected at 2-weeks of infant age (T1). Such close association at the first sampling point (T1) was expected owing to close physical contact between infants and primary caregivers and minimal environmental exposures [</a:t>
            </a:r>
            <a:r>
              <a:rPr lang="en-US" b="0" i="0" u="sng" dirty="0">
                <a:solidFill>
                  <a:srgbClr val="3E0577"/>
                </a:solidFill>
                <a:effectLst/>
                <a:latin typeface="Helvetica" panose="020B0604020202020204" pitchFamily="34" charset="0"/>
                <a:hlinkClick r:id="rId3"/>
              </a:rPr>
              <a:t>55</a:t>
            </a:r>
            <a:r>
              <a:rPr lang="en-US" b="0" i="0" dirty="0">
                <a:solidFill>
                  <a:srgbClr val="202020"/>
                </a:solidFill>
                <a:effectLst/>
                <a:latin typeface="Helvetica" panose="020B0604020202020204" pitchFamily="34" charset="0"/>
              </a:rPr>
              <a:t>]. Our data raises the possibility of mother-to-child transfer of nares microbiota, as has been similarly found for the gut microbiome [</a:t>
            </a:r>
            <a:r>
              <a:rPr lang="en-US" b="0" i="0" u="sng" dirty="0">
                <a:solidFill>
                  <a:srgbClr val="3E0577"/>
                </a:solidFill>
                <a:effectLst/>
                <a:latin typeface="Helvetica" panose="020B0604020202020204" pitchFamily="34" charset="0"/>
                <a:hlinkClick r:id="rId4"/>
              </a:rPr>
              <a:t>56</a:t>
            </a:r>
            <a:r>
              <a:rPr lang="en-US" b="0" i="0" dirty="0">
                <a:solidFill>
                  <a:srgbClr val="202020"/>
                </a:solidFill>
                <a:effectLst/>
                <a:latin typeface="Helvetica" panose="020B0604020202020204" pitchFamily="34" charset="0"/>
              </a:rPr>
              <a:t>].</a:t>
            </a:r>
          </a:p>
          <a:p>
            <a:endParaRPr lang="en-US" dirty="0">
              <a:solidFill>
                <a:srgbClr val="202020"/>
              </a:solidFill>
              <a:latin typeface="Helvetica" panose="020B0604020202020204" pitchFamily="34" charset="0"/>
            </a:endParaRPr>
          </a:p>
          <a:p>
            <a:r>
              <a:rPr lang="en-US" sz="1100" b="0" i="0" dirty="0">
                <a:solidFill>
                  <a:srgbClr val="202020"/>
                </a:solidFill>
                <a:effectLst/>
                <a:latin typeface="Helvetica" panose="020B0604020202020204" pitchFamily="34" charset="0"/>
              </a:rPr>
              <a:t>Peterson SW, Knox NC, Golding GR, Tyler SD, Tyler AD, et al. (2016) A Study of the Infant Nasal Microbiome Development over the First Year of Life and in Relation to Their Primary Adult Caregivers Using </a:t>
            </a:r>
            <a:r>
              <a:rPr lang="en-US" sz="1100" b="0" i="1" dirty="0">
                <a:solidFill>
                  <a:srgbClr val="202020"/>
                </a:solidFill>
                <a:effectLst/>
                <a:latin typeface="Helvetica" panose="020B0604020202020204" pitchFamily="34" charset="0"/>
              </a:rPr>
              <a:t>cpn60</a:t>
            </a:r>
            <a:r>
              <a:rPr lang="en-US" sz="1100" b="0" i="0" dirty="0">
                <a:solidFill>
                  <a:srgbClr val="202020"/>
                </a:solidFill>
                <a:effectLst/>
                <a:latin typeface="Helvetica" panose="020B0604020202020204" pitchFamily="34" charset="0"/>
              </a:rPr>
              <a:t> Universal Target (UT) as a Phylogenetic Marker. PLOS ONE 11(3): e0152493. </a:t>
            </a:r>
            <a:r>
              <a:rPr lang="en-US" sz="1100" b="0" i="0" u="sng" dirty="0">
                <a:solidFill>
                  <a:srgbClr val="3E0577"/>
                </a:solidFill>
                <a:effectLst/>
                <a:latin typeface="Helvetica" panose="020B0604020202020204" pitchFamily="34" charset="0"/>
                <a:hlinkClick r:id="rId5"/>
              </a:rPr>
              <a:t>https://doi.org/10.1371/journal.pone.0152493</a:t>
            </a:r>
            <a:endParaRPr lang="en-US" sz="1100" dirty="0"/>
          </a:p>
        </p:txBody>
      </p:sp>
      <p:cxnSp>
        <p:nvCxnSpPr>
          <p:cNvPr id="2" name="Straight Connector 1">
            <a:extLst>
              <a:ext uri="{FF2B5EF4-FFF2-40B4-BE49-F238E27FC236}">
                <a16:creationId xmlns:a16="http://schemas.microsoft.com/office/drawing/2014/main" id="{63F37329-B182-CA35-1A90-01558E391BDC}"/>
              </a:ext>
            </a:extLst>
          </p:cNvPr>
          <p:cNvCxnSpPr>
            <a:cxnSpLocks/>
          </p:cNvCxnSpPr>
          <p:nvPr/>
        </p:nvCxnSpPr>
        <p:spPr>
          <a:xfrm>
            <a:off x="1297572" y="3259108"/>
            <a:ext cx="1006711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F1D8A1F-5286-700C-4CAB-05467B0B2511}"/>
              </a:ext>
            </a:extLst>
          </p:cNvPr>
          <p:cNvCxnSpPr>
            <a:cxnSpLocks/>
          </p:cNvCxnSpPr>
          <p:nvPr/>
        </p:nvCxnSpPr>
        <p:spPr>
          <a:xfrm flipV="1">
            <a:off x="731515" y="3598892"/>
            <a:ext cx="4210599" cy="3332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0897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 name="Picture 26" descr="Castle Creek Pediatric Dentistry">
            <a:extLst>
              <a:ext uri="{FF2B5EF4-FFF2-40B4-BE49-F238E27FC236}">
                <a16:creationId xmlns:a16="http://schemas.microsoft.com/office/drawing/2014/main" id="{534D543A-0A56-C139-85FE-82B7E1999D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0255" y="5792427"/>
            <a:ext cx="2767444" cy="980136"/>
          </a:xfrm>
          <a:prstGeom prst="rect">
            <a:avLst/>
          </a:prstGeom>
          <a:noFill/>
          <a:extLst>
            <a:ext uri="{909E8E84-426E-40DD-AFC4-6F175D3DCCD1}">
              <a14:hiddenFill xmlns:a14="http://schemas.microsoft.com/office/drawing/2010/main">
                <a:solidFill>
                  <a:srgbClr val="FFFFFF"/>
                </a:solidFill>
              </a14:hiddenFill>
            </a:ext>
          </a:extLst>
        </p:spPr>
      </p:pic>
      <p:sp useBgFill="1">
        <p:nvSpPr>
          <p:cNvPr id="10" name="Rectangle 9">
            <a:extLst>
              <a:ext uri="{FF2B5EF4-FFF2-40B4-BE49-F238E27FC236}">
                <a16:creationId xmlns:a16="http://schemas.microsoft.com/office/drawing/2014/main" id="{E383CC5D-71E8-4CB2-8E4A-F1E4FF6DC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2DA5AC1-43C5-4243-9028-07DBB80D0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
            <a:ext cx="12192000" cy="1600201"/>
          </a:xfrm>
          <a:prstGeom prst="rect">
            <a:avLst/>
          </a:prstGeom>
          <a:gradFill>
            <a:gsLst>
              <a:gs pos="0">
                <a:schemeClr val="accent5">
                  <a:alpha val="83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A4EDA1C-27A1-4C83-ACE4-6675EC924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9161" y="9109"/>
            <a:ext cx="7792839" cy="1594270"/>
          </a:xfrm>
          <a:prstGeom prst="rect">
            <a:avLst/>
          </a:prstGeom>
          <a:gradFill>
            <a:gsLst>
              <a:gs pos="22000">
                <a:schemeClr val="accent2">
                  <a:alpha val="0"/>
                </a:schemeClr>
              </a:gs>
              <a:gs pos="99000">
                <a:schemeClr val="accent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1C2185E4-B584-4B9D-9440-DEA0FB9D94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9021976" y="-906246"/>
            <a:ext cx="1602951" cy="3416298"/>
          </a:xfrm>
          <a:prstGeom prst="rect">
            <a:avLst/>
          </a:prstGeom>
          <a:gradFill>
            <a:gsLst>
              <a:gs pos="45000">
                <a:schemeClr val="accent4">
                  <a:alpha val="0"/>
                </a:schemeClr>
              </a:gs>
              <a:gs pos="99000">
                <a:schemeClr val="accent6">
                  <a:alpha val="33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FF33EC8A-EE0A-4395-97E2-DAD467CF73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451242" y="0"/>
            <a:ext cx="9729549" cy="1600198"/>
          </a:xfrm>
          <a:prstGeom prst="rect">
            <a:avLst/>
          </a:prstGeom>
          <a:gradFill>
            <a:gsLst>
              <a:gs pos="0">
                <a:schemeClr val="accent5">
                  <a:alpha val="30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FF85DA95-16A4-404E-9BFF-27F8E4FC78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430"/>
            <a:ext cx="7910111" cy="1600198"/>
          </a:xfrm>
          <a:prstGeom prst="rect">
            <a:avLst/>
          </a:prstGeom>
          <a:gradFill>
            <a:gsLst>
              <a:gs pos="0">
                <a:schemeClr val="accent5">
                  <a:alpha val="21000"/>
                </a:schemeClr>
              </a:gs>
              <a:gs pos="99000">
                <a:schemeClr val="accent5">
                  <a:alpha val="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49CBC81-0A1D-4FF5-AA31-0E0EE28D8127}"/>
              </a:ext>
            </a:extLst>
          </p:cNvPr>
          <p:cNvSpPr>
            <a:spLocks noGrp="1"/>
          </p:cNvSpPr>
          <p:nvPr>
            <p:ph type="title"/>
          </p:nvPr>
        </p:nvSpPr>
        <p:spPr>
          <a:xfrm>
            <a:off x="1157084" y="374427"/>
            <a:ext cx="10374517" cy="971512"/>
          </a:xfrm>
        </p:spPr>
        <p:txBody>
          <a:bodyPr anchor="ctr">
            <a:normAutofit/>
          </a:bodyPr>
          <a:lstStyle/>
          <a:p>
            <a:pPr algn="ctr"/>
            <a:r>
              <a:rPr lang="en-US" sz="3200" dirty="0">
                <a:solidFill>
                  <a:schemeClr val="bg1"/>
                </a:solidFill>
                <a:latin typeface="Bookman Old Style" panose="02050604050505020204" pitchFamily="18" charset="0"/>
              </a:rPr>
              <a:t>Periodontal Disease</a:t>
            </a:r>
          </a:p>
        </p:txBody>
      </p:sp>
      <p:graphicFrame>
        <p:nvGraphicFramePr>
          <p:cNvPr id="5" name="Content Placeholder 2">
            <a:extLst>
              <a:ext uri="{FF2B5EF4-FFF2-40B4-BE49-F238E27FC236}">
                <a16:creationId xmlns:a16="http://schemas.microsoft.com/office/drawing/2014/main" id="{19E29961-D50C-6EC7-6AC3-C1168636B328}"/>
              </a:ext>
            </a:extLst>
          </p:cNvPr>
          <p:cNvGraphicFramePr>
            <a:graphicFrameLocks noGrp="1"/>
          </p:cNvGraphicFramePr>
          <p:nvPr>
            <p:ph idx="1"/>
            <p:extLst>
              <p:ext uri="{D42A27DB-BD31-4B8C-83A1-F6EECF244321}">
                <p14:modId xmlns:p14="http://schemas.microsoft.com/office/powerpoint/2010/main" val="3840864851"/>
              </p:ext>
            </p:extLst>
          </p:nvPr>
        </p:nvGraphicFramePr>
        <p:xfrm>
          <a:off x="579474" y="2062715"/>
          <a:ext cx="11033029" cy="41892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a:extLst>
              <a:ext uri="{FF2B5EF4-FFF2-40B4-BE49-F238E27FC236}">
                <a16:creationId xmlns:a16="http://schemas.microsoft.com/office/drawing/2014/main" id="{7B502117-4863-64ED-9E47-5A7799903E01}"/>
              </a:ext>
            </a:extLst>
          </p:cNvPr>
          <p:cNvSpPr txBox="1"/>
          <p:nvPr/>
        </p:nvSpPr>
        <p:spPr>
          <a:xfrm>
            <a:off x="0" y="6324139"/>
            <a:ext cx="9310255" cy="461665"/>
          </a:xfrm>
          <a:prstGeom prst="rect">
            <a:avLst/>
          </a:prstGeom>
          <a:noFill/>
        </p:spPr>
        <p:txBody>
          <a:bodyPr wrap="square" rtlCol="0">
            <a:spAutoFit/>
          </a:bodyPr>
          <a:lstStyle/>
          <a:p>
            <a:r>
              <a:rPr lang="en-US" sz="1200" b="0" i="0" dirty="0">
                <a:solidFill>
                  <a:srgbClr val="212121"/>
                </a:solidFill>
                <a:effectLst/>
                <a:latin typeface="Arial" panose="020B0604020202020204" pitchFamily="34" charset="0"/>
                <a:cs typeface="Arial" panose="020B0604020202020204" pitchFamily="34" charset="0"/>
              </a:rPr>
              <a:t>Pari A, Ilango P, Subbareddy V, Katamreddy V, Parthasarthy H. Gingival diseases in childhood - a review. J Clin Diagn Res. 2014 Oct;8(10):ZE01-4. doi: 10.7860/JCDR/2014/9004.4957. Epub 2014 Oct 20. PMID: 25478471; PMCID: PMC4253289.</a:t>
            </a:r>
            <a:endParaRPr lang="en-US" sz="1200" dirty="0">
              <a:latin typeface="Arial" panose="020B0604020202020204" pitchFamily="34" charset="0"/>
              <a:cs typeface="Arial" panose="020B0604020202020204" pitchFamily="34" charset="0"/>
            </a:endParaRPr>
          </a:p>
        </p:txBody>
      </p:sp>
      <p:pic>
        <p:nvPicPr>
          <p:cNvPr id="3" name="Picture 2" descr="Castle Creek Pediatric Dentistry">
            <a:extLst>
              <a:ext uri="{FF2B5EF4-FFF2-40B4-BE49-F238E27FC236}">
                <a16:creationId xmlns:a16="http://schemas.microsoft.com/office/drawing/2014/main" id="{1DC18228-3BF1-0313-29CA-0B55A8C350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5863" y="5952279"/>
            <a:ext cx="2581836"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5122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graphicEl>
                                              <a:dgm id="{7B6DB223-4866-4235-BD44-2665DF2249AB}"/>
                                            </p:graphicEl>
                                          </p:spTgt>
                                        </p:tgtEl>
                                        <p:attrNameLst>
                                          <p:attrName>style.visibility</p:attrName>
                                        </p:attrNameLst>
                                      </p:cBhvr>
                                      <p:to>
                                        <p:strVal val="visible"/>
                                      </p:to>
                                    </p:set>
                                    <p:animEffect transition="in" filter="fade">
                                      <p:cBhvr>
                                        <p:cTn id="7" dur="500"/>
                                        <p:tgtEl>
                                          <p:spTgt spid="5">
                                            <p:graphicEl>
                                              <a:dgm id="{7B6DB223-4866-4235-BD44-2665DF2249AB}"/>
                                            </p:graphicEl>
                                          </p:spTgt>
                                        </p:tgtEl>
                                      </p:cBhvr>
                                    </p:animEffect>
                                    <p:anim calcmode="lin" valueType="num">
                                      <p:cBhvr>
                                        <p:cTn id="8" dur="500" fill="hold"/>
                                        <p:tgtEl>
                                          <p:spTgt spid="5">
                                            <p:graphicEl>
                                              <a:dgm id="{7B6DB223-4866-4235-BD44-2665DF2249AB}"/>
                                            </p:graphicEl>
                                          </p:spTgt>
                                        </p:tgtEl>
                                        <p:attrNameLst>
                                          <p:attrName>ppt_x</p:attrName>
                                        </p:attrNameLst>
                                      </p:cBhvr>
                                      <p:tavLst>
                                        <p:tav tm="0">
                                          <p:val>
                                            <p:strVal val="#ppt_x"/>
                                          </p:val>
                                        </p:tav>
                                        <p:tav tm="100000">
                                          <p:val>
                                            <p:strVal val="#ppt_x"/>
                                          </p:val>
                                        </p:tav>
                                      </p:tavLst>
                                    </p:anim>
                                    <p:anim calcmode="lin" valueType="num">
                                      <p:cBhvr>
                                        <p:cTn id="9" dur="500" fill="hold"/>
                                        <p:tgtEl>
                                          <p:spTgt spid="5">
                                            <p:graphicEl>
                                              <a:dgm id="{7B6DB223-4866-4235-BD44-2665DF2249AB}"/>
                                            </p:graphicEl>
                                          </p:spTgt>
                                        </p:tgtEl>
                                        <p:attrNameLst>
                                          <p:attrName>ppt_y</p:attrName>
                                        </p:attrNameLst>
                                      </p:cBhvr>
                                      <p:tavLst>
                                        <p:tav tm="0">
                                          <p:val>
                                            <p:strVal val="#ppt_y+.1"/>
                                          </p:val>
                                        </p:tav>
                                        <p:tav tm="100000">
                                          <p:val>
                                            <p:strVal val="#ppt_y"/>
                                          </p:val>
                                        </p:tav>
                                      </p:tavLst>
                                    </p:anim>
                                  </p:childTnLst>
                                </p:cTn>
                              </p:par>
                              <p:par>
                                <p:cTn id="10" presetID="1" presetClass="entr" presetSubtype="0" fill="hold" grpId="0" nodeType="withEffect">
                                  <p:stCondLst>
                                    <p:cond delay="0"/>
                                  </p:stCondLst>
                                  <p:childTnLst>
                                    <p:set>
                                      <p:cBhvr>
                                        <p:cTn id="11" dur="1" fill="hold">
                                          <p:stCondLst>
                                            <p:cond delay="0"/>
                                          </p:stCondLst>
                                        </p:cTn>
                                        <p:tgtEl>
                                          <p:spTgt spid="5">
                                            <p:graphicEl>
                                              <a:dgm id="{43E3A3D5-F2E5-4011-A309-8EAA9E0637FA}"/>
                                            </p:graphic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5">
                                            <p:graphicEl>
                                              <a:dgm id="{46538859-8521-45CE-B003-496739AB4A01}"/>
                                            </p:graphicEl>
                                          </p:spTgt>
                                        </p:tgtEl>
                                        <p:attrNameLst>
                                          <p:attrName>style.visibility</p:attrName>
                                        </p:attrNameLst>
                                      </p:cBhvr>
                                      <p:to>
                                        <p:strVal val="visible"/>
                                      </p:to>
                                    </p:set>
                                    <p:animEffect transition="in" filter="fade">
                                      <p:cBhvr>
                                        <p:cTn id="16" dur="500"/>
                                        <p:tgtEl>
                                          <p:spTgt spid="5">
                                            <p:graphicEl>
                                              <a:dgm id="{46538859-8521-45CE-B003-496739AB4A01}"/>
                                            </p:graphicEl>
                                          </p:spTgt>
                                        </p:tgtEl>
                                      </p:cBhvr>
                                    </p:animEffect>
                                    <p:anim calcmode="lin" valueType="num">
                                      <p:cBhvr>
                                        <p:cTn id="17" dur="500" fill="hold"/>
                                        <p:tgtEl>
                                          <p:spTgt spid="5">
                                            <p:graphicEl>
                                              <a:dgm id="{46538859-8521-45CE-B003-496739AB4A01}"/>
                                            </p:graphicEl>
                                          </p:spTgt>
                                        </p:tgtEl>
                                        <p:attrNameLst>
                                          <p:attrName>ppt_x</p:attrName>
                                        </p:attrNameLst>
                                      </p:cBhvr>
                                      <p:tavLst>
                                        <p:tav tm="0">
                                          <p:val>
                                            <p:strVal val="#ppt_x"/>
                                          </p:val>
                                        </p:tav>
                                        <p:tav tm="100000">
                                          <p:val>
                                            <p:strVal val="#ppt_x"/>
                                          </p:val>
                                        </p:tav>
                                      </p:tavLst>
                                    </p:anim>
                                    <p:anim calcmode="lin" valueType="num">
                                      <p:cBhvr>
                                        <p:cTn id="18" dur="500" fill="hold"/>
                                        <p:tgtEl>
                                          <p:spTgt spid="5">
                                            <p:graphicEl>
                                              <a:dgm id="{46538859-8521-45CE-B003-496739AB4A01}"/>
                                            </p:graphicEl>
                                          </p:spTgt>
                                        </p:tgtEl>
                                        <p:attrNameLst>
                                          <p:attrName>ppt_y</p:attrName>
                                        </p:attrNameLst>
                                      </p:cBhvr>
                                      <p:tavLst>
                                        <p:tav tm="0">
                                          <p:val>
                                            <p:strVal val="#ppt_y+.1"/>
                                          </p:val>
                                        </p:tav>
                                        <p:tav tm="100000">
                                          <p:val>
                                            <p:strVal val="#ppt_y"/>
                                          </p:val>
                                        </p:tav>
                                      </p:tavLst>
                                    </p:anim>
                                  </p:childTnLst>
                                </p:cTn>
                              </p:par>
                              <p:par>
                                <p:cTn id="19" presetID="1" presetClass="entr" presetSubtype="0" fill="hold" grpId="0" nodeType="withEffect">
                                  <p:stCondLst>
                                    <p:cond delay="0"/>
                                  </p:stCondLst>
                                  <p:childTnLst>
                                    <p:set>
                                      <p:cBhvr>
                                        <p:cTn id="20" dur="1" fill="hold">
                                          <p:stCondLst>
                                            <p:cond delay="0"/>
                                          </p:stCondLst>
                                        </p:cTn>
                                        <p:tgtEl>
                                          <p:spTgt spid="5">
                                            <p:graphicEl>
                                              <a:dgm id="{12725543-0D1C-43E2-B7E4-6C627C3D46B9}"/>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D354784-C278-A5D6-9ECE-F2D6DB7EBD51}"/>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16" name="TextBox 15">
            <a:extLst>
              <a:ext uri="{FF2B5EF4-FFF2-40B4-BE49-F238E27FC236}">
                <a16:creationId xmlns:a16="http://schemas.microsoft.com/office/drawing/2014/main" id="{F9F4EC98-17F8-AF18-4EB5-61CEA812B795}"/>
              </a:ext>
            </a:extLst>
          </p:cNvPr>
          <p:cNvSpPr txBox="1"/>
          <p:nvPr/>
        </p:nvSpPr>
        <p:spPr>
          <a:xfrm>
            <a:off x="1911927" y="3345873"/>
            <a:ext cx="184731" cy="369332"/>
          </a:xfrm>
          <a:prstGeom prst="rect">
            <a:avLst/>
          </a:prstGeom>
          <a:noFill/>
        </p:spPr>
        <p:txBody>
          <a:bodyPr wrap="none" rtlCol="0">
            <a:spAutoFit/>
          </a:bodyPr>
          <a:lstStyle/>
          <a:p>
            <a:endParaRPr lang="en-US" dirty="0"/>
          </a:p>
        </p:txBody>
      </p:sp>
      <p:sp>
        <p:nvSpPr>
          <p:cNvPr id="8" name="TextBox 7">
            <a:extLst>
              <a:ext uri="{FF2B5EF4-FFF2-40B4-BE49-F238E27FC236}">
                <a16:creationId xmlns:a16="http://schemas.microsoft.com/office/drawing/2014/main" id="{505C49FF-7DB5-1ABD-CC5E-6BA8BF0A8129}"/>
              </a:ext>
            </a:extLst>
          </p:cNvPr>
          <p:cNvSpPr txBox="1"/>
          <p:nvPr/>
        </p:nvSpPr>
        <p:spPr>
          <a:xfrm>
            <a:off x="218741" y="5406982"/>
            <a:ext cx="9829800" cy="923330"/>
          </a:xfrm>
          <a:prstGeom prst="rect">
            <a:avLst/>
          </a:prstGeom>
          <a:noFill/>
        </p:spPr>
        <p:txBody>
          <a:bodyPr wrap="square" rtlCol="0">
            <a:spAutoFit/>
          </a:bodyPr>
          <a:lstStyle/>
          <a:p>
            <a:r>
              <a:rPr lang="en-US" b="0" i="0" dirty="0">
                <a:solidFill>
                  <a:srgbClr val="212121"/>
                </a:solidFill>
                <a:effectLst/>
              </a:rPr>
              <a:t>Cook-Mills JM. Maternal influences over offspring allergic responses. Curr Allergy Asthma Rep. 2015 Feb;15(2):501. doi: 10.1007/s11882-014-0501-1. PMID: 25612797; PMCID: PMC4445968.</a:t>
            </a:r>
            <a:endParaRPr lang="en-US" dirty="0">
              <a:solidFill>
                <a:srgbClr val="212121"/>
              </a:solidFill>
            </a:endParaRPr>
          </a:p>
          <a:p>
            <a:r>
              <a:rPr lang="en-US" b="0" i="0" dirty="0">
                <a:solidFill>
                  <a:srgbClr val="212121"/>
                </a:solidFill>
                <a:effectLst/>
                <a:latin typeface="Cambria" panose="02040503050406030204" pitchFamily="18" charset="0"/>
              </a:rPr>
              <a:t>	</a:t>
            </a:r>
            <a:endParaRPr lang="en-US" dirty="0"/>
          </a:p>
        </p:txBody>
      </p:sp>
      <p:sp>
        <p:nvSpPr>
          <p:cNvPr id="7" name="TextBox 6">
            <a:extLst>
              <a:ext uri="{FF2B5EF4-FFF2-40B4-BE49-F238E27FC236}">
                <a16:creationId xmlns:a16="http://schemas.microsoft.com/office/drawing/2014/main" id="{3F76D5F9-A229-8DAB-A026-F0633C48D691}"/>
              </a:ext>
            </a:extLst>
          </p:cNvPr>
          <p:cNvSpPr txBox="1"/>
          <p:nvPr/>
        </p:nvSpPr>
        <p:spPr>
          <a:xfrm>
            <a:off x="346896" y="3075443"/>
            <a:ext cx="11232573" cy="923330"/>
          </a:xfrm>
          <a:prstGeom prst="rect">
            <a:avLst/>
          </a:prstGeom>
          <a:noFill/>
        </p:spPr>
        <p:txBody>
          <a:bodyPr wrap="square" rtlCol="0">
            <a:spAutoFit/>
          </a:bodyPr>
          <a:lstStyle/>
          <a:p>
            <a:pPr algn="l"/>
            <a:r>
              <a:rPr lang="en-US" b="0" i="0" dirty="0">
                <a:solidFill>
                  <a:srgbClr val="595959"/>
                </a:solidFill>
                <a:effectLst/>
              </a:rPr>
              <a:t>Rasha Msallam, et al.  Fetal mast cells mediate postnatal allergic responses dependent on maternal IgE.</a:t>
            </a:r>
            <a:r>
              <a:rPr lang="en-US" b="0" i="1" dirty="0">
                <a:solidFill>
                  <a:srgbClr val="595959"/>
                </a:solidFill>
                <a:effectLst/>
              </a:rPr>
              <a:t>Science</a:t>
            </a:r>
            <a:r>
              <a:rPr lang="en-US" b="1" i="0" dirty="0">
                <a:solidFill>
                  <a:srgbClr val="595959"/>
                </a:solidFill>
                <a:effectLst/>
              </a:rPr>
              <a:t>370</a:t>
            </a:r>
            <a:r>
              <a:rPr lang="en-US" b="0" i="0" dirty="0">
                <a:solidFill>
                  <a:srgbClr val="595959"/>
                </a:solidFill>
                <a:effectLst/>
              </a:rPr>
              <a:t>,941-950(2020).DOI:</a:t>
            </a:r>
            <a:r>
              <a:rPr lang="en-US" b="0" i="0" u="none" strike="noStrike" dirty="0">
                <a:solidFill>
                  <a:srgbClr val="CA2015"/>
                </a:solidFill>
                <a:effectLst/>
                <a:hlinkClick r:id="rId3"/>
              </a:rPr>
              <a:t>10.1126/science.aba0864</a:t>
            </a:r>
            <a:endParaRPr lang="en-US" dirty="0">
              <a:solidFill>
                <a:srgbClr val="333333"/>
              </a:solidFill>
            </a:endParaRPr>
          </a:p>
          <a:p>
            <a:r>
              <a:rPr lang="en-US" b="0" i="0" dirty="0">
                <a:solidFill>
                  <a:srgbClr val="333333"/>
                </a:solidFill>
                <a:effectLst/>
                <a:latin typeface="PT Serif" panose="020A0603040505020204" pitchFamily="18" charset="0"/>
              </a:rPr>
              <a:t>	</a:t>
            </a:r>
            <a:endParaRPr lang="en-US" dirty="0"/>
          </a:p>
        </p:txBody>
      </p:sp>
      <p:graphicFrame>
        <p:nvGraphicFramePr>
          <p:cNvPr id="3" name="Diagram 2">
            <a:extLst>
              <a:ext uri="{FF2B5EF4-FFF2-40B4-BE49-F238E27FC236}">
                <a16:creationId xmlns:a16="http://schemas.microsoft.com/office/drawing/2014/main" id="{368550F6-74D2-2B39-BA89-959C88874D9E}"/>
              </a:ext>
            </a:extLst>
          </p:cNvPr>
          <p:cNvGraphicFramePr/>
          <p:nvPr/>
        </p:nvGraphicFramePr>
        <p:xfrm>
          <a:off x="346896" y="1718123"/>
          <a:ext cx="11360728" cy="135792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6" name="Diagram 5">
            <a:extLst>
              <a:ext uri="{FF2B5EF4-FFF2-40B4-BE49-F238E27FC236}">
                <a16:creationId xmlns:a16="http://schemas.microsoft.com/office/drawing/2014/main" id="{25314362-0233-8696-F70A-25B7991B80DD}"/>
              </a:ext>
            </a:extLst>
          </p:cNvPr>
          <p:cNvGraphicFramePr/>
          <p:nvPr/>
        </p:nvGraphicFramePr>
        <p:xfrm>
          <a:off x="426866" y="3854010"/>
          <a:ext cx="11360728" cy="135792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9" name="Title 8">
            <a:extLst>
              <a:ext uri="{FF2B5EF4-FFF2-40B4-BE49-F238E27FC236}">
                <a16:creationId xmlns:a16="http://schemas.microsoft.com/office/drawing/2014/main" id="{94CC70B6-364E-5DB9-647C-6D4D82118360}"/>
              </a:ext>
            </a:extLst>
          </p:cNvPr>
          <p:cNvSpPr>
            <a:spLocks noGrp="1"/>
          </p:cNvSpPr>
          <p:nvPr>
            <p:ph type="title"/>
          </p:nvPr>
        </p:nvSpPr>
        <p:spPr/>
        <p:txBody>
          <a:bodyPr/>
          <a:lstStyle/>
          <a:p>
            <a:r>
              <a:rPr lang="en-US" dirty="0">
                <a:latin typeface="Bookman Old Style" panose="02050604050505020204" pitchFamily="18" charset="0"/>
              </a:rPr>
              <a:t>ALLERGIES</a:t>
            </a:r>
          </a:p>
        </p:txBody>
      </p:sp>
      <p:pic>
        <p:nvPicPr>
          <p:cNvPr id="11" name="Picture 10">
            <a:extLst>
              <a:ext uri="{FF2B5EF4-FFF2-40B4-BE49-F238E27FC236}">
                <a16:creationId xmlns:a16="http://schemas.microsoft.com/office/drawing/2014/main" id="{C67AD8D2-21BE-47BD-AF39-7181F6B5369C}"/>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l="-1"/>
          <a:stretch/>
        </p:blipFill>
        <p:spPr>
          <a:xfrm>
            <a:off x="7433181" y="335672"/>
            <a:ext cx="3899215" cy="1238538"/>
          </a:xfrm>
          <a:prstGeom prst="rect">
            <a:avLst/>
          </a:prstGeom>
        </p:spPr>
      </p:pic>
      <p:cxnSp>
        <p:nvCxnSpPr>
          <p:cNvPr id="2" name="Straight Connector 1">
            <a:extLst>
              <a:ext uri="{FF2B5EF4-FFF2-40B4-BE49-F238E27FC236}">
                <a16:creationId xmlns:a16="http://schemas.microsoft.com/office/drawing/2014/main" id="{0CD162B8-40F9-17C8-A301-940BE38A198F}"/>
              </a:ext>
            </a:extLst>
          </p:cNvPr>
          <p:cNvCxnSpPr>
            <a:cxnSpLocks/>
          </p:cNvCxnSpPr>
          <p:nvPr/>
        </p:nvCxnSpPr>
        <p:spPr>
          <a:xfrm>
            <a:off x="1743886" y="2864837"/>
            <a:ext cx="877171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401578F9-1D60-58ED-FC96-8F2E1F22DA6B}"/>
              </a:ext>
            </a:extLst>
          </p:cNvPr>
          <p:cNvCxnSpPr>
            <a:cxnSpLocks/>
          </p:cNvCxnSpPr>
          <p:nvPr/>
        </p:nvCxnSpPr>
        <p:spPr>
          <a:xfrm>
            <a:off x="3659772" y="4367752"/>
            <a:ext cx="714974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5C35054-B952-932B-5094-EAC4A13BBBE5}"/>
              </a:ext>
            </a:extLst>
          </p:cNvPr>
          <p:cNvCxnSpPr>
            <a:cxnSpLocks/>
          </p:cNvCxnSpPr>
          <p:nvPr/>
        </p:nvCxnSpPr>
        <p:spPr>
          <a:xfrm flipV="1">
            <a:off x="501981" y="4686213"/>
            <a:ext cx="10830415" cy="1666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B50D182-7D88-2099-2E8F-4623738B667F}"/>
              </a:ext>
            </a:extLst>
          </p:cNvPr>
          <p:cNvCxnSpPr>
            <a:cxnSpLocks/>
          </p:cNvCxnSpPr>
          <p:nvPr/>
        </p:nvCxnSpPr>
        <p:spPr>
          <a:xfrm flipV="1">
            <a:off x="501981" y="5021337"/>
            <a:ext cx="7455476" cy="1666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7099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par>
                                <p:cTn id="32" presetID="42"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1000"/>
                                        <p:tgtEl>
                                          <p:spTgt spid="15"/>
                                        </p:tgtEl>
                                      </p:cBhvr>
                                    </p:animEffect>
                                    <p:anim calcmode="lin" valueType="num">
                                      <p:cBhvr>
                                        <p:cTn id="45" dur="1000" fill="hold"/>
                                        <p:tgtEl>
                                          <p:spTgt spid="15"/>
                                        </p:tgtEl>
                                        <p:attrNameLst>
                                          <p:attrName>ppt_x</p:attrName>
                                        </p:attrNameLst>
                                      </p:cBhvr>
                                      <p:tavLst>
                                        <p:tav tm="0">
                                          <p:val>
                                            <p:strVal val="#ppt_x"/>
                                          </p:val>
                                        </p:tav>
                                        <p:tav tm="100000">
                                          <p:val>
                                            <p:strVal val="#ppt_x"/>
                                          </p:val>
                                        </p:tav>
                                      </p:tavLst>
                                    </p:anim>
                                    <p:anim calcmode="lin" valueType="num">
                                      <p:cBhvr>
                                        <p:cTn id="4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Graphic spid="3" grpId="0">
        <p:bldAsOne/>
      </p:bldGraphic>
      <p:bldGraphic spid="6" grpId="0">
        <p:bldAsOne/>
      </p:bldGraphic>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D354784-C278-A5D6-9ECE-F2D6DB7EBD51}"/>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16" name="TextBox 15">
            <a:extLst>
              <a:ext uri="{FF2B5EF4-FFF2-40B4-BE49-F238E27FC236}">
                <a16:creationId xmlns:a16="http://schemas.microsoft.com/office/drawing/2014/main" id="{F9F4EC98-17F8-AF18-4EB5-61CEA812B795}"/>
              </a:ext>
            </a:extLst>
          </p:cNvPr>
          <p:cNvSpPr txBox="1"/>
          <p:nvPr/>
        </p:nvSpPr>
        <p:spPr>
          <a:xfrm>
            <a:off x="1911927" y="3345873"/>
            <a:ext cx="184731" cy="369332"/>
          </a:xfrm>
          <a:prstGeom prst="rect">
            <a:avLst/>
          </a:prstGeom>
          <a:noFill/>
        </p:spPr>
        <p:txBody>
          <a:bodyPr wrap="none" rtlCol="0">
            <a:spAutoFit/>
          </a:bodyPr>
          <a:lstStyle/>
          <a:p>
            <a:endParaRPr lang="en-US" dirty="0"/>
          </a:p>
        </p:txBody>
      </p:sp>
      <p:sp>
        <p:nvSpPr>
          <p:cNvPr id="8" name="TextBox 7">
            <a:extLst>
              <a:ext uri="{FF2B5EF4-FFF2-40B4-BE49-F238E27FC236}">
                <a16:creationId xmlns:a16="http://schemas.microsoft.com/office/drawing/2014/main" id="{505C49FF-7DB5-1ABD-CC5E-6BA8BF0A8129}"/>
              </a:ext>
            </a:extLst>
          </p:cNvPr>
          <p:cNvSpPr txBox="1"/>
          <p:nvPr/>
        </p:nvSpPr>
        <p:spPr>
          <a:xfrm>
            <a:off x="218741" y="5406982"/>
            <a:ext cx="9829800" cy="923330"/>
          </a:xfrm>
          <a:prstGeom prst="rect">
            <a:avLst/>
          </a:prstGeom>
          <a:noFill/>
        </p:spPr>
        <p:txBody>
          <a:bodyPr wrap="square" rtlCol="0">
            <a:spAutoFit/>
          </a:bodyPr>
          <a:lstStyle/>
          <a:p>
            <a:r>
              <a:rPr lang="en-US" b="0" i="0" dirty="0">
                <a:solidFill>
                  <a:srgbClr val="212121"/>
                </a:solidFill>
                <a:effectLst/>
              </a:rPr>
              <a:t>Cook-Mills JM. Maternal influences over offspring allergic responses. Curr Allergy Asthma Rep. 2015 Feb;15(2):501. doi: 10.1007/s11882-014-0501-1. PMID: 25612797; PMCID: PMC4445968.</a:t>
            </a:r>
            <a:endParaRPr lang="en-US" dirty="0">
              <a:solidFill>
                <a:srgbClr val="212121"/>
              </a:solidFill>
            </a:endParaRPr>
          </a:p>
          <a:p>
            <a:r>
              <a:rPr lang="en-US" b="0" i="0" dirty="0">
                <a:solidFill>
                  <a:srgbClr val="212121"/>
                </a:solidFill>
                <a:effectLst/>
                <a:latin typeface="Cambria" panose="02040503050406030204" pitchFamily="18" charset="0"/>
              </a:rPr>
              <a:t>	</a:t>
            </a:r>
            <a:endParaRPr lang="en-US" dirty="0"/>
          </a:p>
        </p:txBody>
      </p:sp>
      <p:sp>
        <p:nvSpPr>
          <p:cNvPr id="7" name="TextBox 6">
            <a:extLst>
              <a:ext uri="{FF2B5EF4-FFF2-40B4-BE49-F238E27FC236}">
                <a16:creationId xmlns:a16="http://schemas.microsoft.com/office/drawing/2014/main" id="{3F76D5F9-A229-8DAB-A026-F0633C48D691}"/>
              </a:ext>
            </a:extLst>
          </p:cNvPr>
          <p:cNvSpPr txBox="1"/>
          <p:nvPr/>
        </p:nvSpPr>
        <p:spPr>
          <a:xfrm>
            <a:off x="346896" y="3075443"/>
            <a:ext cx="11232573" cy="923330"/>
          </a:xfrm>
          <a:prstGeom prst="rect">
            <a:avLst/>
          </a:prstGeom>
          <a:noFill/>
        </p:spPr>
        <p:txBody>
          <a:bodyPr wrap="square" rtlCol="0">
            <a:spAutoFit/>
          </a:bodyPr>
          <a:lstStyle/>
          <a:p>
            <a:pPr algn="l"/>
            <a:r>
              <a:rPr lang="en-US" b="0" i="0" dirty="0">
                <a:solidFill>
                  <a:srgbClr val="595959"/>
                </a:solidFill>
                <a:effectLst/>
              </a:rPr>
              <a:t>Rasha Msallam, et al.  Fetal mast cells mediate postnatal allergic responses dependent on maternal IgE.</a:t>
            </a:r>
            <a:r>
              <a:rPr lang="en-US" b="0" i="1" dirty="0">
                <a:solidFill>
                  <a:srgbClr val="595959"/>
                </a:solidFill>
                <a:effectLst/>
              </a:rPr>
              <a:t>Science</a:t>
            </a:r>
            <a:r>
              <a:rPr lang="en-US" b="1" i="0" dirty="0">
                <a:solidFill>
                  <a:srgbClr val="595959"/>
                </a:solidFill>
                <a:effectLst/>
              </a:rPr>
              <a:t>370</a:t>
            </a:r>
            <a:r>
              <a:rPr lang="en-US" b="0" i="0" dirty="0">
                <a:solidFill>
                  <a:srgbClr val="595959"/>
                </a:solidFill>
                <a:effectLst/>
              </a:rPr>
              <a:t>,941-950(2020).DOI:</a:t>
            </a:r>
            <a:r>
              <a:rPr lang="en-US" b="0" i="0" u="none" strike="noStrike" dirty="0">
                <a:solidFill>
                  <a:srgbClr val="CA2015"/>
                </a:solidFill>
                <a:effectLst/>
                <a:hlinkClick r:id="rId3"/>
              </a:rPr>
              <a:t>10.1126/science.aba0864</a:t>
            </a:r>
            <a:endParaRPr lang="en-US" dirty="0">
              <a:solidFill>
                <a:srgbClr val="333333"/>
              </a:solidFill>
            </a:endParaRPr>
          </a:p>
          <a:p>
            <a:r>
              <a:rPr lang="en-US" b="0" i="0" dirty="0">
                <a:solidFill>
                  <a:srgbClr val="333333"/>
                </a:solidFill>
                <a:effectLst/>
                <a:latin typeface="PT Serif" panose="020A0603040505020204" pitchFamily="18" charset="0"/>
              </a:rPr>
              <a:t>	</a:t>
            </a:r>
            <a:endParaRPr lang="en-US" dirty="0"/>
          </a:p>
        </p:txBody>
      </p:sp>
      <p:graphicFrame>
        <p:nvGraphicFramePr>
          <p:cNvPr id="3" name="Diagram 2">
            <a:extLst>
              <a:ext uri="{FF2B5EF4-FFF2-40B4-BE49-F238E27FC236}">
                <a16:creationId xmlns:a16="http://schemas.microsoft.com/office/drawing/2014/main" id="{368550F6-74D2-2B39-BA89-959C88874D9E}"/>
              </a:ext>
            </a:extLst>
          </p:cNvPr>
          <p:cNvGraphicFramePr/>
          <p:nvPr/>
        </p:nvGraphicFramePr>
        <p:xfrm>
          <a:off x="346896" y="1718123"/>
          <a:ext cx="11360728" cy="135792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6" name="Diagram 5">
            <a:extLst>
              <a:ext uri="{FF2B5EF4-FFF2-40B4-BE49-F238E27FC236}">
                <a16:creationId xmlns:a16="http://schemas.microsoft.com/office/drawing/2014/main" id="{25314362-0233-8696-F70A-25B7991B80DD}"/>
              </a:ext>
            </a:extLst>
          </p:cNvPr>
          <p:cNvGraphicFramePr/>
          <p:nvPr/>
        </p:nvGraphicFramePr>
        <p:xfrm>
          <a:off x="426866" y="3854010"/>
          <a:ext cx="11360728" cy="135792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9" name="Title 8">
            <a:extLst>
              <a:ext uri="{FF2B5EF4-FFF2-40B4-BE49-F238E27FC236}">
                <a16:creationId xmlns:a16="http://schemas.microsoft.com/office/drawing/2014/main" id="{94CC70B6-364E-5DB9-647C-6D4D82118360}"/>
              </a:ext>
            </a:extLst>
          </p:cNvPr>
          <p:cNvSpPr>
            <a:spLocks noGrp="1"/>
          </p:cNvSpPr>
          <p:nvPr>
            <p:ph type="title"/>
          </p:nvPr>
        </p:nvSpPr>
        <p:spPr/>
        <p:txBody>
          <a:bodyPr/>
          <a:lstStyle/>
          <a:p>
            <a:r>
              <a:rPr lang="en-US" dirty="0">
                <a:latin typeface="Bookman Old Style" panose="02050604050505020204" pitchFamily="18" charset="0"/>
              </a:rPr>
              <a:t>ALLERGIES</a:t>
            </a:r>
          </a:p>
        </p:txBody>
      </p:sp>
      <p:pic>
        <p:nvPicPr>
          <p:cNvPr id="11" name="Picture 10">
            <a:extLst>
              <a:ext uri="{FF2B5EF4-FFF2-40B4-BE49-F238E27FC236}">
                <a16:creationId xmlns:a16="http://schemas.microsoft.com/office/drawing/2014/main" id="{C67AD8D2-21BE-47BD-AF39-7181F6B5369C}"/>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l="-1"/>
          <a:stretch/>
        </p:blipFill>
        <p:spPr>
          <a:xfrm>
            <a:off x="7433181" y="335672"/>
            <a:ext cx="3899215" cy="1238538"/>
          </a:xfrm>
          <a:prstGeom prst="rect">
            <a:avLst/>
          </a:prstGeom>
        </p:spPr>
      </p:pic>
      <p:pic>
        <p:nvPicPr>
          <p:cNvPr id="2" name="Picture 1">
            <a:extLst>
              <a:ext uri="{FF2B5EF4-FFF2-40B4-BE49-F238E27FC236}">
                <a16:creationId xmlns:a16="http://schemas.microsoft.com/office/drawing/2014/main" id="{BD6D9A61-9AC4-6216-B1E9-167B5450D9B5}"/>
              </a:ext>
            </a:extLst>
          </p:cNvPr>
          <p:cNvPicPr>
            <a:picLocks noChangeAspect="1"/>
          </p:cNvPicPr>
          <p:nvPr/>
        </p:nvPicPr>
        <p:blipFill>
          <a:blip r:embed="rId15"/>
          <a:stretch>
            <a:fillRect/>
          </a:stretch>
        </p:blipFill>
        <p:spPr>
          <a:xfrm>
            <a:off x="3047736" y="233784"/>
            <a:ext cx="6096528" cy="6096528"/>
          </a:xfrm>
          <a:prstGeom prst="rect">
            <a:avLst/>
          </a:prstGeom>
        </p:spPr>
      </p:pic>
    </p:spTree>
    <p:extLst>
      <p:ext uri="{BB962C8B-B14F-4D97-AF65-F5344CB8AC3E}">
        <p14:creationId xmlns:p14="http://schemas.microsoft.com/office/powerpoint/2010/main" val="5769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4" name="Rectangle 13">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7649AD9D-32FB-391C-16B7-46B88681FD09}"/>
              </a:ext>
            </a:extLst>
          </p:cNvPr>
          <p:cNvSpPr txBox="1"/>
          <p:nvPr/>
        </p:nvSpPr>
        <p:spPr>
          <a:xfrm>
            <a:off x="1371600" y="457200"/>
            <a:ext cx="5268036" cy="2140145"/>
          </a:xfrm>
          <a:prstGeom prst="rect">
            <a:avLst/>
          </a:prstGeom>
        </p:spPr>
        <p:txBody>
          <a:bodyPr vert="horz" lIns="0" tIns="0" rIns="0" bIns="0" rtlCol="0" anchor="b">
            <a:normAutofit/>
          </a:bodyPr>
          <a:lstStyle/>
          <a:p>
            <a:pPr>
              <a:spcBef>
                <a:spcPct val="0"/>
              </a:spcBef>
              <a:spcAft>
                <a:spcPts val="600"/>
              </a:spcAft>
            </a:pPr>
            <a:r>
              <a:rPr lang="en-US" sz="3600" b="1" cap="all" spc="700" dirty="0">
                <a:latin typeface="+mj-lt"/>
                <a:ea typeface="+mj-ea"/>
                <a:cs typeface="+mj-cs"/>
              </a:rPr>
              <a:t>First signs of inflammation?</a:t>
            </a:r>
          </a:p>
        </p:txBody>
      </p:sp>
      <p:sp>
        <p:nvSpPr>
          <p:cNvPr id="2" name="TextBox 1">
            <a:extLst>
              <a:ext uri="{FF2B5EF4-FFF2-40B4-BE49-F238E27FC236}">
                <a16:creationId xmlns:a16="http://schemas.microsoft.com/office/drawing/2014/main" id="{EF1B5267-F95E-9799-D6FE-2D4D72D16942}"/>
              </a:ext>
            </a:extLst>
          </p:cNvPr>
          <p:cNvSpPr txBox="1"/>
          <p:nvPr/>
        </p:nvSpPr>
        <p:spPr>
          <a:xfrm>
            <a:off x="1371599" y="3054545"/>
            <a:ext cx="5268037" cy="2567508"/>
          </a:xfrm>
          <a:prstGeom prst="rect">
            <a:avLst/>
          </a:prstGeom>
        </p:spPr>
        <p:txBody>
          <a:bodyPr vert="horz" lIns="0" tIns="0" rIns="0" bIns="0" rtlCol="0" anchor="t">
            <a:normAutofit lnSpcReduction="10000"/>
          </a:bodyPr>
          <a:lstStyle/>
          <a:p>
            <a:pPr indent="-228600">
              <a:lnSpc>
                <a:spcPct val="110000"/>
              </a:lnSpc>
              <a:spcAft>
                <a:spcPts val="600"/>
              </a:spcAft>
              <a:buFont typeface="Arial" panose="020B0604020202020204" pitchFamily="34" charset="0"/>
              <a:buChar char="•"/>
            </a:pPr>
            <a:endParaRPr lang="en-US" sz="1200" dirty="0"/>
          </a:p>
          <a:p>
            <a:pPr indent="-228600">
              <a:lnSpc>
                <a:spcPct val="110000"/>
              </a:lnSpc>
              <a:spcAft>
                <a:spcPts val="600"/>
              </a:spcAft>
              <a:buFont typeface="Arial" panose="020B0604020202020204" pitchFamily="34" charset="0"/>
              <a:buChar char="•"/>
            </a:pPr>
            <a:endParaRPr lang="en-US" sz="1200" dirty="0"/>
          </a:p>
          <a:p>
            <a:pPr indent="-228600">
              <a:lnSpc>
                <a:spcPct val="110000"/>
              </a:lnSpc>
              <a:spcAft>
                <a:spcPts val="600"/>
              </a:spcAft>
              <a:buFont typeface="Arial" panose="020B0604020202020204" pitchFamily="34" charset="0"/>
              <a:buChar char="•"/>
            </a:pPr>
            <a:r>
              <a:rPr lang="en-US" dirty="0"/>
              <a:t>Comorbidities of Eczema</a:t>
            </a:r>
          </a:p>
          <a:p>
            <a:pPr indent="-228600">
              <a:lnSpc>
                <a:spcPct val="110000"/>
              </a:lnSpc>
              <a:spcAft>
                <a:spcPts val="600"/>
              </a:spcAft>
              <a:buFont typeface="Arial" panose="020B0604020202020204" pitchFamily="34" charset="0"/>
              <a:buChar char="•"/>
            </a:pPr>
            <a:r>
              <a:rPr lang="en-US" dirty="0"/>
              <a:t>Asthma, Allergic Rhinitis, Food Allergies, etc</a:t>
            </a:r>
          </a:p>
          <a:p>
            <a:pPr indent="-228600">
              <a:lnSpc>
                <a:spcPct val="110000"/>
              </a:lnSpc>
              <a:spcAft>
                <a:spcPts val="600"/>
              </a:spcAft>
              <a:buFont typeface="Arial" panose="020B0604020202020204" pitchFamily="34" charset="0"/>
              <a:buChar char="•"/>
            </a:pPr>
            <a:endParaRPr lang="en-US" sz="1200" dirty="0"/>
          </a:p>
          <a:p>
            <a:pPr indent="-228600">
              <a:lnSpc>
                <a:spcPct val="110000"/>
              </a:lnSpc>
              <a:spcAft>
                <a:spcPts val="600"/>
              </a:spcAft>
              <a:buFont typeface="Arial" panose="020B0604020202020204" pitchFamily="34" charset="0"/>
              <a:buChar char="•"/>
            </a:pPr>
            <a:endParaRPr lang="en-US" sz="1200" dirty="0"/>
          </a:p>
          <a:p>
            <a:pPr indent="-228600">
              <a:lnSpc>
                <a:spcPct val="110000"/>
              </a:lnSpc>
              <a:spcAft>
                <a:spcPts val="600"/>
              </a:spcAft>
              <a:buFont typeface="Arial" panose="020B0604020202020204" pitchFamily="34" charset="0"/>
              <a:buChar char="•"/>
            </a:pPr>
            <a:endParaRPr lang="en-US" sz="1200" dirty="0"/>
          </a:p>
          <a:p>
            <a:pPr indent="-228600">
              <a:lnSpc>
                <a:spcPct val="110000"/>
              </a:lnSpc>
              <a:spcAft>
                <a:spcPts val="600"/>
              </a:spcAft>
              <a:buFont typeface="Arial" panose="020B0604020202020204" pitchFamily="34" charset="0"/>
              <a:buChar char="•"/>
            </a:pPr>
            <a:endParaRPr lang="en-US" sz="1200" dirty="0"/>
          </a:p>
          <a:p>
            <a:pPr indent="-228600">
              <a:lnSpc>
                <a:spcPct val="110000"/>
              </a:lnSpc>
              <a:spcAft>
                <a:spcPts val="600"/>
              </a:spcAft>
              <a:buFont typeface="Arial" panose="020B0604020202020204" pitchFamily="34" charset="0"/>
              <a:buChar char="•"/>
            </a:pPr>
            <a:r>
              <a:rPr lang="en-US" sz="1200" dirty="0">
                <a:hlinkClick r:id="rId3"/>
              </a:rPr>
              <a:t>https://nationaleczema.org/eczema/related-conditions/</a:t>
            </a:r>
            <a:endParaRPr lang="en-US" sz="1200" dirty="0"/>
          </a:p>
        </p:txBody>
      </p:sp>
      <p:pic>
        <p:nvPicPr>
          <p:cNvPr id="5" name="Picture 4" descr="A deer with antlers on its head&#10;&#10;Description automatically generated">
            <a:extLst>
              <a:ext uri="{FF2B5EF4-FFF2-40B4-BE49-F238E27FC236}">
                <a16:creationId xmlns:a16="http://schemas.microsoft.com/office/drawing/2014/main" id="{606154A4-BC87-7192-ADD1-8FECE1BAC6EE}"/>
              </a:ext>
            </a:extLst>
          </p:cNvPr>
          <p:cNvPicPr>
            <a:picLocks noChangeAspect="1"/>
          </p:cNvPicPr>
          <p:nvPr/>
        </p:nvPicPr>
        <p:blipFill rotWithShape="1">
          <a:blip r:embed="rId4">
            <a:extLst>
              <a:ext uri="{28A0092B-C50C-407E-A947-70E740481C1C}">
                <a14:useLocalDpi xmlns:a14="http://schemas.microsoft.com/office/drawing/2010/main" val="0"/>
              </a:ext>
            </a:extLst>
          </a:blip>
          <a:srcRect l="13292" r="19957" b="-1"/>
          <a:stretch/>
        </p:blipFill>
        <p:spPr>
          <a:xfrm>
            <a:off x="7047513" y="975645"/>
            <a:ext cx="4443447" cy="4443447"/>
          </a:xfrm>
          <a:custGeom>
            <a:avLst/>
            <a:gdLst/>
            <a:ahLst/>
            <a:cxnLst/>
            <a:rect l="l" t="t" r="r" b="b"/>
            <a:pathLst>
              <a:path w="4694238" h="4694238">
                <a:moveTo>
                  <a:pt x="2347119" y="0"/>
                </a:moveTo>
                <a:cubicBezTo>
                  <a:pt x="3643397" y="0"/>
                  <a:pt x="4694238" y="1050841"/>
                  <a:pt x="4694238" y="2347119"/>
                </a:cubicBezTo>
                <a:cubicBezTo>
                  <a:pt x="4694238" y="3643397"/>
                  <a:pt x="3643397" y="4694238"/>
                  <a:pt x="2347119" y="4694238"/>
                </a:cubicBezTo>
                <a:cubicBezTo>
                  <a:pt x="1050841" y="4694238"/>
                  <a:pt x="0" y="3643397"/>
                  <a:pt x="0" y="2347119"/>
                </a:cubicBezTo>
                <a:cubicBezTo>
                  <a:pt x="0" y="1050841"/>
                  <a:pt x="1050841" y="0"/>
                  <a:pt x="2347119" y="0"/>
                </a:cubicBezTo>
                <a:close/>
              </a:path>
            </a:pathLst>
          </a:custGeom>
        </p:spPr>
      </p:pic>
      <p:sp>
        <p:nvSpPr>
          <p:cNvPr id="16" name="Rectangle 15">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70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2352188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4" name="Rectangle 13">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70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x-ray of a skull&#10;&#10;Description automatically generated">
            <a:extLst>
              <a:ext uri="{FF2B5EF4-FFF2-40B4-BE49-F238E27FC236}">
                <a16:creationId xmlns:a16="http://schemas.microsoft.com/office/drawing/2014/main" id="{89D58C3A-916F-D836-9F14-254BCC73C8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3735904" cy="4855029"/>
          </a:xfrm>
          <a:prstGeom prst="rect">
            <a:avLst/>
          </a:prstGeom>
        </p:spPr>
      </p:pic>
      <p:pic>
        <p:nvPicPr>
          <p:cNvPr id="8" name="Picture 7" descr="A x-ray of a skull&#10;&#10;Description automatically generated">
            <a:extLst>
              <a:ext uri="{FF2B5EF4-FFF2-40B4-BE49-F238E27FC236}">
                <a16:creationId xmlns:a16="http://schemas.microsoft.com/office/drawing/2014/main" id="{4A9CB300-BBA3-9471-671C-237D1EA57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4544" y="1601811"/>
            <a:ext cx="3735904" cy="4798561"/>
          </a:xfrm>
          <a:prstGeom prst="rect">
            <a:avLst/>
          </a:prstGeom>
        </p:spPr>
      </p:pic>
      <p:pic>
        <p:nvPicPr>
          <p:cNvPr id="11" name="Picture 10" descr="An x-ray of a person's body&#10;&#10;Description automatically generated">
            <a:extLst>
              <a:ext uri="{FF2B5EF4-FFF2-40B4-BE49-F238E27FC236}">
                <a16:creationId xmlns:a16="http://schemas.microsoft.com/office/drawing/2014/main" id="{1CF7FECE-C75E-6900-AF94-47D843FFF0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98689" y="82323"/>
            <a:ext cx="4205632" cy="3684134"/>
          </a:xfrm>
          <a:prstGeom prst="rect">
            <a:avLst/>
          </a:prstGeom>
        </p:spPr>
      </p:pic>
      <p:sp>
        <p:nvSpPr>
          <p:cNvPr id="13" name="Oval 12">
            <a:extLst>
              <a:ext uri="{FF2B5EF4-FFF2-40B4-BE49-F238E27FC236}">
                <a16:creationId xmlns:a16="http://schemas.microsoft.com/office/drawing/2014/main" id="{C2A285D5-A1AF-E007-4F83-80051EEDB071}"/>
              </a:ext>
            </a:extLst>
          </p:cNvPr>
          <p:cNvSpPr/>
          <p:nvPr/>
        </p:nvSpPr>
        <p:spPr>
          <a:xfrm>
            <a:off x="426650" y="1741714"/>
            <a:ext cx="2686664" cy="1611086"/>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19029744-1AF5-F9C2-8ED6-AF1234B6AB75}"/>
              </a:ext>
            </a:extLst>
          </p:cNvPr>
          <p:cNvSpPr/>
          <p:nvPr/>
        </p:nvSpPr>
        <p:spPr>
          <a:xfrm>
            <a:off x="8639919" y="1349829"/>
            <a:ext cx="2686664" cy="1611086"/>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ADACDE75-10E4-78A5-538B-2AE957E91695}"/>
              </a:ext>
            </a:extLst>
          </p:cNvPr>
          <p:cNvSpPr/>
          <p:nvPr/>
        </p:nvSpPr>
        <p:spPr>
          <a:xfrm>
            <a:off x="4423965" y="3766457"/>
            <a:ext cx="2686664" cy="1611086"/>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0950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7"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DAFF4757-7EDC-0438-70D5-E30E1AD5B7AF}"/>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pic>
        <p:nvPicPr>
          <p:cNvPr id="26" name="Picture 25" descr="A collage of a person&#10;&#10;Description automatically generated with medium confidence">
            <a:extLst>
              <a:ext uri="{FF2B5EF4-FFF2-40B4-BE49-F238E27FC236}">
                <a16:creationId xmlns:a16="http://schemas.microsoft.com/office/drawing/2014/main" id="{5D58A8E8-07B5-811B-61AC-4D2CF880DA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606" y="1469809"/>
            <a:ext cx="11206788" cy="4322618"/>
          </a:xfrm>
          <a:prstGeom prst="rect">
            <a:avLst/>
          </a:prstGeom>
        </p:spPr>
      </p:pic>
      <p:sp>
        <p:nvSpPr>
          <p:cNvPr id="2" name="Title 1">
            <a:extLst>
              <a:ext uri="{FF2B5EF4-FFF2-40B4-BE49-F238E27FC236}">
                <a16:creationId xmlns:a16="http://schemas.microsoft.com/office/drawing/2014/main" id="{20671450-084E-A612-08B1-0420F09B6DCE}"/>
              </a:ext>
            </a:extLst>
          </p:cNvPr>
          <p:cNvSpPr>
            <a:spLocks noGrp="1"/>
          </p:cNvSpPr>
          <p:nvPr>
            <p:ph type="title"/>
          </p:nvPr>
        </p:nvSpPr>
        <p:spPr/>
        <p:txBody>
          <a:bodyPr/>
          <a:lstStyle/>
          <a:p>
            <a:r>
              <a:rPr lang="en-US" dirty="0">
                <a:latin typeface="Bookman Old Style" panose="02050604050505020204" pitchFamily="18" charset="0"/>
              </a:rPr>
              <a:t>Classic example</a:t>
            </a:r>
          </a:p>
        </p:txBody>
      </p:sp>
    </p:spTree>
    <p:extLst>
      <p:ext uri="{BB962C8B-B14F-4D97-AF65-F5344CB8AC3E}">
        <p14:creationId xmlns:p14="http://schemas.microsoft.com/office/powerpoint/2010/main" val="1907677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383CC5D-71E8-4CB2-8E4A-F1E4FF6DC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2DA5AC1-43C5-4243-9028-07DBB80D0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
            <a:ext cx="12192000" cy="1600201"/>
          </a:xfrm>
          <a:prstGeom prst="rect">
            <a:avLst/>
          </a:prstGeom>
          <a:gradFill>
            <a:gsLst>
              <a:gs pos="0">
                <a:schemeClr val="accent5">
                  <a:alpha val="83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A4EDA1C-27A1-4C83-ACE4-6675EC924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9161" y="9109"/>
            <a:ext cx="7792839" cy="1594270"/>
          </a:xfrm>
          <a:prstGeom prst="rect">
            <a:avLst/>
          </a:prstGeom>
          <a:gradFill>
            <a:gsLst>
              <a:gs pos="22000">
                <a:schemeClr val="accent2">
                  <a:alpha val="0"/>
                </a:schemeClr>
              </a:gs>
              <a:gs pos="99000">
                <a:schemeClr val="accent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1C2185E4-B584-4B9D-9440-DEA0FB9D94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9021976" y="-906246"/>
            <a:ext cx="1602951" cy="3416298"/>
          </a:xfrm>
          <a:prstGeom prst="rect">
            <a:avLst/>
          </a:prstGeom>
          <a:gradFill>
            <a:gsLst>
              <a:gs pos="45000">
                <a:schemeClr val="accent4">
                  <a:alpha val="0"/>
                </a:schemeClr>
              </a:gs>
              <a:gs pos="99000">
                <a:schemeClr val="accent6">
                  <a:alpha val="33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FF33EC8A-EE0A-4395-97E2-DAD467CF73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451242" y="0"/>
            <a:ext cx="9729549" cy="1600198"/>
          </a:xfrm>
          <a:prstGeom prst="rect">
            <a:avLst/>
          </a:prstGeom>
          <a:gradFill>
            <a:gsLst>
              <a:gs pos="0">
                <a:schemeClr val="accent5">
                  <a:alpha val="30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FF85DA95-16A4-404E-9BFF-27F8E4FC78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430"/>
            <a:ext cx="7910111" cy="1600198"/>
          </a:xfrm>
          <a:prstGeom prst="rect">
            <a:avLst/>
          </a:prstGeom>
          <a:gradFill>
            <a:gsLst>
              <a:gs pos="0">
                <a:schemeClr val="accent5">
                  <a:alpha val="21000"/>
                </a:schemeClr>
              </a:gs>
              <a:gs pos="99000">
                <a:schemeClr val="accent5">
                  <a:alpha val="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descr="Castle Creek Pediatric Dentistry">
            <a:extLst>
              <a:ext uri="{FF2B5EF4-FFF2-40B4-BE49-F238E27FC236}">
                <a16:creationId xmlns:a16="http://schemas.microsoft.com/office/drawing/2014/main" id="{4E32BFD6-5ED2-924A-3A90-C40F8FB214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0255" y="5792427"/>
            <a:ext cx="2767444" cy="98013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09F00307-D842-3152-1226-1F5BC641ADC9}"/>
              </a:ext>
            </a:extLst>
          </p:cNvPr>
          <p:cNvSpPr>
            <a:spLocks noGrp="1"/>
          </p:cNvSpPr>
          <p:nvPr>
            <p:ph type="title"/>
          </p:nvPr>
        </p:nvSpPr>
        <p:spPr/>
        <p:txBody>
          <a:bodyPr/>
          <a:lstStyle/>
          <a:p>
            <a:endParaRPr lang="en-US" dirty="0"/>
          </a:p>
        </p:txBody>
      </p:sp>
      <p:pic>
        <p:nvPicPr>
          <p:cNvPr id="11" name="Picture 10" descr="A person holding a bottle with a stick&#10;&#10;Description automatically generated">
            <a:extLst>
              <a:ext uri="{FF2B5EF4-FFF2-40B4-BE49-F238E27FC236}">
                <a16:creationId xmlns:a16="http://schemas.microsoft.com/office/drawing/2014/main" id="{78EFCD87-192A-A7DC-92B8-946EA4752A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7103274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a:extLst>
              <a:ext uri="{FF2B5EF4-FFF2-40B4-BE49-F238E27FC236}">
                <a16:creationId xmlns:a16="http://schemas.microsoft.com/office/drawing/2014/main" id="{AF5EE9D2-F845-D750-B03F-CBADDC52B5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381000"/>
            <a:ext cx="7467600" cy="6223000"/>
          </a:xfrm>
          <a:prstGeom prst="rect">
            <a:avLst/>
          </a:prstGeom>
          <a:noFill/>
          <a:ln>
            <a:noFill/>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 Box 5">
            <a:extLst>
              <a:ext uri="{FF2B5EF4-FFF2-40B4-BE49-F238E27FC236}">
                <a16:creationId xmlns:a16="http://schemas.microsoft.com/office/drawing/2014/main" id="{68576209-51A7-EB7B-2570-A4B650E3A716}"/>
              </a:ext>
            </a:extLst>
          </p:cNvPr>
          <p:cNvSpPr txBox="1">
            <a:spLocks noChangeArrowheads="1"/>
          </p:cNvSpPr>
          <p:nvPr/>
        </p:nvSpPr>
        <p:spPr bwMode="auto">
          <a:xfrm>
            <a:off x="1905000" y="4267201"/>
            <a:ext cx="2590800" cy="20161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endParaRPr lang="en-US" altLang="en-US" sz="1400" b="1" dirty="0">
              <a:solidFill>
                <a:srgbClr val="0000FF"/>
              </a:solidFill>
            </a:endParaRPr>
          </a:p>
          <a:p>
            <a:pPr algn="ctr">
              <a:spcBef>
                <a:spcPct val="50000"/>
              </a:spcBef>
              <a:buFontTx/>
              <a:buNone/>
            </a:pPr>
            <a:r>
              <a:rPr lang="en-US" altLang="en-US" sz="1400" b="1" dirty="0">
                <a:solidFill>
                  <a:srgbClr val="0000FF"/>
                </a:solidFill>
              </a:rPr>
              <a:t>Fisher-Owens SA, Gansky SA, Platt LJ, et al: Influences on children’s oral health: a conceptual model. </a:t>
            </a:r>
            <a:r>
              <a:rPr lang="en-US" altLang="en-US" sz="1400" b="1" i="1" dirty="0">
                <a:solidFill>
                  <a:srgbClr val="0000FF"/>
                </a:solidFill>
              </a:rPr>
              <a:t>Pediatrics</a:t>
            </a:r>
            <a:r>
              <a:rPr lang="en-US" altLang="en-US" sz="1400" b="1" dirty="0">
                <a:solidFill>
                  <a:srgbClr val="0000FF"/>
                </a:solidFill>
              </a:rPr>
              <a:t> 2007;120(3):  e510-e520.</a:t>
            </a:r>
          </a:p>
          <a:p>
            <a:pPr eaLnBrk="1" hangingPunct="1">
              <a:spcBef>
                <a:spcPct val="50000"/>
              </a:spcBef>
              <a:buFontTx/>
              <a:buNone/>
            </a:pPr>
            <a:endParaRPr lang="en-US" altLang="en-US" sz="1400" b="1" dirty="0">
              <a:solidFill>
                <a:srgbClr val="0000FF"/>
              </a:solidFill>
            </a:endParaRPr>
          </a:p>
        </p:txBody>
      </p:sp>
    </p:spTree>
    <p:extLst>
      <p:ext uri="{BB962C8B-B14F-4D97-AF65-F5344CB8AC3E}">
        <p14:creationId xmlns:p14="http://schemas.microsoft.com/office/powerpoint/2010/main" val="380340899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383CC5D-71E8-4CB2-8E4A-F1E4FF6DC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2DA5AC1-43C5-4243-9028-07DBB80D0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
            <a:ext cx="12192000" cy="1600201"/>
          </a:xfrm>
          <a:prstGeom prst="rect">
            <a:avLst/>
          </a:prstGeom>
          <a:gradFill>
            <a:gsLst>
              <a:gs pos="0">
                <a:schemeClr val="accent5">
                  <a:alpha val="83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A4EDA1C-27A1-4C83-ACE4-6675EC924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9161" y="9109"/>
            <a:ext cx="7792839" cy="1594270"/>
          </a:xfrm>
          <a:prstGeom prst="rect">
            <a:avLst/>
          </a:prstGeom>
          <a:gradFill>
            <a:gsLst>
              <a:gs pos="22000">
                <a:schemeClr val="accent2">
                  <a:alpha val="0"/>
                </a:schemeClr>
              </a:gs>
              <a:gs pos="99000">
                <a:schemeClr val="accent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1C2185E4-B584-4B9D-9440-DEA0FB9D94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9021976" y="-906246"/>
            <a:ext cx="1602951" cy="3416298"/>
          </a:xfrm>
          <a:prstGeom prst="rect">
            <a:avLst/>
          </a:prstGeom>
          <a:gradFill>
            <a:gsLst>
              <a:gs pos="45000">
                <a:schemeClr val="accent4">
                  <a:alpha val="0"/>
                </a:schemeClr>
              </a:gs>
              <a:gs pos="99000">
                <a:schemeClr val="accent6">
                  <a:alpha val="33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FF33EC8A-EE0A-4395-97E2-DAD467CF73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451242" y="0"/>
            <a:ext cx="9729549" cy="1600198"/>
          </a:xfrm>
          <a:prstGeom prst="rect">
            <a:avLst/>
          </a:prstGeom>
          <a:gradFill>
            <a:gsLst>
              <a:gs pos="0">
                <a:schemeClr val="accent5">
                  <a:alpha val="30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FF85DA95-16A4-404E-9BFF-27F8E4FC78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430"/>
            <a:ext cx="7910111" cy="1600198"/>
          </a:xfrm>
          <a:prstGeom prst="rect">
            <a:avLst/>
          </a:prstGeom>
          <a:gradFill>
            <a:gsLst>
              <a:gs pos="0">
                <a:schemeClr val="accent5">
                  <a:alpha val="21000"/>
                </a:schemeClr>
              </a:gs>
              <a:gs pos="99000">
                <a:schemeClr val="accent5">
                  <a:alpha val="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49CBC81-0A1D-4FF5-AA31-0E0EE28D8127}"/>
              </a:ext>
            </a:extLst>
          </p:cNvPr>
          <p:cNvSpPr>
            <a:spLocks noGrp="1"/>
          </p:cNvSpPr>
          <p:nvPr>
            <p:ph type="title"/>
          </p:nvPr>
        </p:nvSpPr>
        <p:spPr>
          <a:xfrm>
            <a:off x="1157084" y="374427"/>
            <a:ext cx="10374517" cy="971512"/>
          </a:xfrm>
        </p:spPr>
        <p:txBody>
          <a:bodyPr anchor="ctr">
            <a:normAutofit/>
          </a:bodyPr>
          <a:lstStyle/>
          <a:p>
            <a:pPr algn="ctr"/>
            <a:r>
              <a:rPr lang="en-US" sz="3200" dirty="0">
                <a:solidFill>
                  <a:schemeClr val="bg1"/>
                </a:solidFill>
                <a:latin typeface="Bookman Old Style" panose="02050604050505020204" pitchFamily="18" charset="0"/>
              </a:rPr>
              <a:t>WHY?</a:t>
            </a:r>
          </a:p>
        </p:txBody>
      </p:sp>
      <p:graphicFrame>
        <p:nvGraphicFramePr>
          <p:cNvPr id="5" name="Content Placeholder 2">
            <a:extLst>
              <a:ext uri="{FF2B5EF4-FFF2-40B4-BE49-F238E27FC236}">
                <a16:creationId xmlns:a16="http://schemas.microsoft.com/office/drawing/2014/main" id="{19E29961-D50C-6EC7-6AC3-C1168636B328}"/>
              </a:ext>
            </a:extLst>
          </p:cNvPr>
          <p:cNvGraphicFramePr>
            <a:graphicFrameLocks noGrp="1"/>
          </p:cNvGraphicFramePr>
          <p:nvPr>
            <p:ph idx="1"/>
            <p:extLst>
              <p:ext uri="{D42A27DB-BD31-4B8C-83A1-F6EECF244321}">
                <p14:modId xmlns:p14="http://schemas.microsoft.com/office/powerpoint/2010/main" val="3678298253"/>
              </p:ext>
            </p:extLst>
          </p:nvPr>
        </p:nvGraphicFramePr>
        <p:xfrm>
          <a:off x="579474" y="2062715"/>
          <a:ext cx="11033029" cy="41892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Castle Creek Pediatric Dentistry">
            <a:extLst>
              <a:ext uri="{FF2B5EF4-FFF2-40B4-BE49-F238E27FC236}">
                <a16:creationId xmlns:a16="http://schemas.microsoft.com/office/drawing/2014/main" id="{04B200C4-DC01-B699-CF2D-DF1C3F34F9C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10164" y="5943600"/>
            <a:ext cx="2581836"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8194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4" name="Rectangle 13">
            <a:extLst>
              <a:ext uri="{FF2B5EF4-FFF2-40B4-BE49-F238E27FC236}">
                <a16:creationId xmlns:a16="http://schemas.microsoft.com/office/drawing/2014/main" id="{D3F794D0-2982-490E-88DA-93D4897508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Hands holding each other's wrists and interlinked to form a circle">
            <a:extLst>
              <a:ext uri="{FF2B5EF4-FFF2-40B4-BE49-F238E27FC236}">
                <a16:creationId xmlns:a16="http://schemas.microsoft.com/office/drawing/2014/main" id="{F223EF23-CB6E-DE1E-6009-E59C711AE1DA}"/>
              </a:ext>
            </a:extLst>
          </p:cNvPr>
          <p:cNvPicPr>
            <a:picLocks noChangeAspect="1"/>
          </p:cNvPicPr>
          <p:nvPr/>
        </p:nvPicPr>
        <p:blipFill rotWithShape="1">
          <a:blip r:embed="rId3"/>
          <a:srcRect b="15730"/>
          <a:stretch/>
        </p:blipFill>
        <p:spPr>
          <a:xfrm>
            <a:off x="-2" y="10"/>
            <a:ext cx="12192002" cy="6857990"/>
          </a:xfrm>
          <a:prstGeom prst="rect">
            <a:avLst/>
          </a:prstGeom>
        </p:spPr>
      </p:pic>
      <p:sp>
        <p:nvSpPr>
          <p:cNvPr id="16" name="Rectangle 15">
            <a:extLst>
              <a:ext uri="{FF2B5EF4-FFF2-40B4-BE49-F238E27FC236}">
                <a16:creationId xmlns:a16="http://schemas.microsoft.com/office/drawing/2014/main" id="{AFD24A3D-F07A-44A9-BE55-5576292E15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5071729"/>
            <a:ext cx="12192003" cy="1786490"/>
          </a:xfrm>
          <a:prstGeom prst="rect">
            <a:avLst/>
          </a:prstGeom>
          <a:gradFill>
            <a:gsLst>
              <a:gs pos="8000">
                <a:schemeClr val="accent6"/>
              </a:gs>
              <a:gs pos="86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04441C9-FD2D-4031-B5C5-67478196C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038600" y="5071729"/>
            <a:ext cx="8153401" cy="1786269"/>
          </a:xfrm>
          <a:prstGeom prst="rect">
            <a:avLst/>
          </a:prstGeom>
          <a:gradFill>
            <a:gsLst>
              <a:gs pos="0">
                <a:schemeClr val="accent5">
                  <a:lumMod val="60000"/>
                  <a:lumOff val="40000"/>
                  <a:alpha val="0"/>
                </a:schemeClr>
              </a:gs>
              <a:gs pos="99000">
                <a:schemeClr val="accent2">
                  <a:alpha val="81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3D9D3989-3E00-4727-914E-959DFE8FA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76701" y="5071730"/>
            <a:ext cx="8115300" cy="1334505"/>
          </a:xfrm>
          <a:prstGeom prst="rect">
            <a:avLst/>
          </a:prstGeom>
          <a:gradFill>
            <a:gsLst>
              <a:gs pos="0">
                <a:schemeClr val="accent6">
                  <a:alpha val="16000"/>
                </a:schemeClr>
              </a:gs>
              <a:gs pos="62000">
                <a:schemeClr val="accent5">
                  <a:alpha val="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C538E4E5-4047-480A-BB9B-9AB54E86D5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4834054">
            <a:off x="3120189" y="3385221"/>
            <a:ext cx="2497963" cy="4087997"/>
          </a:xfrm>
          <a:custGeom>
            <a:avLst/>
            <a:gdLst>
              <a:gd name="connsiteX0" fmla="*/ 2671045 w 2671045"/>
              <a:gd name="connsiteY0" fmla="*/ 8492 h 4371251"/>
              <a:gd name="connsiteX1" fmla="*/ 840176 w 2671045"/>
              <a:gd name="connsiteY1" fmla="*/ 4371251 h 4371251"/>
              <a:gd name="connsiteX2" fmla="*/ 650202 w 2671045"/>
              <a:gd name="connsiteY2" fmla="*/ 4185755 h 4371251"/>
              <a:gd name="connsiteX3" fmla="*/ 0 w 2671045"/>
              <a:gd name="connsiteY3" fmla="*/ 2502877 h 4371251"/>
              <a:gd name="connsiteX4" fmla="*/ 2502877 w 2671045"/>
              <a:gd name="connsiteY4" fmla="*/ 0 h 4371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1045" h="4371251">
                <a:moveTo>
                  <a:pt x="2671045" y="8492"/>
                </a:moveTo>
                <a:lnTo>
                  <a:pt x="840176" y="4371251"/>
                </a:lnTo>
                <a:lnTo>
                  <a:pt x="650202" y="4185755"/>
                </a:lnTo>
                <a:cubicBezTo>
                  <a:pt x="246220" y="3741276"/>
                  <a:pt x="0" y="3150831"/>
                  <a:pt x="0" y="2502877"/>
                </a:cubicBezTo>
                <a:cubicBezTo>
                  <a:pt x="0" y="1120576"/>
                  <a:pt x="1120576" y="0"/>
                  <a:pt x="2502877" y="0"/>
                </a:cubicBezTo>
                <a:close/>
              </a:path>
            </a:pathLst>
          </a:custGeom>
          <a:gradFill>
            <a:gsLst>
              <a:gs pos="0">
                <a:schemeClr val="accent6">
                  <a:alpha val="0"/>
                </a:schemeClr>
              </a:gs>
              <a:gs pos="100000">
                <a:schemeClr val="accent6">
                  <a:lumMod val="60000"/>
                  <a:lumOff val="40000"/>
                  <a:alpha val="20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D19F332-7352-464C-A61F-E94C109214FA}"/>
              </a:ext>
            </a:extLst>
          </p:cNvPr>
          <p:cNvSpPr>
            <a:spLocks noGrp="1"/>
          </p:cNvSpPr>
          <p:nvPr>
            <p:ph type="title"/>
          </p:nvPr>
        </p:nvSpPr>
        <p:spPr>
          <a:xfrm>
            <a:off x="954157" y="5271715"/>
            <a:ext cx="10732076" cy="715617"/>
          </a:xfrm>
        </p:spPr>
        <p:txBody>
          <a:bodyPr vert="horz" lIns="0" tIns="0" rIns="0" bIns="0" rtlCol="0" anchor="b">
            <a:normAutofit/>
          </a:bodyPr>
          <a:lstStyle/>
          <a:p>
            <a:pPr>
              <a:lnSpc>
                <a:spcPct val="90000"/>
              </a:lnSpc>
            </a:pPr>
            <a:r>
              <a:rPr lang="en-US" sz="2500" spc="750" dirty="0">
                <a:solidFill>
                  <a:schemeClr val="bg1"/>
                </a:solidFill>
                <a:latin typeface="Bookman Old Style" panose="02050604050505020204" pitchFamily="18" charset="0"/>
              </a:rPr>
              <a:t>How do we bring this all together</a:t>
            </a:r>
            <a:r>
              <a:rPr lang="en-US" sz="2500" spc="750" dirty="0">
                <a:solidFill>
                  <a:schemeClr val="bg1"/>
                </a:solidFill>
              </a:rPr>
              <a:t>?</a:t>
            </a:r>
          </a:p>
        </p:txBody>
      </p:sp>
    </p:spTree>
    <p:extLst>
      <p:ext uri="{BB962C8B-B14F-4D97-AF65-F5344CB8AC3E}">
        <p14:creationId xmlns:p14="http://schemas.microsoft.com/office/powerpoint/2010/main" val="116649244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0108B-9DC4-A350-22F3-2AE5C18E847D}"/>
              </a:ext>
            </a:extLst>
          </p:cNvPr>
          <p:cNvSpPr>
            <a:spLocks noGrp="1"/>
          </p:cNvSpPr>
          <p:nvPr>
            <p:ph type="title"/>
          </p:nvPr>
        </p:nvSpPr>
        <p:spPr/>
        <p:txBody>
          <a:bodyPr/>
          <a:lstStyle/>
          <a:p>
            <a:r>
              <a:rPr lang="en-US" dirty="0"/>
              <a:t>Flow we use</a:t>
            </a:r>
          </a:p>
        </p:txBody>
      </p:sp>
      <p:sp>
        <p:nvSpPr>
          <p:cNvPr id="3" name="Content Placeholder 2">
            <a:extLst>
              <a:ext uri="{FF2B5EF4-FFF2-40B4-BE49-F238E27FC236}">
                <a16:creationId xmlns:a16="http://schemas.microsoft.com/office/drawing/2014/main" id="{89B19A5E-0903-1B33-CFE9-1B4471A4EE0E}"/>
              </a:ext>
            </a:extLst>
          </p:cNvPr>
          <p:cNvSpPr>
            <a:spLocks noGrp="1"/>
          </p:cNvSpPr>
          <p:nvPr>
            <p:ph idx="1"/>
          </p:nvPr>
        </p:nvSpPr>
        <p:spPr/>
        <p:txBody>
          <a:bodyPr>
            <a:normAutofit fontScale="77500" lnSpcReduction="20000"/>
          </a:bodyPr>
          <a:lstStyle/>
          <a:p>
            <a:r>
              <a:rPr lang="en-US" u="sng" dirty="0"/>
              <a:t>Diagnosis</a:t>
            </a:r>
            <a:r>
              <a:rPr lang="en-US" dirty="0"/>
              <a:t>:</a:t>
            </a:r>
          </a:p>
          <a:p>
            <a:r>
              <a:rPr lang="en-US" dirty="0"/>
              <a:t>Identification of potential problem:</a:t>
            </a:r>
          </a:p>
          <a:p>
            <a:r>
              <a:rPr lang="en-US" dirty="0"/>
              <a:t>Use Pediatric Airway Assessment and/or SRBD subscale to determine presence of issue  in the dental clinic. Diagnosis can also come from ENT or Pulmonology.</a:t>
            </a:r>
          </a:p>
          <a:p>
            <a:r>
              <a:rPr lang="en-US" dirty="0"/>
              <a:t>Determine if ENT (if not ENT patient) evaluation is needed (or desired by patient) (33% Yes threshold on SRBD for Dental)</a:t>
            </a:r>
          </a:p>
          <a:p>
            <a:pPr marL="0" indent="0">
              <a:buNone/>
            </a:pPr>
            <a:r>
              <a:rPr lang="en-US" dirty="0"/>
              <a:t>	Considered first line so will use this as a basis</a:t>
            </a:r>
          </a:p>
          <a:p>
            <a:pPr lvl="0"/>
            <a:r>
              <a:rPr lang="en-US" dirty="0"/>
              <a:t>Clinical OSA diagnosis by an otolaryngologist based on symptoms/examination and the patient proceeds down the OSA evaluation/treatment pathway</a:t>
            </a:r>
          </a:p>
          <a:p>
            <a:pPr marL="0" indent="0">
              <a:buNone/>
            </a:pPr>
            <a:r>
              <a:rPr lang="en-US" dirty="0"/>
              <a:t> </a:t>
            </a:r>
          </a:p>
          <a:p>
            <a:pPr lvl="0"/>
            <a:r>
              <a:rPr lang="en-US" dirty="0"/>
              <a:t>ENT orders a sleep study. If the sleep study is positive for OSA the patient proceeds down the OSA evaluation/treatment pathway. If the sleep study is negative for OSA then the patient would leave the treatment pathway and continue routine care .</a:t>
            </a:r>
          </a:p>
          <a:p>
            <a:pPr marL="0" indent="0">
              <a:buNone/>
            </a:pPr>
            <a:r>
              <a:rPr lang="en-US" dirty="0"/>
              <a:t> </a:t>
            </a:r>
          </a:p>
          <a:p>
            <a:pPr marL="0" indent="0">
              <a:buNone/>
            </a:pPr>
            <a:endParaRPr lang="en-US" dirty="0"/>
          </a:p>
        </p:txBody>
      </p:sp>
    </p:spTree>
    <p:extLst>
      <p:ext uri="{BB962C8B-B14F-4D97-AF65-F5344CB8AC3E}">
        <p14:creationId xmlns:p14="http://schemas.microsoft.com/office/powerpoint/2010/main" val="26422214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D354784-C278-A5D6-9ECE-F2D6DB7EBD51}"/>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16" name="TextBox 15">
            <a:extLst>
              <a:ext uri="{FF2B5EF4-FFF2-40B4-BE49-F238E27FC236}">
                <a16:creationId xmlns:a16="http://schemas.microsoft.com/office/drawing/2014/main" id="{F9F4EC98-17F8-AF18-4EB5-61CEA812B795}"/>
              </a:ext>
            </a:extLst>
          </p:cNvPr>
          <p:cNvSpPr txBox="1"/>
          <p:nvPr/>
        </p:nvSpPr>
        <p:spPr>
          <a:xfrm>
            <a:off x="1911927" y="3345873"/>
            <a:ext cx="184731" cy="369332"/>
          </a:xfrm>
          <a:prstGeom prst="rect">
            <a:avLst/>
          </a:prstGeom>
          <a:noFill/>
        </p:spPr>
        <p:txBody>
          <a:bodyPr wrap="none" rtlCol="0">
            <a:spAutoFit/>
          </a:bodyPr>
          <a:lstStyle/>
          <a:p>
            <a:endParaRPr lang="en-US" dirty="0"/>
          </a:p>
        </p:txBody>
      </p:sp>
      <p:sp>
        <p:nvSpPr>
          <p:cNvPr id="2" name="TextBox 1">
            <a:extLst>
              <a:ext uri="{FF2B5EF4-FFF2-40B4-BE49-F238E27FC236}">
                <a16:creationId xmlns:a16="http://schemas.microsoft.com/office/drawing/2014/main" id="{2320787C-1924-D649-D987-0945E169323F}"/>
              </a:ext>
            </a:extLst>
          </p:cNvPr>
          <p:cNvSpPr txBox="1"/>
          <p:nvPr/>
        </p:nvSpPr>
        <p:spPr>
          <a:xfrm>
            <a:off x="301628" y="2807732"/>
            <a:ext cx="6948257" cy="769441"/>
          </a:xfrm>
          <a:prstGeom prst="rect">
            <a:avLst/>
          </a:prstGeom>
          <a:noFill/>
        </p:spPr>
        <p:txBody>
          <a:bodyPr wrap="square" rtlCol="0">
            <a:spAutoFit/>
          </a:bodyPr>
          <a:lstStyle/>
          <a:p>
            <a:pPr lvl="0"/>
            <a:r>
              <a:rPr lang="en-US" sz="4400" b="0" i="0" baseline="0" dirty="0">
                <a:latin typeface="+mj-lt"/>
              </a:rPr>
              <a:t>What risk?</a:t>
            </a:r>
            <a:endParaRPr lang="en-US" sz="1600" b="0" i="0" baseline="0" dirty="0">
              <a:latin typeface="Arial" panose="020B0604020202020204" pitchFamily="34" charset="0"/>
              <a:cs typeface="Arial" panose="020B0604020202020204" pitchFamily="34" charset="0"/>
            </a:endParaRPr>
          </a:p>
        </p:txBody>
      </p:sp>
      <p:pic>
        <p:nvPicPr>
          <p:cNvPr id="4" name="Picture 3" descr="A statue of a rabbit holding a clock&#10;&#10;Description automatically generated">
            <a:extLst>
              <a:ext uri="{FF2B5EF4-FFF2-40B4-BE49-F238E27FC236}">
                <a16:creationId xmlns:a16="http://schemas.microsoft.com/office/drawing/2014/main" id="{51D69BFB-21B4-663D-14D7-DD47EF86E9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0" y="-416712"/>
            <a:ext cx="4572000" cy="6096000"/>
          </a:xfrm>
          <a:prstGeom prst="rect">
            <a:avLst/>
          </a:prstGeom>
        </p:spPr>
      </p:pic>
      <p:sp>
        <p:nvSpPr>
          <p:cNvPr id="5" name="TextBox 4">
            <a:extLst>
              <a:ext uri="{FF2B5EF4-FFF2-40B4-BE49-F238E27FC236}">
                <a16:creationId xmlns:a16="http://schemas.microsoft.com/office/drawing/2014/main" id="{06EB331D-18AD-1D0C-0462-15738361CA3D}"/>
              </a:ext>
            </a:extLst>
          </p:cNvPr>
          <p:cNvSpPr txBox="1"/>
          <p:nvPr/>
        </p:nvSpPr>
        <p:spPr>
          <a:xfrm>
            <a:off x="1110341" y="3713904"/>
            <a:ext cx="4027715" cy="461665"/>
          </a:xfrm>
          <a:prstGeom prst="rect">
            <a:avLst/>
          </a:prstGeom>
          <a:noFill/>
        </p:spPr>
        <p:txBody>
          <a:bodyPr wrap="square" rtlCol="0">
            <a:spAutoFit/>
          </a:bodyPr>
          <a:lstStyle/>
          <a:p>
            <a:r>
              <a:rPr lang="en-US" dirty="0"/>
              <a:t>1. </a:t>
            </a:r>
            <a:r>
              <a:rPr lang="en-US" sz="2400" dirty="0"/>
              <a:t>Dental Caries</a:t>
            </a:r>
          </a:p>
        </p:txBody>
      </p:sp>
      <p:sp>
        <p:nvSpPr>
          <p:cNvPr id="7" name="TextBox 6">
            <a:extLst>
              <a:ext uri="{FF2B5EF4-FFF2-40B4-BE49-F238E27FC236}">
                <a16:creationId xmlns:a16="http://schemas.microsoft.com/office/drawing/2014/main" id="{47ED32A1-1B4A-D3E7-A97F-926C10F3D82B}"/>
              </a:ext>
            </a:extLst>
          </p:cNvPr>
          <p:cNvSpPr txBox="1"/>
          <p:nvPr/>
        </p:nvSpPr>
        <p:spPr>
          <a:xfrm>
            <a:off x="1110341" y="4219967"/>
            <a:ext cx="4027715" cy="461665"/>
          </a:xfrm>
          <a:prstGeom prst="rect">
            <a:avLst/>
          </a:prstGeom>
          <a:noFill/>
        </p:spPr>
        <p:txBody>
          <a:bodyPr wrap="square" rtlCol="0">
            <a:spAutoFit/>
          </a:bodyPr>
          <a:lstStyle/>
          <a:p>
            <a:r>
              <a:rPr lang="en-US" dirty="0"/>
              <a:t>2. </a:t>
            </a:r>
            <a:r>
              <a:rPr lang="en-US" sz="2400" dirty="0"/>
              <a:t>Periodontal disease</a:t>
            </a:r>
          </a:p>
        </p:txBody>
      </p:sp>
      <p:sp>
        <p:nvSpPr>
          <p:cNvPr id="9" name="TextBox 8">
            <a:extLst>
              <a:ext uri="{FF2B5EF4-FFF2-40B4-BE49-F238E27FC236}">
                <a16:creationId xmlns:a16="http://schemas.microsoft.com/office/drawing/2014/main" id="{CA004A26-8D94-9FBB-415B-E8FD6CCCFC6D}"/>
              </a:ext>
            </a:extLst>
          </p:cNvPr>
          <p:cNvSpPr txBox="1"/>
          <p:nvPr/>
        </p:nvSpPr>
        <p:spPr>
          <a:xfrm>
            <a:off x="1110344" y="4728158"/>
            <a:ext cx="3461657" cy="461665"/>
          </a:xfrm>
          <a:prstGeom prst="rect">
            <a:avLst/>
          </a:prstGeom>
          <a:noFill/>
        </p:spPr>
        <p:txBody>
          <a:bodyPr wrap="square" rtlCol="0">
            <a:spAutoFit/>
          </a:bodyPr>
          <a:lstStyle/>
          <a:p>
            <a:r>
              <a:rPr lang="en-US" dirty="0"/>
              <a:t>3. </a:t>
            </a:r>
            <a:r>
              <a:rPr lang="en-US" sz="2400" dirty="0"/>
              <a:t>Airway</a:t>
            </a:r>
          </a:p>
        </p:txBody>
      </p:sp>
      <p:sp>
        <p:nvSpPr>
          <p:cNvPr id="19" name="TextBox 18">
            <a:extLst>
              <a:ext uri="{FF2B5EF4-FFF2-40B4-BE49-F238E27FC236}">
                <a16:creationId xmlns:a16="http://schemas.microsoft.com/office/drawing/2014/main" id="{5045ECAE-5156-2DF9-9799-96CA80CF4C2C}"/>
              </a:ext>
            </a:extLst>
          </p:cNvPr>
          <p:cNvSpPr txBox="1"/>
          <p:nvPr/>
        </p:nvSpPr>
        <p:spPr>
          <a:xfrm>
            <a:off x="228600" y="87086"/>
            <a:ext cx="7239000" cy="1200329"/>
          </a:xfrm>
          <a:prstGeom prst="rect">
            <a:avLst/>
          </a:prstGeom>
          <a:noFill/>
        </p:spPr>
        <p:txBody>
          <a:bodyPr wrap="square" rtlCol="0">
            <a:spAutoFit/>
          </a:bodyPr>
          <a:lstStyle/>
          <a:p>
            <a:pPr algn="l"/>
            <a:r>
              <a:rPr lang="en-US" b="0" i="0" dirty="0">
                <a:solidFill>
                  <a:srgbClr val="000000"/>
                </a:solidFill>
                <a:effectLst/>
                <a:latin typeface="Open Sans" panose="020B0606030504020204" pitchFamily="34" charset="0"/>
              </a:rPr>
              <a:t>“The interrelation of malocclusion, oral and general health should be taught in dental education such as malocclusion and periodontitis or caries and potential for traumatic damage of teeth and airway obstruction with all consequences.”</a:t>
            </a:r>
          </a:p>
        </p:txBody>
      </p:sp>
    </p:spTree>
    <p:extLst>
      <p:ext uri="{BB962C8B-B14F-4D97-AF65-F5344CB8AC3E}">
        <p14:creationId xmlns:p14="http://schemas.microsoft.com/office/powerpoint/2010/main" val="3373081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1+#ppt_w/2"/>
                                          </p:val>
                                        </p:tav>
                                        <p:tav tm="100000">
                                          <p:val>
                                            <p:strVal val="#ppt_x"/>
                                          </p:val>
                                        </p:tav>
                                      </p:tavLst>
                                    </p:anim>
                                    <p:anim calcmode="lin" valueType="num">
                                      <p:cBhvr additive="base">
                                        <p:cTn id="15"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1+#ppt_w/2"/>
                                          </p:val>
                                        </p:tav>
                                        <p:tav tm="100000">
                                          <p:val>
                                            <p:strVal val="#ppt_x"/>
                                          </p:val>
                                        </p:tav>
                                      </p:tavLst>
                                    </p:anim>
                                    <p:anim calcmode="lin" valueType="num">
                                      <p:cBhvr additive="base">
                                        <p:cTn id="21"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9"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6AC75B-089F-1D63-001E-83EB1E1D40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616E7E-4DF4-5D5B-E79F-0AC756C2D2AC}"/>
              </a:ext>
            </a:extLst>
          </p:cNvPr>
          <p:cNvSpPr>
            <a:spLocks noGrp="1"/>
          </p:cNvSpPr>
          <p:nvPr>
            <p:ph type="title"/>
          </p:nvPr>
        </p:nvSpPr>
        <p:spPr/>
        <p:txBody>
          <a:bodyPr/>
          <a:lstStyle/>
          <a:p>
            <a:r>
              <a:rPr lang="en-US" dirty="0"/>
              <a:t>Flow we use</a:t>
            </a:r>
          </a:p>
        </p:txBody>
      </p:sp>
      <p:sp>
        <p:nvSpPr>
          <p:cNvPr id="3" name="Content Placeholder 2">
            <a:extLst>
              <a:ext uri="{FF2B5EF4-FFF2-40B4-BE49-F238E27FC236}">
                <a16:creationId xmlns:a16="http://schemas.microsoft.com/office/drawing/2014/main" id="{2AF8BC0A-79C9-14BF-6005-E636A9DF6970}"/>
              </a:ext>
            </a:extLst>
          </p:cNvPr>
          <p:cNvSpPr>
            <a:spLocks noGrp="1"/>
          </p:cNvSpPr>
          <p:nvPr>
            <p:ph idx="1"/>
          </p:nvPr>
        </p:nvSpPr>
        <p:spPr/>
        <p:txBody>
          <a:bodyPr>
            <a:normAutofit fontScale="25000" lnSpcReduction="20000"/>
          </a:bodyPr>
          <a:lstStyle/>
          <a:p>
            <a:endParaRPr lang="en-US" dirty="0"/>
          </a:p>
          <a:p>
            <a:r>
              <a:rPr lang="en-US" sz="6400" u="sng" dirty="0"/>
              <a:t>Treatment</a:t>
            </a:r>
            <a:r>
              <a:rPr lang="en-US" sz="6400" dirty="0"/>
              <a:t> </a:t>
            </a:r>
          </a:p>
          <a:p>
            <a:r>
              <a:rPr lang="en-US" sz="6400" dirty="0"/>
              <a:t>ENT will decide if surgical intervention or “watchful waiting” is indicated.</a:t>
            </a:r>
          </a:p>
          <a:p>
            <a:pPr marL="0" indent="0">
              <a:buNone/>
            </a:pPr>
            <a:r>
              <a:rPr lang="en-US" sz="6400" dirty="0"/>
              <a:t>		Pulmonology involved in this decision  at the discretion of the ENT surgeon.</a:t>
            </a:r>
          </a:p>
          <a:p>
            <a:r>
              <a:rPr lang="en-US" sz="6400" dirty="0"/>
              <a:t>ENT will also decide if intranasal corticosteroids are necessary and will determine course of treatment and/or referral if indicated</a:t>
            </a:r>
          </a:p>
          <a:p>
            <a:r>
              <a:rPr lang="en-US" sz="6400" dirty="0"/>
              <a:t>Surgical intervention:</a:t>
            </a:r>
          </a:p>
          <a:p>
            <a:r>
              <a:rPr lang="en-US" sz="6400" dirty="0"/>
              <a:t>Post surgery, reappoint for evaluation in 6-8 weeks using Pediatric Airway Assessment and/or SRBD subscale to determine if resolution has occurred. ENT will also evaluate and their diagnosis will be recorded in the data set. Pulmonology will be included at the discretion of ENT with input from the dental clinic.</a:t>
            </a:r>
          </a:p>
          <a:p>
            <a:r>
              <a:rPr lang="en-US" sz="6400" dirty="0"/>
              <a:t>Possible CPAP (can be used concurrently with expansion appliance, nasal corticosteroids, etc.) will be determined by pulmonology</a:t>
            </a:r>
          </a:p>
          <a:p>
            <a:pPr marL="0" indent="0">
              <a:buNone/>
            </a:pPr>
            <a:r>
              <a:rPr lang="en-US" sz="6400" dirty="0"/>
              <a:t>	Decide with pulmonology/ENT if expansion  will be beneficial</a:t>
            </a:r>
          </a:p>
          <a:p>
            <a:r>
              <a:rPr lang="en-US" sz="6400" dirty="0"/>
              <a:t>Watchful waiting:</a:t>
            </a:r>
          </a:p>
          <a:p>
            <a:pPr marL="0" indent="0">
              <a:buNone/>
            </a:pPr>
            <a:r>
              <a:rPr lang="en-US" sz="6400" dirty="0"/>
              <a:t>	Decide with pulmonology/ENT if expansion will be beneficial</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61488806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4BD3E4-7358-D2F2-E9C9-EF0AAB1CC7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5BF196-E47B-96ED-4558-3E9E27BA3235}"/>
              </a:ext>
            </a:extLst>
          </p:cNvPr>
          <p:cNvSpPr>
            <a:spLocks noGrp="1"/>
          </p:cNvSpPr>
          <p:nvPr>
            <p:ph type="title"/>
          </p:nvPr>
        </p:nvSpPr>
        <p:spPr/>
        <p:txBody>
          <a:bodyPr/>
          <a:lstStyle/>
          <a:p>
            <a:r>
              <a:rPr lang="en-US" dirty="0"/>
              <a:t>Flow we use</a:t>
            </a:r>
          </a:p>
        </p:txBody>
      </p:sp>
      <p:sp>
        <p:nvSpPr>
          <p:cNvPr id="3" name="Content Placeholder 2">
            <a:extLst>
              <a:ext uri="{FF2B5EF4-FFF2-40B4-BE49-F238E27FC236}">
                <a16:creationId xmlns:a16="http://schemas.microsoft.com/office/drawing/2014/main" id="{B6935854-C018-0F3C-1E45-6A4DF16FBE00}"/>
              </a:ext>
            </a:extLst>
          </p:cNvPr>
          <p:cNvSpPr>
            <a:spLocks noGrp="1"/>
          </p:cNvSpPr>
          <p:nvPr>
            <p:ph idx="1"/>
          </p:nvPr>
        </p:nvSpPr>
        <p:spPr/>
        <p:txBody>
          <a:bodyPr>
            <a:normAutofit/>
          </a:bodyPr>
          <a:lstStyle/>
          <a:p>
            <a:endParaRPr lang="en-US" dirty="0"/>
          </a:p>
          <a:p>
            <a:r>
              <a:rPr lang="en-US" dirty="0"/>
              <a:t>Overweight/obese patients:</a:t>
            </a:r>
          </a:p>
          <a:p>
            <a:pPr marL="0" indent="0">
              <a:buNone/>
            </a:pPr>
            <a:r>
              <a:rPr lang="en-US" dirty="0"/>
              <a:t>	Referral to nutrition/dietician for management (discussion with PCP, ENT, or pulmonologist )</a:t>
            </a:r>
          </a:p>
          <a:p>
            <a:pPr marL="0" indent="0">
              <a:buNone/>
            </a:pPr>
            <a:endParaRPr lang="en-US" dirty="0"/>
          </a:p>
          <a:p>
            <a:r>
              <a:rPr lang="en-US" dirty="0"/>
              <a:t>Oral muscular dysfunction:</a:t>
            </a:r>
          </a:p>
          <a:p>
            <a:pPr marL="0" indent="0">
              <a:buNone/>
            </a:pPr>
            <a:r>
              <a:rPr lang="en-US" dirty="0"/>
              <a:t>	Referral to speech, myofunctional  therapist</a:t>
            </a:r>
          </a:p>
          <a:p>
            <a:pPr marL="0" indent="0">
              <a:buNone/>
            </a:pPr>
            <a:endParaRPr lang="en-US" dirty="0"/>
          </a:p>
        </p:txBody>
      </p:sp>
    </p:spTree>
    <p:extLst>
      <p:ext uri="{BB962C8B-B14F-4D97-AF65-F5344CB8AC3E}">
        <p14:creationId xmlns:p14="http://schemas.microsoft.com/office/powerpoint/2010/main" val="151018860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ADCA231-7B52-4E6C-B874-E06AF72C50BE}"/>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60B04CE-455B-FE63-8AC5-736B527247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AFA11F01-487D-1B4F-E7E2-3B5884FDA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409317" y="1410082"/>
            <a:ext cx="6858000" cy="4037835"/>
          </a:xfrm>
          <a:prstGeom prst="rect">
            <a:avLst/>
          </a:prstGeom>
          <a:gradFill>
            <a:gsLst>
              <a:gs pos="8000">
                <a:schemeClr val="accent6">
                  <a:alpha val="78000"/>
                </a:schemeClr>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990EFC05-42A8-5775-FDD2-0C570328A6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9728" y="59346"/>
            <a:ext cx="4156527" cy="4037836"/>
          </a:xfrm>
          <a:prstGeom prst="rect">
            <a:avLst/>
          </a:prstGeom>
          <a:gradFill>
            <a:gsLst>
              <a:gs pos="0">
                <a:schemeClr val="accent5">
                  <a:alpha val="47000"/>
                </a:schemeClr>
              </a:gs>
              <a:gs pos="100000">
                <a:schemeClr val="accent4">
                  <a:alpha val="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E62A2014-0264-40C9-2C8A-A056EC257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768313" y="3587284"/>
            <a:ext cx="2501977" cy="4038601"/>
          </a:xfrm>
          <a:prstGeom prst="rect">
            <a:avLst/>
          </a:prstGeom>
          <a:gradFill>
            <a:gsLst>
              <a:gs pos="0">
                <a:schemeClr val="accent5">
                  <a:lumMod val="60000"/>
                  <a:lumOff val="40000"/>
                  <a:alpha val="0"/>
                </a:schemeClr>
              </a:gs>
              <a:gs pos="99000">
                <a:schemeClr val="accent2">
                  <a:alpha val="7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5027CAE0-6C11-3F87-84A0-6646CACE5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65254" y="969296"/>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58000">
                <a:schemeClr val="bg1">
                  <a:alpha val="0"/>
                </a:schemeClr>
              </a:gs>
              <a:gs pos="100000">
                <a:schemeClr val="accent6">
                  <a:alpha val="35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Title 5">
            <a:extLst>
              <a:ext uri="{FF2B5EF4-FFF2-40B4-BE49-F238E27FC236}">
                <a16:creationId xmlns:a16="http://schemas.microsoft.com/office/drawing/2014/main" id="{ED59DA55-7D8A-0D0A-9422-94DDB6C372BE}"/>
              </a:ext>
            </a:extLst>
          </p:cNvPr>
          <p:cNvSpPr>
            <a:spLocks noGrp="1"/>
          </p:cNvSpPr>
          <p:nvPr>
            <p:ph type="title"/>
          </p:nvPr>
        </p:nvSpPr>
        <p:spPr>
          <a:xfrm>
            <a:off x="184491" y="624873"/>
            <a:ext cx="3668088" cy="3387497"/>
          </a:xfrm>
        </p:spPr>
        <p:txBody>
          <a:bodyPr anchor="b">
            <a:normAutofit/>
          </a:bodyPr>
          <a:lstStyle/>
          <a:p>
            <a:pPr algn="r"/>
            <a:r>
              <a:rPr lang="en-US" sz="3200" dirty="0">
                <a:solidFill>
                  <a:schemeClr val="bg1"/>
                </a:solidFill>
                <a:latin typeface="Bookman Old Style" panose="02050604050505020204" pitchFamily="18" charset="0"/>
              </a:rPr>
              <a:t>Learning Objectives</a:t>
            </a:r>
          </a:p>
        </p:txBody>
      </p:sp>
      <p:sp>
        <p:nvSpPr>
          <p:cNvPr id="11" name="Content Placeholder 10">
            <a:extLst>
              <a:ext uri="{FF2B5EF4-FFF2-40B4-BE49-F238E27FC236}">
                <a16:creationId xmlns:a16="http://schemas.microsoft.com/office/drawing/2014/main" id="{4F0C30DF-6B94-3475-1C4F-910E9AB1D8AF}"/>
              </a:ext>
            </a:extLst>
          </p:cNvPr>
          <p:cNvSpPr>
            <a:spLocks noGrp="1"/>
          </p:cNvSpPr>
          <p:nvPr>
            <p:ph idx="1"/>
          </p:nvPr>
        </p:nvSpPr>
        <p:spPr>
          <a:xfrm>
            <a:off x="4304873" y="1038809"/>
            <a:ext cx="3618606" cy="5361991"/>
          </a:xfrm>
        </p:spPr>
        <p:txBody>
          <a:bodyPr anchor="ctr">
            <a:normAutofit lnSpcReduction="10000"/>
          </a:bodyPr>
          <a:lstStyle/>
          <a:p>
            <a:r>
              <a:rPr lang="en-US" dirty="0"/>
              <a:t>Identify key clinical indicators of potential airway obstruction during dental exams.</a:t>
            </a:r>
          </a:p>
          <a:p>
            <a:r>
              <a:rPr lang="en-US" dirty="0"/>
              <a:t>Understand the importance of early recognition and its impact on growth and development.</a:t>
            </a:r>
          </a:p>
          <a:p>
            <a:r>
              <a:rPr lang="en-US" dirty="0"/>
              <a:t>Develop a clear referral pathway and learn how to communicate concerns to caregivers and medical professionals.</a:t>
            </a:r>
          </a:p>
          <a:p>
            <a:r>
              <a:rPr lang="en-US" dirty="0"/>
              <a:t>Explore the scope of the dentist’s role in monitoring, co-managing, and advocating for pediatric airway health.</a:t>
            </a:r>
          </a:p>
          <a:p>
            <a:endParaRPr lang="en-US" sz="2400" dirty="0"/>
          </a:p>
        </p:txBody>
      </p:sp>
      <p:pic>
        <p:nvPicPr>
          <p:cNvPr id="5" name="Picture 4" descr="A picture containing pen&#10;&#10;Description automatically generated">
            <a:extLst>
              <a:ext uri="{FF2B5EF4-FFF2-40B4-BE49-F238E27FC236}">
                <a16:creationId xmlns:a16="http://schemas.microsoft.com/office/drawing/2014/main" id="{6C1B0D8B-E5DA-C892-7ABD-1C9757B08D16}"/>
              </a:ext>
            </a:extLst>
          </p:cNvPr>
          <p:cNvPicPr>
            <a:picLocks noChangeAspect="1"/>
          </p:cNvPicPr>
          <p:nvPr/>
        </p:nvPicPr>
        <p:blipFill rotWithShape="1">
          <a:blip r:embed="rId3">
            <a:extLst>
              <a:ext uri="{28A0092B-C50C-407E-A947-70E740481C1C}">
                <a14:useLocalDpi xmlns:a14="http://schemas.microsoft.com/office/drawing/2010/main" val="0"/>
              </a:ext>
            </a:extLst>
          </a:blip>
          <a:srcRect l="15353" r="44910" b="-1"/>
          <a:stretch/>
        </p:blipFill>
        <p:spPr>
          <a:xfrm>
            <a:off x="8109502" y="10"/>
            <a:ext cx="4082498" cy="6857990"/>
          </a:xfrm>
          <a:prstGeom prst="rect">
            <a:avLst/>
          </a:prstGeom>
        </p:spPr>
      </p:pic>
      <p:pic>
        <p:nvPicPr>
          <p:cNvPr id="2" name="Picture 1" descr="Castle Creek Pediatric Dentistry">
            <a:extLst>
              <a:ext uri="{FF2B5EF4-FFF2-40B4-BE49-F238E27FC236}">
                <a16:creationId xmlns:a16="http://schemas.microsoft.com/office/drawing/2014/main" id="{006D7225-05BF-CECB-B071-4EC4E406FB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10164" y="5943600"/>
            <a:ext cx="2581836"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3632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additive="base">
                                        <p:cTn id="13" dur="500" fill="hold"/>
                                        <p:tgtEl>
                                          <p:spTgt spid="1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 calcmode="lin" valueType="num">
                                      <p:cBhvr additive="base">
                                        <p:cTn id="19" dur="500" fill="hold"/>
                                        <p:tgtEl>
                                          <p:spTgt spid="1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anim calcmode="lin" valueType="num">
                                      <p:cBhvr additive="base">
                                        <p:cTn id="25" dur="500" fill="hold"/>
                                        <p:tgtEl>
                                          <p:spTgt spid="1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21FCE60-ECDB-49B1-A5CA-E834A33FE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4E3AE8C3-8F65-40F4-BABE-E70F383014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409317" y="1410082"/>
            <a:ext cx="6858000" cy="4037835"/>
          </a:xfrm>
          <a:prstGeom prst="rect">
            <a:avLst/>
          </a:prstGeom>
          <a:gradFill>
            <a:gsLst>
              <a:gs pos="8000">
                <a:schemeClr val="accent6">
                  <a:alpha val="78000"/>
                </a:schemeClr>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E2FC4764-B8D5-4F87-95DB-3125B2D128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9728" y="59346"/>
            <a:ext cx="4156527" cy="4037836"/>
          </a:xfrm>
          <a:prstGeom prst="rect">
            <a:avLst/>
          </a:prstGeom>
          <a:gradFill>
            <a:gsLst>
              <a:gs pos="0">
                <a:schemeClr val="accent5">
                  <a:alpha val="47000"/>
                </a:schemeClr>
              </a:gs>
              <a:gs pos="100000">
                <a:schemeClr val="accent4">
                  <a:alpha val="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B4C1654F-94F5-497E-8ECF-F2A7E84D6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768311" y="3587283"/>
            <a:ext cx="2501979" cy="4038601"/>
          </a:xfrm>
          <a:prstGeom prst="rect">
            <a:avLst/>
          </a:prstGeom>
          <a:gradFill>
            <a:gsLst>
              <a:gs pos="0">
                <a:schemeClr val="accent5">
                  <a:lumMod val="60000"/>
                  <a:lumOff val="40000"/>
                  <a:alpha val="0"/>
                </a:schemeClr>
              </a:gs>
              <a:gs pos="99000">
                <a:schemeClr val="accent2">
                  <a:alpha val="74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64489" y="1757117"/>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58000">
                <a:schemeClr val="bg1">
                  <a:alpha val="0"/>
                </a:schemeClr>
              </a:gs>
              <a:gs pos="100000">
                <a:schemeClr val="accent6">
                  <a:alpha val="35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F04B6317-D123-4D09-93D3-CCEC4F4D09AC}"/>
              </a:ext>
            </a:extLst>
          </p:cNvPr>
          <p:cNvSpPr>
            <a:spLocks noGrp="1"/>
          </p:cNvSpPr>
          <p:nvPr>
            <p:ph type="title"/>
          </p:nvPr>
        </p:nvSpPr>
        <p:spPr>
          <a:xfrm>
            <a:off x="120580" y="586855"/>
            <a:ext cx="3827965" cy="3507474"/>
          </a:xfrm>
        </p:spPr>
        <p:txBody>
          <a:bodyPr anchor="b">
            <a:normAutofit/>
          </a:bodyPr>
          <a:lstStyle/>
          <a:p>
            <a:pPr algn="r"/>
            <a:r>
              <a:rPr lang="en-US" sz="3200" dirty="0">
                <a:solidFill>
                  <a:schemeClr val="bg1"/>
                </a:solidFill>
                <a:latin typeface="Bookman Old Style" panose="02050604050505020204" pitchFamily="18" charset="0"/>
              </a:rPr>
              <a:t>Assessment strATEGIES</a:t>
            </a:r>
          </a:p>
        </p:txBody>
      </p:sp>
      <p:graphicFrame>
        <p:nvGraphicFramePr>
          <p:cNvPr id="5" name="Content Placeholder 2">
            <a:extLst>
              <a:ext uri="{FF2B5EF4-FFF2-40B4-BE49-F238E27FC236}">
                <a16:creationId xmlns:a16="http://schemas.microsoft.com/office/drawing/2014/main" id="{05CD1456-E078-320A-8EC4-80DC87469581}"/>
              </a:ext>
            </a:extLst>
          </p:cNvPr>
          <p:cNvGraphicFramePr>
            <a:graphicFrameLocks noGrp="1"/>
          </p:cNvGraphicFramePr>
          <p:nvPr>
            <p:ph idx="1"/>
            <p:extLst>
              <p:ext uri="{D42A27DB-BD31-4B8C-83A1-F6EECF244321}">
                <p14:modId xmlns:p14="http://schemas.microsoft.com/office/powerpoint/2010/main" val="2525966226"/>
              </p:ext>
            </p:extLst>
          </p:nvPr>
        </p:nvGraphicFramePr>
        <p:xfrm>
          <a:off x="4478695" y="833535"/>
          <a:ext cx="6222800" cy="5426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Castle Creek Pediatric Dentistry">
            <a:extLst>
              <a:ext uri="{FF2B5EF4-FFF2-40B4-BE49-F238E27FC236}">
                <a16:creationId xmlns:a16="http://schemas.microsoft.com/office/drawing/2014/main" id="{CDDBA09C-ACB6-8CE9-D439-65C714A046C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10164" y="5943600"/>
            <a:ext cx="2581836"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6154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graphicEl>
                                              <a:dgm id="{34FD48DA-3A7D-4F07-9090-43A7BD53ACBB}"/>
                                            </p:graphicEl>
                                          </p:spTgt>
                                        </p:tgtEl>
                                        <p:attrNameLst>
                                          <p:attrName>style.visibility</p:attrName>
                                        </p:attrNameLst>
                                      </p:cBhvr>
                                      <p:to>
                                        <p:strVal val="visible"/>
                                      </p:to>
                                    </p:set>
                                    <p:anim calcmode="lin" valueType="num">
                                      <p:cBhvr additive="base">
                                        <p:cTn id="7" dur="500" fill="hold"/>
                                        <p:tgtEl>
                                          <p:spTgt spid="5">
                                            <p:graphicEl>
                                              <a:dgm id="{34FD48DA-3A7D-4F07-9090-43A7BD53ACBB}"/>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graphicEl>
                                              <a:dgm id="{34FD48DA-3A7D-4F07-9090-43A7BD53ACBB}"/>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graphicEl>
                                              <a:dgm id="{329EF6EA-8A16-4F3F-B4C2-845983D9AAFD}"/>
                                            </p:graphicEl>
                                          </p:spTgt>
                                        </p:tgtEl>
                                        <p:attrNameLst>
                                          <p:attrName>style.visibility</p:attrName>
                                        </p:attrNameLst>
                                      </p:cBhvr>
                                      <p:to>
                                        <p:strVal val="visible"/>
                                      </p:to>
                                    </p:set>
                                    <p:anim calcmode="lin" valueType="num">
                                      <p:cBhvr additive="base">
                                        <p:cTn id="13" dur="500" fill="hold"/>
                                        <p:tgtEl>
                                          <p:spTgt spid="5">
                                            <p:graphicEl>
                                              <a:dgm id="{329EF6EA-8A16-4F3F-B4C2-845983D9AAFD}"/>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graphicEl>
                                              <a:dgm id="{329EF6EA-8A16-4F3F-B4C2-845983D9AAFD}"/>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graphicEl>
                                              <a:dgm id="{73653E5F-99F7-495D-B1AB-12916363239E}"/>
                                            </p:graphicEl>
                                          </p:spTgt>
                                        </p:tgtEl>
                                        <p:attrNameLst>
                                          <p:attrName>style.visibility</p:attrName>
                                        </p:attrNameLst>
                                      </p:cBhvr>
                                      <p:to>
                                        <p:strVal val="visible"/>
                                      </p:to>
                                    </p:set>
                                    <p:anim calcmode="lin" valueType="num">
                                      <p:cBhvr additive="base">
                                        <p:cTn id="19" dur="500" fill="hold"/>
                                        <p:tgtEl>
                                          <p:spTgt spid="5">
                                            <p:graphicEl>
                                              <a:dgm id="{73653E5F-99F7-495D-B1AB-12916363239E}"/>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graphicEl>
                                              <a:dgm id="{73653E5F-99F7-495D-B1AB-12916363239E}"/>
                                            </p:graphic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graphicEl>
                                              <a:dgm id="{D8FAAEE4-CEDB-4A4B-AD80-A7EB54013035}"/>
                                            </p:graphicEl>
                                          </p:spTgt>
                                        </p:tgtEl>
                                        <p:attrNameLst>
                                          <p:attrName>style.visibility</p:attrName>
                                        </p:attrNameLst>
                                      </p:cBhvr>
                                      <p:to>
                                        <p:strVal val="visible"/>
                                      </p:to>
                                    </p:set>
                                    <p:anim calcmode="lin" valueType="num">
                                      <p:cBhvr additive="base">
                                        <p:cTn id="25" dur="500" fill="hold"/>
                                        <p:tgtEl>
                                          <p:spTgt spid="5">
                                            <p:graphicEl>
                                              <a:dgm id="{D8FAAEE4-CEDB-4A4B-AD80-A7EB54013035}"/>
                                            </p:graphic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graphicEl>
                                              <a:dgm id="{D8FAAEE4-CEDB-4A4B-AD80-A7EB54013035}"/>
                                            </p:graphic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graphicEl>
                                              <a:dgm id="{2AB7E9A1-5489-4973-B346-4FFB17DB3B50}"/>
                                            </p:graphicEl>
                                          </p:spTgt>
                                        </p:tgtEl>
                                        <p:attrNameLst>
                                          <p:attrName>style.visibility</p:attrName>
                                        </p:attrNameLst>
                                      </p:cBhvr>
                                      <p:to>
                                        <p:strVal val="visible"/>
                                      </p:to>
                                    </p:set>
                                    <p:anim calcmode="lin" valueType="num">
                                      <p:cBhvr additive="base">
                                        <p:cTn id="31" dur="500" fill="hold"/>
                                        <p:tgtEl>
                                          <p:spTgt spid="5">
                                            <p:graphicEl>
                                              <a:dgm id="{2AB7E9A1-5489-4973-B346-4FFB17DB3B50}"/>
                                            </p:graphic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graphicEl>
                                              <a:dgm id="{2AB7E9A1-5489-4973-B346-4FFB17DB3B50}"/>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011D2-7608-F70B-5451-2EBF5487E200}"/>
              </a:ext>
            </a:extLst>
          </p:cNvPr>
          <p:cNvSpPr>
            <a:spLocks noGrp="1"/>
          </p:cNvSpPr>
          <p:nvPr>
            <p:ph type="title"/>
          </p:nvPr>
        </p:nvSpPr>
        <p:spPr>
          <a:xfrm>
            <a:off x="557256" y="2041140"/>
            <a:ext cx="11077488" cy="1234440"/>
          </a:xfrm>
        </p:spPr>
        <p:txBody>
          <a:bodyPr>
            <a:normAutofit/>
          </a:bodyPr>
          <a:lstStyle/>
          <a:p>
            <a:pPr algn="ctr"/>
            <a:r>
              <a:rPr lang="en-US" sz="6000" dirty="0">
                <a:latin typeface="Bookman Old Style" panose="02050604050505020204" pitchFamily="18" charset="0"/>
              </a:rPr>
              <a:t>THANK YOU</a:t>
            </a:r>
          </a:p>
        </p:txBody>
      </p:sp>
      <p:sp>
        <p:nvSpPr>
          <p:cNvPr id="4" name="TextBox 3">
            <a:extLst>
              <a:ext uri="{FF2B5EF4-FFF2-40B4-BE49-F238E27FC236}">
                <a16:creationId xmlns:a16="http://schemas.microsoft.com/office/drawing/2014/main" id="{73ADE3C9-3D40-B958-37E4-652B0512141E}"/>
              </a:ext>
            </a:extLst>
          </p:cNvPr>
          <p:cNvSpPr txBox="1"/>
          <p:nvPr/>
        </p:nvSpPr>
        <p:spPr>
          <a:xfrm>
            <a:off x="10264589" y="6515562"/>
            <a:ext cx="1734577"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SH-2268-v1 Rev. 8/23</a:t>
            </a:r>
          </a:p>
        </p:txBody>
      </p:sp>
    </p:spTree>
    <p:extLst>
      <p:ext uri="{BB962C8B-B14F-4D97-AF65-F5344CB8AC3E}">
        <p14:creationId xmlns:p14="http://schemas.microsoft.com/office/powerpoint/2010/main" val="8266188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C5CC17-FF17-43CF-B073-D9051465D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EBE2DDC-0D14-44E6-A1AB-2EEC095074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09318" y="1410082"/>
            <a:ext cx="6858000" cy="4037835"/>
          </a:xfrm>
          <a:prstGeom prst="rect">
            <a:avLst/>
          </a:prstGeom>
          <a:gradFill>
            <a:gsLst>
              <a:gs pos="8000">
                <a:schemeClr val="accent6"/>
              </a:gs>
              <a:gs pos="100000">
                <a:schemeClr val="accent5">
                  <a:alpha val="72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A8543D98-0AA2-43B4-B508-DC1DB7F3DC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2414" y="1406060"/>
            <a:ext cx="6857572" cy="4045450"/>
          </a:xfrm>
          <a:prstGeom prst="rect">
            <a:avLst/>
          </a:prstGeom>
          <a:gradFill>
            <a:gsLst>
              <a:gs pos="0">
                <a:schemeClr val="accent4">
                  <a:alpha val="0"/>
                </a:schemeClr>
              </a:gs>
              <a:gs pos="96000">
                <a:schemeClr val="accent2"/>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89723C1D-9A1A-465B-8164-483BF54266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98889" y="3617790"/>
            <a:ext cx="2453337" cy="4027079"/>
          </a:xfrm>
          <a:prstGeom prst="rect">
            <a:avLst/>
          </a:prstGeom>
          <a:gradFill>
            <a:gsLst>
              <a:gs pos="2000">
                <a:schemeClr val="accent5">
                  <a:alpha val="35000"/>
                </a:schemeClr>
              </a:gs>
              <a:gs pos="67000">
                <a:schemeClr val="accent4">
                  <a:alpha val="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A6680484-5F73-4078-85C2-415205B1A4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30441" y="1644149"/>
            <a:ext cx="4384532" cy="4196758"/>
          </a:xfrm>
          <a:custGeom>
            <a:avLst/>
            <a:gdLst>
              <a:gd name="connsiteX0" fmla="*/ 44539 w 4384532"/>
              <a:gd name="connsiteY0" fmla="*/ 2446310 h 4196758"/>
              <a:gd name="connsiteX1" fmla="*/ 0 w 4384532"/>
              <a:gd name="connsiteY1" fmla="*/ 2004492 h 4196758"/>
              <a:gd name="connsiteX2" fmla="*/ 500607 w 4384532"/>
              <a:gd name="connsiteY2" fmla="*/ 610007 h 4196758"/>
              <a:gd name="connsiteX3" fmla="*/ 589546 w 4384532"/>
              <a:gd name="connsiteY3" fmla="*/ 512149 h 4196758"/>
              <a:gd name="connsiteX4" fmla="*/ 3077760 w 4384532"/>
              <a:gd name="connsiteY4" fmla="*/ 0 h 4196758"/>
              <a:gd name="connsiteX5" fmla="*/ 3237230 w 4384532"/>
              <a:gd name="connsiteY5" fmla="*/ 76821 h 4196758"/>
              <a:gd name="connsiteX6" fmla="*/ 4384532 w 4384532"/>
              <a:gd name="connsiteY6" fmla="*/ 2004492 h 4196758"/>
              <a:gd name="connsiteX7" fmla="*/ 2192266 w 4384532"/>
              <a:gd name="connsiteY7" fmla="*/ 4196758 h 4196758"/>
              <a:gd name="connsiteX8" fmla="*/ 44539 w 4384532"/>
              <a:gd name="connsiteY8" fmla="*/ 2446310 h 419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4532" h="4196758">
                <a:moveTo>
                  <a:pt x="44539" y="2446310"/>
                </a:moveTo>
                <a:cubicBezTo>
                  <a:pt x="15336" y="2303599"/>
                  <a:pt x="0" y="2155836"/>
                  <a:pt x="0" y="2004492"/>
                </a:cubicBezTo>
                <a:cubicBezTo>
                  <a:pt x="0" y="1474787"/>
                  <a:pt x="187867" y="988960"/>
                  <a:pt x="500607" y="610007"/>
                </a:cubicBezTo>
                <a:lnTo>
                  <a:pt x="589546" y="512149"/>
                </a:lnTo>
                <a:lnTo>
                  <a:pt x="3077760" y="0"/>
                </a:lnTo>
                <a:lnTo>
                  <a:pt x="3237230" y="76821"/>
                </a:lnTo>
                <a:cubicBezTo>
                  <a:pt x="3920615" y="448057"/>
                  <a:pt x="4384532" y="1172098"/>
                  <a:pt x="4384532" y="2004492"/>
                </a:cubicBezTo>
                <a:cubicBezTo>
                  <a:pt x="4384532" y="3215247"/>
                  <a:pt x="3403021" y="4196758"/>
                  <a:pt x="2192266" y="4196758"/>
                </a:cubicBezTo>
                <a:cubicBezTo>
                  <a:pt x="1132855" y="4196758"/>
                  <a:pt x="248960" y="3445288"/>
                  <a:pt x="44539" y="2446310"/>
                </a:cubicBezTo>
                <a:close/>
              </a:path>
            </a:pathLst>
          </a:custGeom>
          <a:gradFill>
            <a:gsLst>
              <a:gs pos="39000">
                <a:schemeClr val="accent4">
                  <a:lumMod val="20000"/>
                  <a:lumOff val="80000"/>
                  <a:alpha val="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117EF787-DE54-414C-9382-07B954530346}"/>
              </a:ext>
            </a:extLst>
          </p:cNvPr>
          <p:cNvSpPr>
            <a:spLocks noGrp="1"/>
          </p:cNvSpPr>
          <p:nvPr>
            <p:ph type="title"/>
          </p:nvPr>
        </p:nvSpPr>
        <p:spPr>
          <a:xfrm>
            <a:off x="130629" y="1028701"/>
            <a:ext cx="3907971" cy="3020785"/>
          </a:xfrm>
        </p:spPr>
        <p:txBody>
          <a:bodyPr>
            <a:normAutofit/>
          </a:bodyPr>
          <a:lstStyle/>
          <a:p>
            <a:pPr algn="r"/>
            <a:r>
              <a:rPr lang="en-US" sz="2800" dirty="0">
                <a:solidFill>
                  <a:schemeClr val="bg1"/>
                </a:solidFill>
                <a:latin typeface="Bookman Old Style" panose="02050604050505020204" pitchFamily="18" charset="0"/>
              </a:rPr>
              <a:t>Contact</a:t>
            </a:r>
            <a:br>
              <a:rPr lang="en-US" sz="2800" dirty="0">
                <a:solidFill>
                  <a:schemeClr val="bg1"/>
                </a:solidFill>
                <a:latin typeface="Bookman Old Style" panose="02050604050505020204" pitchFamily="18" charset="0"/>
              </a:rPr>
            </a:br>
            <a:r>
              <a:rPr lang="en-US" sz="2800" dirty="0">
                <a:solidFill>
                  <a:schemeClr val="bg1"/>
                </a:solidFill>
                <a:latin typeface="Bookman Old Style" panose="02050604050505020204" pitchFamily="18" charset="0"/>
              </a:rPr>
              <a:t>Information</a:t>
            </a:r>
          </a:p>
        </p:txBody>
      </p:sp>
      <p:sp>
        <p:nvSpPr>
          <p:cNvPr id="4" name="Rectangle 1">
            <a:extLst>
              <a:ext uri="{FF2B5EF4-FFF2-40B4-BE49-F238E27FC236}">
                <a16:creationId xmlns:a16="http://schemas.microsoft.com/office/drawing/2014/main" id="{2F544BD6-5851-4979-9E9F-93565B033CAC}"/>
              </a:ext>
            </a:extLst>
          </p:cNvPr>
          <p:cNvSpPr>
            <a:spLocks noGrp="1" noChangeArrowheads="1"/>
          </p:cNvSpPr>
          <p:nvPr>
            <p:ph idx="1"/>
          </p:nvPr>
        </p:nvSpPr>
        <p:spPr bwMode="auto">
          <a:xfrm>
            <a:off x="4777409" y="1028702"/>
            <a:ext cx="6273972" cy="4843462"/>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marL="0" marR="0" lvl="0" indent="0" defTabSz="914400" rtl="0" eaLnBrk="0" fontAlgn="base" latinLnBrk="0" hangingPunct="0">
              <a:spcBef>
                <a:spcPct val="0"/>
              </a:spcBef>
              <a:spcAft>
                <a:spcPts val="600"/>
              </a:spcAft>
              <a:buClrTx/>
              <a:buSzTx/>
              <a:buFontTx/>
              <a:buNone/>
              <a:tabLst/>
            </a:pPr>
            <a:r>
              <a:rPr lang="en-US" altLang="en-US" sz="2800" dirty="0">
                <a:cs typeface="Arial" panose="020B0604020202020204" pitchFamily="34" charset="0"/>
              </a:rPr>
              <a:t>Boyd Simkins DDS</a:t>
            </a:r>
          </a:p>
          <a:p>
            <a:pPr marL="0" marR="0" lvl="0" indent="0" defTabSz="914400" rtl="0" eaLnBrk="0" fontAlgn="base" latinLnBrk="0" hangingPunct="0">
              <a:spcBef>
                <a:spcPct val="0"/>
              </a:spcBef>
              <a:spcAft>
                <a:spcPts val="600"/>
              </a:spcAft>
              <a:buClrTx/>
              <a:buSzTx/>
              <a:buFontTx/>
              <a:buNone/>
              <a:tabLst/>
            </a:pPr>
            <a:r>
              <a:rPr kumimoji="0" lang="en-US" altLang="en-US" sz="2800" b="0" i="0" u="none" strike="noStrike" cap="none" normalizeH="0" baseline="0" dirty="0">
                <a:ln>
                  <a:noFill/>
                </a:ln>
                <a:effectLst/>
                <a:cs typeface="Arial" panose="020B0604020202020204" pitchFamily="34" charset="0"/>
              </a:rPr>
              <a:t>Castle Creek Pediatric Dentistry</a:t>
            </a:r>
            <a:endParaRPr lang="en-US" altLang="en-US" sz="2800" dirty="0">
              <a:cs typeface="Arial" panose="020B0604020202020204" pitchFamily="34" charset="0"/>
            </a:endParaRPr>
          </a:p>
          <a:p>
            <a:pPr marL="0" marR="0" lvl="0" indent="0" defTabSz="914400" rtl="0" eaLnBrk="0" fontAlgn="base" latinLnBrk="0" hangingPunct="0">
              <a:spcBef>
                <a:spcPct val="0"/>
              </a:spcBef>
              <a:spcAft>
                <a:spcPts val="600"/>
              </a:spcAft>
              <a:buClrTx/>
              <a:buSzTx/>
              <a:buFontTx/>
              <a:buNone/>
              <a:tabLst/>
            </a:pPr>
            <a:r>
              <a:rPr kumimoji="0" lang="en-US" altLang="en-US" sz="2800" b="0" i="0" u="none" strike="noStrike" cap="none" normalizeH="0" baseline="0" dirty="0">
                <a:ln>
                  <a:noFill/>
                </a:ln>
                <a:effectLst/>
                <a:cs typeface="Arial" panose="020B0604020202020204" pitchFamily="34" charset="0"/>
              </a:rPr>
              <a:t>North Ogden, UT</a:t>
            </a:r>
          </a:p>
          <a:p>
            <a:pPr marL="0" marR="0" lvl="0" indent="0" defTabSz="914400" rtl="0" eaLnBrk="0" fontAlgn="base" latinLnBrk="0" hangingPunct="0">
              <a:spcBef>
                <a:spcPct val="0"/>
              </a:spcBef>
              <a:spcAft>
                <a:spcPts val="600"/>
              </a:spcAft>
              <a:buClrTx/>
              <a:buSzTx/>
              <a:buFontTx/>
              <a:buNone/>
              <a:tabLst/>
            </a:pPr>
            <a:r>
              <a:rPr lang="en-US" altLang="en-US" sz="2800" dirty="0">
                <a:cs typeface="Arial" panose="020B0604020202020204" pitchFamily="34" charset="0"/>
              </a:rPr>
              <a:t>801-782-3920 office</a:t>
            </a:r>
          </a:p>
          <a:p>
            <a:pPr marL="0" marR="0" lvl="0" indent="0" defTabSz="914400" rtl="0" eaLnBrk="0" fontAlgn="base" latinLnBrk="0" hangingPunct="0">
              <a:spcBef>
                <a:spcPct val="0"/>
              </a:spcBef>
              <a:spcAft>
                <a:spcPts val="600"/>
              </a:spcAft>
              <a:buClrTx/>
              <a:buSzTx/>
              <a:buFontTx/>
              <a:buNone/>
              <a:tabLst/>
            </a:pPr>
            <a:r>
              <a:rPr kumimoji="0" lang="en-US" altLang="en-US" sz="2800" b="0" i="0" u="none" strike="noStrike" cap="none" normalizeH="0" baseline="0" dirty="0">
                <a:ln>
                  <a:noFill/>
                </a:ln>
                <a:effectLst/>
                <a:cs typeface="Arial" panose="020B0604020202020204" pitchFamily="34" charset="0"/>
              </a:rPr>
              <a:t>801-725-9572 cell</a:t>
            </a:r>
          </a:p>
          <a:p>
            <a:pPr marL="0" marR="0" lvl="0" indent="0" defTabSz="914400" rtl="0" eaLnBrk="0" fontAlgn="base" latinLnBrk="0" hangingPunct="0">
              <a:spcBef>
                <a:spcPct val="0"/>
              </a:spcBef>
              <a:spcAft>
                <a:spcPts val="600"/>
              </a:spcAft>
              <a:buClrTx/>
              <a:buSzTx/>
              <a:buFontTx/>
              <a:buNone/>
              <a:tabLst/>
            </a:pPr>
            <a:r>
              <a:rPr lang="en-US" altLang="en-US" sz="2800" dirty="0">
                <a:cs typeface="Arial" panose="020B0604020202020204" pitchFamily="34" charset="0"/>
                <a:hlinkClick r:id="rId3"/>
              </a:rPr>
              <a:t>castlecreekpd@gmail.com</a:t>
            </a:r>
            <a:endParaRPr lang="en-US" altLang="en-US" sz="2800" dirty="0">
              <a:cs typeface="Arial" panose="020B0604020202020204" pitchFamily="34" charset="0"/>
            </a:endParaRPr>
          </a:p>
          <a:p>
            <a:pPr marL="0" marR="0" lvl="0" indent="0" defTabSz="914400" rtl="0" eaLnBrk="0" fontAlgn="base" latinLnBrk="0" hangingPunct="0">
              <a:spcBef>
                <a:spcPct val="0"/>
              </a:spcBef>
              <a:spcAft>
                <a:spcPts val="600"/>
              </a:spcAft>
              <a:buClrTx/>
              <a:buSzTx/>
              <a:buFontTx/>
              <a:buNone/>
              <a:tabLst/>
            </a:pPr>
            <a:r>
              <a:rPr kumimoji="0" lang="en-US" altLang="en-US" sz="2800" b="0" i="0" u="none" strike="noStrike" cap="none" normalizeH="0" baseline="0" dirty="0">
                <a:ln>
                  <a:noFill/>
                </a:ln>
                <a:effectLst/>
                <a:cs typeface="Arial" panose="020B0604020202020204" pitchFamily="34" charset="0"/>
              </a:rPr>
              <a:t>(References</a:t>
            </a:r>
            <a:r>
              <a:rPr kumimoji="0" lang="en-US" altLang="en-US" sz="2800" b="0" i="0" u="none" strike="noStrike" cap="none" normalizeH="0" dirty="0">
                <a:ln>
                  <a:noFill/>
                </a:ln>
                <a:effectLst/>
                <a:cs typeface="Arial" panose="020B0604020202020204" pitchFamily="34" charset="0"/>
              </a:rPr>
              <a:t> available on request)</a:t>
            </a:r>
            <a:endParaRPr kumimoji="0" lang="en-US" altLang="en-US" sz="2800" b="0" i="0" u="none" strike="noStrike" cap="none" normalizeH="0" baseline="0" dirty="0">
              <a:ln>
                <a:noFill/>
              </a:ln>
              <a:effectLst/>
              <a:cs typeface="Arial" panose="020B0604020202020204" pitchFamily="34" charset="0"/>
            </a:endParaRPr>
          </a:p>
        </p:txBody>
      </p:sp>
      <p:pic>
        <p:nvPicPr>
          <p:cNvPr id="3" name="Picture 2" descr="Castle Creek Pediatric Dentistry">
            <a:extLst>
              <a:ext uri="{FF2B5EF4-FFF2-40B4-BE49-F238E27FC236}">
                <a16:creationId xmlns:a16="http://schemas.microsoft.com/office/drawing/2014/main" id="{0763CD99-0C4C-F958-63C7-CD032444D0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10164" y="5943600"/>
            <a:ext cx="2581836"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978625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C5CC17-FF17-43CF-B073-D9051465D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EBE2DDC-0D14-44E6-A1AB-2EEC095074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09318" y="1410082"/>
            <a:ext cx="6858000" cy="4037835"/>
          </a:xfrm>
          <a:prstGeom prst="rect">
            <a:avLst/>
          </a:prstGeom>
          <a:gradFill>
            <a:gsLst>
              <a:gs pos="8000">
                <a:schemeClr val="accent6"/>
              </a:gs>
              <a:gs pos="100000">
                <a:schemeClr val="accent5">
                  <a:alpha val="72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A8543D98-0AA2-43B4-B508-DC1DB7F3DC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2414" y="1406060"/>
            <a:ext cx="6857572" cy="4045450"/>
          </a:xfrm>
          <a:prstGeom prst="rect">
            <a:avLst/>
          </a:prstGeom>
          <a:gradFill>
            <a:gsLst>
              <a:gs pos="0">
                <a:schemeClr val="accent4">
                  <a:alpha val="0"/>
                </a:schemeClr>
              </a:gs>
              <a:gs pos="96000">
                <a:schemeClr val="accent2"/>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89723C1D-9A1A-465B-8164-483BF54266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98889" y="3617790"/>
            <a:ext cx="2453337" cy="4027079"/>
          </a:xfrm>
          <a:prstGeom prst="rect">
            <a:avLst/>
          </a:prstGeom>
          <a:gradFill>
            <a:gsLst>
              <a:gs pos="2000">
                <a:schemeClr val="accent5">
                  <a:alpha val="35000"/>
                </a:schemeClr>
              </a:gs>
              <a:gs pos="67000">
                <a:schemeClr val="accent4">
                  <a:alpha val="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A6680484-5F73-4078-85C2-415205B1A4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30441" y="1644149"/>
            <a:ext cx="4384532" cy="4196758"/>
          </a:xfrm>
          <a:custGeom>
            <a:avLst/>
            <a:gdLst>
              <a:gd name="connsiteX0" fmla="*/ 44539 w 4384532"/>
              <a:gd name="connsiteY0" fmla="*/ 2446310 h 4196758"/>
              <a:gd name="connsiteX1" fmla="*/ 0 w 4384532"/>
              <a:gd name="connsiteY1" fmla="*/ 2004492 h 4196758"/>
              <a:gd name="connsiteX2" fmla="*/ 500607 w 4384532"/>
              <a:gd name="connsiteY2" fmla="*/ 610007 h 4196758"/>
              <a:gd name="connsiteX3" fmla="*/ 589546 w 4384532"/>
              <a:gd name="connsiteY3" fmla="*/ 512149 h 4196758"/>
              <a:gd name="connsiteX4" fmla="*/ 3077760 w 4384532"/>
              <a:gd name="connsiteY4" fmla="*/ 0 h 4196758"/>
              <a:gd name="connsiteX5" fmla="*/ 3237230 w 4384532"/>
              <a:gd name="connsiteY5" fmla="*/ 76821 h 4196758"/>
              <a:gd name="connsiteX6" fmla="*/ 4384532 w 4384532"/>
              <a:gd name="connsiteY6" fmla="*/ 2004492 h 4196758"/>
              <a:gd name="connsiteX7" fmla="*/ 2192266 w 4384532"/>
              <a:gd name="connsiteY7" fmla="*/ 4196758 h 4196758"/>
              <a:gd name="connsiteX8" fmla="*/ 44539 w 4384532"/>
              <a:gd name="connsiteY8" fmla="*/ 2446310 h 419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4532" h="4196758">
                <a:moveTo>
                  <a:pt x="44539" y="2446310"/>
                </a:moveTo>
                <a:cubicBezTo>
                  <a:pt x="15336" y="2303599"/>
                  <a:pt x="0" y="2155836"/>
                  <a:pt x="0" y="2004492"/>
                </a:cubicBezTo>
                <a:cubicBezTo>
                  <a:pt x="0" y="1474787"/>
                  <a:pt x="187867" y="988960"/>
                  <a:pt x="500607" y="610007"/>
                </a:cubicBezTo>
                <a:lnTo>
                  <a:pt x="589546" y="512149"/>
                </a:lnTo>
                <a:lnTo>
                  <a:pt x="3077760" y="0"/>
                </a:lnTo>
                <a:lnTo>
                  <a:pt x="3237230" y="76821"/>
                </a:lnTo>
                <a:cubicBezTo>
                  <a:pt x="3920615" y="448057"/>
                  <a:pt x="4384532" y="1172098"/>
                  <a:pt x="4384532" y="2004492"/>
                </a:cubicBezTo>
                <a:cubicBezTo>
                  <a:pt x="4384532" y="3215247"/>
                  <a:pt x="3403021" y="4196758"/>
                  <a:pt x="2192266" y="4196758"/>
                </a:cubicBezTo>
                <a:cubicBezTo>
                  <a:pt x="1132855" y="4196758"/>
                  <a:pt x="248960" y="3445288"/>
                  <a:pt x="44539" y="2446310"/>
                </a:cubicBezTo>
                <a:close/>
              </a:path>
            </a:pathLst>
          </a:custGeom>
          <a:gradFill>
            <a:gsLst>
              <a:gs pos="39000">
                <a:schemeClr val="accent4">
                  <a:lumMod val="20000"/>
                  <a:lumOff val="80000"/>
                  <a:alpha val="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117EF787-DE54-414C-9382-07B954530346}"/>
              </a:ext>
            </a:extLst>
          </p:cNvPr>
          <p:cNvSpPr>
            <a:spLocks noGrp="1"/>
          </p:cNvSpPr>
          <p:nvPr>
            <p:ph type="title"/>
          </p:nvPr>
        </p:nvSpPr>
        <p:spPr>
          <a:xfrm>
            <a:off x="387927" y="1028701"/>
            <a:ext cx="3248863" cy="3020785"/>
          </a:xfrm>
        </p:spPr>
        <p:txBody>
          <a:bodyPr>
            <a:normAutofit/>
          </a:bodyPr>
          <a:lstStyle/>
          <a:p>
            <a:pPr algn="r"/>
            <a:r>
              <a:rPr lang="en-US" sz="3000" dirty="0">
                <a:solidFill>
                  <a:schemeClr val="bg1"/>
                </a:solidFill>
              </a:rPr>
              <a:t>Resources</a:t>
            </a:r>
          </a:p>
        </p:txBody>
      </p:sp>
      <p:sp>
        <p:nvSpPr>
          <p:cNvPr id="4" name="Rectangle 1">
            <a:extLst>
              <a:ext uri="{FF2B5EF4-FFF2-40B4-BE49-F238E27FC236}">
                <a16:creationId xmlns:a16="http://schemas.microsoft.com/office/drawing/2014/main" id="{2F544BD6-5851-4979-9E9F-93565B033CAC}"/>
              </a:ext>
            </a:extLst>
          </p:cNvPr>
          <p:cNvSpPr>
            <a:spLocks noGrp="1" noChangeArrowheads="1"/>
          </p:cNvSpPr>
          <p:nvPr>
            <p:ph idx="1"/>
          </p:nvPr>
        </p:nvSpPr>
        <p:spPr bwMode="auto">
          <a:xfrm>
            <a:off x="4166755" y="93518"/>
            <a:ext cx="6884626" cy="6086629"/>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Autofit/>
          </a:bodyPr>
          <a:lstStyle/>
          <a:p>
            <a:pPr marL="0" indent="0" eaLnBrk="0" fontAlgn="base" hangingPunct="0">
              <a:lnSpc>
                <a:spcPct val="110000"/>
              </a:lnSpc>
              <a:spcBef>
                <a:spcPct val="0"/>
              </a:spcBef>
              <a:spcAft>
                <a:spcPts val="600"/>
              </a:spcAft>
              <a:buNone/>
            </a:pPr>
            <a:r>
              <a:rPr kumimoji="0" lang="en-US" altLang="en-US" sz="1000" i="0" u="none" strike="noStrike" cap="none" normalizeH="0" baseline="0" dirty="0">
                <a:ln>
                  <a:noFill/>
                </a:ln>
                <a:effectLst/>
                <a:latin typeface="Arial" panose="020B0604020202020204" pitchFamily="34" charset="0"/>
                <a:cs typeface="Arial" panose="020B0604020202020204" pitchFamily="34" charset="0"/>
                <a:hlinkClick r:id="rId3"/>
              </a:rPr>
              <a:t>1. </a:t>
            </a:r>
            <a:r>
              <a:rPr lang="en-US" sz="1000" b="0" i="0" baseline="0" dirty="0">
                <a:latin typeface="Arial" panose="020B0604020202020204" pitchFamily="34" charset="0"/>
                <a:cs typeface="Arial" panose="020B0604020202020204" pitchFamily="34" charset="0"/>
              </a:rPr>
              <a:t>American Academy of Pediatric Dentistry. Policy on the dental home.  The Reference Manual of Pediatric Dentistry. Chicago, Ill. Academy of Pediatric Dentistry; 2022:21-2</a:t>
            </a:r>
            <a:endParaRPr lang="en-US" sz="1000" dirty="0">
              <a:latin typeface="Arial" panose="020B0604020202020204" pitchFamily="34" charset="0"/>
              <a:cs typeface="Arial" panose="020B0604020202020204" pitchFamily="34" charset="0"/>
            </a:endParaRPr>
          </a:p>
          <a:p>
            <a:pPr marL="0" marR="0" lvl="0" indent="0" defTabSz="914400" rtl="0" eaLnBrk="0" fontAlgn="base" latinLnBrk="0" hangingPunct="0">
              <a:lnSpc>
                <a:spcPct val="110000"/>
              </a:lnSpc>
              <a:spcBef>
                <a:spcPct val="0"/>
              </a:spcBef>
              <a:spcAft>
                <a:spcPts val="600"/>
              </a:spcAft>
              <a:buClrTx/>
              <a:buSzTx/>
              <a:buFontTx/>
              <a:buNone/>
              <a:tabLst/>
            </a:pPr>
            <a:r>
              <a:rPr lang="en-US" altLang="en-US" sz="1000" dirty="0">
                <a:latin typeface="Arial" panose="020B0604020202020204" pitchFamily="34" charset="0"/>
                <a:cs typeface="Arial" panose="020B0604020202020204" pitchFamily="34" charset="0"/>
              </a:rPr>
              <a:t>2. </a:t>
            </a:r>
            <a:r>
              <a:rPr lang="en-US" sz="1000" b="0" i="0" dirty="0">
                <a:solidFill>
                  <a:srgbClr val="212121"/>
                </a:solidFill>
                <a:effectLst/>
                <a:latin typeface="Arial" panose="020B0604020202020204" pitchFamily="34" charset="0"/>
                <a:cs typeface="Arial" panose="020B0604020202020204" pitchFamily="34" charset="0"/>
              </a:rPr>
              <a:t>Mew M. Craniofacial dystrophy. A possible syndrome? Br Dent J. 2014 May;216(10):555-8. doi: 10.1038/sj.bdj.2014.401. PMID: 24852985.</a:t>
            </a:r>
            <a:endParaRPr kumimoji="0" lang="en-US" altLang="en-US" sz="1000" i="0" u="none" strike="noStrike" cap="none" normalizeH="0" baseline="0" dirty="0">
              <a:ln>
                <a:noFill/>
              </a:ln>
              <a:effectLst/>
              <a:latin typeface="Arial" panose="020B0604020202020204" pitchFamily="34" charset="0"/>
              <a:cs typeface="Arial" panose="020B0604020202020204" pitchFamily="34" charset="0"/>
            </a:endParaRPr>
          </a:p>
          <a:p>
            <a:pPr marL="0" marR="0" lvl="0" indent="0" defTabSz="914400" rtl="0" eaLnBrk="0" fontAlgn="base" latinLnBrk="0" hangingPunct="0">
              <a:lnSpc>
                <a:spcPct val="110000"/>
              </a:lnSpc>
              <a:spcBef>
                <a:spcPct val="0"/>
              </a:spcBef>
              <a:spcAft>
                <a:spcPts val="600"/>
              </a:spcAft>
              <a:buClrTx/>
              <a:buSzTx/>
              <a:buFontTx/>
              <a:buNone/>
              <a:tabLst/>
            </a:pPr>
            <a:r>
              <a:rPr lang="en-US" altLang="en-US" sz="1000" dirty="0">
                <a:latin typeface="Arial" panose="020B0604020202020204" pitchFamily="34" charset="0"/>
                <a:cs typeface="Arial" panose="020B0604020202020204" pitchFamily="34" charset="0"/>
              </a:rPr>
              <a:t>3. </a:t>
            </a:r>
            <a:r>
              <a:rPr lang="en-US" sz="1000" b="0" i="0" dirty="0">
                <a:solidFill>
                  <a:srgbClr val="212121"/>
                </a:solidFill>
                <a:effectLst/>
                <a:latin typeface="Arial" panose="020B0604020202020204" pitchFamily="34" charset="0"/>
                <a:cs typeface="Arial" panose="020B0604020202020204" pitchFamily="34" charset="0"/>
              </a:rPr>
              <a:t>Takahashi N, Nyvad B. The role of bacteria in the caries process: ecological perspectives. J Dent Res. 2011 Mar;90(3):294-303. doi: 10.1177/0022034510379602. Epub 2010 Oct 5. PMID: 20924061.</a:t>
            </a:r>
            <a:endParaRPr kumimoji="0" lang="en-US" altLang="en-US" sz="1000" i="0" u="none" strike="noStrike" cap="none" normalizeH="0" baseline="0" dirty="0">
              <a:ln>
                <a:noFill/>
              </a:ln>
              <a:effectLst/>
              <a:latin typeface="Arial" panose="020B0604020202020204" pitchFamily="34" charset="0"/>
              <a:cs typeface="Arial" panose="020B0604020202020204" pitchFamily="34" charset="0"/>
            </a:endParaRPr>
          </a:p>
          <a:p>
            <a:pPr marL="0" indent="0" eaLnBrk="0" fontAlgn="base" hangingPunct="0">
              <a:lnSpc>
                <a:spcPct val="110000"/>
              </a:lnSpc>
              <a:spcBef>
                <a:spcPct val="0"/>
              </a:spcBef>
              <a:spcAft>
                <a:spcPts val="600"/>
              </a:spcAft>
              <a:buNone/>
            </a:pPr>
            <a:r>
              <a:rPr kumimoji="0" lang="en-US" altLang="en-US" sz="1000" i="0" u="none" strike="noStrike" cap="none" normalizeH="0" baseline="0" dirty="0">
                <a:ln>
                  <a:noFill/>
                </a:ln>
                <a:effectLst/>
                <a:latin typeface="Arial" panose="020B0604020202020204" pitchFamily="34" charset="0"/>
                <a:cs typeface="Arial" panose="020B0604020202020204" pitchFamily="34" charset="0"/>
              </a:rPr>
              <a:t>4. </a:t>
            </a:r>
            <a:r>
              <a:rPr lang="en-US" sz="1000" b="0" i="0" dirty="0">
                <a:solidFill>
                  <a:srgbClr val="212121"/>
                </a:solidFill>
                <a:effectLst/>
                <a:latin typeface="Arial" panose="020B0604020202020204" pitchFamily="34" charset="0"/>
                <a:cs typeface="Arial" panose="020B0604020202020204" pitchFamily="34" charset="0"/>
              </a:rPr>
              <a:t>Kianoush N, Adler CJ, Nguyen KA, Browne GV, Simonian M, Hunter N. Bacterial profile of dentine caries and the impact of pH on bacterial population diversity. PLoS One. 2014 Mar 27;9(3):e92940. doi: 10.1371/journal.pone.0092940. PMID: 24675997; PMCID: PMC3968045.</a:t>
            </a:r>
            <a:endParaRPr lang="en-US" sz="1000" i="0" dirty="0">
              <a:effectLst/>
              <a:latin typeface="Arial" panose="020B0604020202020204" pitchFamily="34" charset="0"/>
              <a:cs typeface="Arial" panose="020B0604020202020204" pitchFamily="34" charset="0"/>
            </a:endParaRPr>
          </a:p>
          <a:p>
            <a:pPr marL="0" indent="0" eaLnBrk="0" fontAlgn="base" hangingPunct="0">
              <a:lnSpc>
                <a:spcPct val="110000"/>
              </a:lnSpc>
              <a:spcBef>
                <a:spcPct val="0"/>
              </a:spcBef>
              <a:spcAft>
                <a:spcPts val="600"/>
              </a:spcAft>
              <a:buNone/>
            </a:pPr>
            <a:r>
              <a:rPr lang="en-US" altLang="en-US" sz="1000" dirty="0">
                <a:latin typeface="Arial" panose="020B0604020202020204" pitchFamily="34" charset="0"/>
                <a:cs typeface="Arial" panose="020B0604020202020204" pitchFamily="34" charset="0"/>
              </a:rPr>
              <a:t>5. </a:t>
            </a:r>
            <a:r>
              <a:rPr lang="en-US" sz="1000" b="0" i="0" dirty="0">
                <a:solidFill>
                  <a:srgbClr val="212121"/>
                </a:solidFill>
                <a:effectLst/>
                <a:latin typeface="Arial" panose="020B0604020202020204" pitchFamily="34" charset="0"/>
                <a:cs typeface="Arial" panose="020B0604020202020204" pitchFamily="34" charset="0"/>
              </a:rPr>
              <a:t>JENKINS GN, WRIGHT DE. The role of ammonia in dental caries. Part II. Effect of ammonium salts and urea on salivary organisms. Br Dent J. 1951 Mar 6;90(5):117-30. PMID: 14821175.</a:t>
            </a:r>
            <a:endParaRPr lang="en-US" altLang="en-US" sz="1000" dirty="0">
              <a:latin typeface="Arial" panose="020B0604020202020204" pitchFamily="34" charset="0"/>
              <a:cs typeface="Arial" panose="020B0604020202020204" pitchFamily="34" charset="0"/>
            </a:endParaRPr>
          </a:p>
          <a:p>
            <a:pPr marL="0" indent="0" eaLnBrk="0" fontAlgn="base" hangingPunct="0">
              <a:lnSpc>
                <a:spcPct val="110000"/>
              </a:lnSpc>
              <a:spcBef>
                <a:spcPct val="0"/>
              </a:spcBef>
              <a:spcAft>
                <a:spcPts val="600"/>
              </a:spcAft>
              <a:buNone/>
            </a:pPr>
            <a:r>
              <a:rPr kumimoji="0" lang="en-US" altLang="en-US" sz="1000" i="0" u="none" strike="noStrike" cap="none" normalizeH="0" baseline="0" dirty="0">
                <a:ln>
                  <a:noFill/>
                </a:ln>
                <a:effectLst/>
                <a:latin typeface="Arial" panose="020B0604020202020204" pitchFamily="34" charset="0"/>
                <a:cs typeface="Arial" panose="020B0604020202020204" pitchFamily="34" charset="0"/>
              </a:rPr>
              <a:t>6. </a:t>
            </a:r>
            <a:r>
              <a:rPr lang="en-US" sz="1000" b="0" i="0" dirty="0">
                <a:solidFill>
                  <a:srgbClr val="212121"/>
                </a:solidFill>
                <a:effectLst/>
                <a:latin typeface="Arial" panose="020B0604020202020204" pitchFamily="34" charset="0"/>
                <a:cs typeface="Arial" panose="020B0604020202020204" pitchFamily="34" charset="0"/>
              </a:rPr>
              <a:t>Hallani M, Wheatley JR, Amis TC. Enforced mouth breathing decreases lung function in mild asthmatics. Respirology. 2008 Jun;13(4):553-8. doi: 10.1111/j.1440-1843.2008.01300.x. PMID: 18494947.</a:t>
            </a:r>
          </a:p>
          <a:p>
            <a:pPr marL="0" indent="0" eaLnBrk="0" fontAlgn="base" hangingPunct="0">
              <a:lnSpc>
                <a:spcPct val="110000"/>
              </a:lnSpc>
              <a:spcBef>
                <a:spcPct val="0"/>
              </a:spcBef>
              <a:spcAft>
                <a:spcPts val="600"/>
              </a:spcAft>
              <a:buNone/>
            </a:pPr>
            <a:r>
              <a:rPr lang="en-US" sz="1000" dirty="0">
                <a:latin typeface="Arial" panose="020B0604020202020204" pitchFamily="34" charset="0"/>
                <a:cs typeface="Arial" panose="020B0604020202020204" pitchFamily="34" charset="0"/>
              </a:rPr>
              <a:t>7. </a:t>
            </a:r>
            <a:r>
              <a:rPr lang="en-US" sz="1000" b="0" i="0" dirty="0">
                <a:solidFill>
                  <a:srgbClr val="212121"/>
                </a:solidFill>
                <a:effectLst/>
                <a:latin typeface="Arial" panose="020B0604020202020204" pitchFamily="34" charset="0"/>
                <a:cs typeface="Arial" panose="020B0604020202020204" pitchFamily="34" charset="0"/>
              </a:rPr>
              <a:t>Hallani M, Wheatley JR, Amis TC. Enforced mouth breathing decreases lung function in mild asthmatics. Respirology. 2008 Jun;13(4):553-8. doi: 10.1111/j.1440-1843.2008.01300.x. PMID: 18494947.</a:t>
            </a:r>
          </a:p>
          <a:p>
            <a:pPr marL="0" indent="0" eaLnBrk="0" fontAlgn="base" hangingPunct="0">
              <a:lnSpc>
                <a:spcPct val="110000"/>
              </a:lnSpc>
              <a:spcBef>
                <a:spcPct val="0"/>
              </a:spcBef>
              <a:spcAft>
                <a:spcPts val="600"/>
              </a:spcAft>
              <a:buNone/>
            </a:pPr>
            <a:r>
              <a:rPr lang="en-US" sz="1000" i="0" dirty="0">
                <a:effectLst/>
                <a:latin typeface="Arial" panose="020B0604020202020204" pitchFamily="34" charset="0"/>
                <a:cs typeface="Arial" panose="020B0604020202020204" pitchFamily="34" charset="0"/>
              </a:rPr>
              <a:t>8.</a:t>
            </a:r>
            <a:r>
              <a:rPr lang="en-US" sz="1000" b="0" i="0" dirty="0">
                <a:solidFill>
                  <a:srgbClr val="212121"/>
                </a:solidFill>
                <a:effectLst/>
                <a:latin typeface="Arial" panose="020B0604020202020204" pitchFamily="34" charset="0"/>
                <a:cs typeface="Arial" panose="020B0604020202020204" pitchFamily="34" charset="0"/>
              </a:rPr>
              <a:t> Scannapieco FA, Cantos A. Oral inflammation and infection, and chronic medical diseases: implications for the elderly. Periodontol 2000. 2016 Oct;72(1):153-75. doi: 10.1111/prd.12129. PMID: 27501498.</a:t>
            </a:r>
          </a:p>
          <a:p>
            <a:pPr marL="0" marR="0" lvl="0" indent="0" defTabSz="914400" rtl="0" eaLnBrk="0" fontAlgn="base" latinLnBrk="0" hangingPunct="0">
              <a:lnSpc>
                <a:spcPct val="110000"/>
              </a:lnSpc>
              <a:spcBef>
                <a:spcPct val="0"/>
              </a:spcBef>
              <a:spcAft>
                <a:spcPts val="600"/>
              </a:spcAft>
              <a:buClrTx/>
              <a:buSzTx/>
              <a:buFontTx/>
              <a:buNone/>
              <a:tabLst/>
            </a:pPr>
            <a:r>
              <a:rPr kumimoji="0" lang="en-US" altLang="en-US" sz="1000" i="0" u="none" strike="noStrike" cap="none" normalizeH="0" baseline="0" dirty="0">
                <a:ln>
                  <a:noFill/>
                </a:ln>
                <a:effectLst/>
                <a:latin typeface="Arial" panose="020B0604020202020204" pitchFamily="34" charset="0"/>
                <a:cs typeface="Arial" panose="020B0604020202020204" pitchFamily="34" charset="0"/>
              </a:rPr>
              <a:t>9. </a:t>
            </a:r>
            <a:r>
              <a:rPr lang="en-US" sz="1000" b="0" i="0" dirty="0">
                <a:solidFill>
                  <a:srgbClr val="212121"/>
                </a:solidFill>
                <a:effectLst/>
                <a:latin typeface="Arial" panose="020B0604020202020204" pitchFamily="34" charset="0"/>
                <a:cs typeface="Arial" panose="020B0604020202020204" pitchFamily="34" charset="0"/>
              </a:rPr>
              <a:t>Lee W, Nagubadi S, Kryger MH, Mokhlesi B. Epidemiology of Obstructive Sleep Apnea: a Population-based Perspective. Expert Rev Respir Med. 2008 Jun 1;2(3):349-364. doi: 10.1586/17476348.2.3.349. PMID: 19690624; PMCID: PMC2727690.</a:t>
            </a:r>
          </a:p>
          <a:p>
            <a:pPr marL="0" marR="0" lvl="0" indent="0" defTabSz="914400" rtl="0" eaLnBrk="0" fontAlgn="base" latinLnBrk="0" hangingPunct="0">
              <a:lnSpc>
                <a:spcPct val="110000"/>
              </a:lnSpc>
              <a:spcBef>
                <a:spcPct val="0"/>
              </a:spcBef>
              <a:spcAft>
                <a:spcPts val="600"/>
              </a:spcAft>
              <a:buClrTx/>
              <a:buSzTx/>
              <a:buFontTx/>
              <a:buNone/>
              <a:tabLst/>
            </a:pPr>
            <a:r>
              <a:rPr kumimoji="0" lang="en-US" altLang="en-US" sz="1000" u="none" strike="noStrike" cap="none" normalizeH="0" baseline="0" dirty="0">
                <a:ln>
                  <a:noFill/>
                </a:ln>
                <a:solidFill>
                  <a:srgbClr val="212121"/>
                </a:solidFill>
                <a:latin typeface="Arial" panose="020B0604020202020204" pitchFamily="34" charset="0"/>
                <a:cs typeface="Arial" panose="020B0604020202020204" pitchFamily="34" charset="0"/>
              </a:rPr>
              <a:t>10</a:t>
            </a:r>
            <a:r>
              <a:rPr kumimoji="0" lang="en-US" altLang="en-US" sz="1000" i="0" u="none" strike="noStrike" cap="none" normalizeH="0" baseline="0" dirty="0">
                <a:ln>
                  <a:noFill/>
                </a:ln>
                <a:effectLst/>
                <a:latin typeface="Arial" panose="020B0604020202020204" pitchFamily="34" charset="0"/>
                <a:cs typeface="Arial" panose="020B0604020202020204" pitchFamily="34" charset="0"/>
              </a:rPr>
              <a:t>. </a:t>
            </a:r>
            <a:r>
              <a:rPr lang="en-US" sz="1000" b="0" i="0" dirty="0">
                <a:solidFill>
                  <a:srgbClr val="212121"/>
                </a:solidFill>
                <a:effectLst/>
                <a:latin typeface="Arial" panose="020B0604020202020204" pitchFamily="34" charset="0"/>
                <a:cs typeface="Arial" panose="020B0604020202020204" pitchFamily="34" charset="0"/>
              </a:rPr>
              <a:t>Ramos-Gomez FJ, Crall J, Gansky SA, Slayton RL, Featherstone JD. Caries risk assessment appropriate for the age 1 visit (infants and toddlers). J Calif Dent Assoc. 2007 Oct;35(10):687-702. PMID: 18044377.</a:t>
            </a:r>
          </a:p>
          <a:p>
            <a:pPr marL="0" marR="0" lvl="0" indent="0" defTabSz="914400" rtl="0" eaLnBrk="0" fontAlgn="base" latinLnBrk="0" hangingPunct="0">
              <a:lnSpc>
                <a:spcPct val="110000"/>
              </a:lnSpc>
              <a:spcBef>
                <a:spcPct val="0"/>
              </a:spcBef>
              <a:spcAft>
                <a:spcPts val="600"/>
              </a:spcAft>
              <a:buClrTx/>
              <a:buSzTx/>
              <a:buFontTx/>
              <a:buNone/>
              <a:tabLst/>
            </a:pPr>
            <a:r>
              <a:rPr kumimoji="0" lang="en-US" altLang="en-US" sz="1000" i="0" u="none" strike="noStrike" cap="none" normalizeH="0" baseline="0" dirty="0">
                <a:ln>
                  <a:noFill/>
                </a:ln>
                <a:effectLst/>
                <a:latin typeface="Arial" panose="020B0604020202020204" pitchFamily="34" charset="0"/>
                <a:cs typeface="Arial" panose="020B0604020202020204" pitchFamily="34" charset="0"/>
              </a:rPr>
              <a:t>11. </a:t>
            </a:r>
            <a:r>
              <a:rPr lang="en-US" sz="1000" b="0" i="0" dirty="0">
                <a:solidFill>
                  <a:srgbClr val="222222"/>
                </a:solidFill>
                <a:effectLst/>
                <a:latin typeface="Arial" panose="020B0604020202020204" pitchFamily="34" charset="0"/>
                <a:cs typeface="Arial" panose="020B0604020202020204" pitchFamily="34" charset="0"/>
              </a:rPr>
              <a:t>Dodds, M., Roland, S., Edgar, M. </a:t>
            </a:r>
            <a:r>
              <a:rPr lang="en-US" sz="1000" b="0" i="1" dirty="0">
                <a:solidFill>
                  <a:srgbClr val="222222"/>
                </a:solidFill>
                <a:effectLst/>
                <a:latin typeface="Arial" panose="020B0604020202020204" pitchFamily="34" charset="0"/>
                <a:cs typeface="Arial" panose="020B0604020202020204" pitchFamily="34" charset="0"/>
              </a:rPr>
              <a:t>et al.</a:t>
            </a:r>
            <a:r>
              <a:rPr lang="en-US" sz="1000" b="0" i="0" dirty="0">
                <a:solidFill>
                  <a:srgbClr val="222222"/>
                </a:solidFill>
                <a:effectLst/>
                <a:latin typeface="Arial" panose="020B0604020202020204" pitchFamily="34" charset="0"/>
                <a:cs typeface="Arial" panose="020B0604020202020204" pitchFamily="34" charset="0"/>
              </a:rPr>
              <a:t> Saliva A review of its role in maintaining oral health and preventing dental disease. </a:t>
            </a:r>
            <a:r>
              <a:rPr lang="en-US" sz="1000" b="0" i="1" dirty="0">
                <a:solidFill>
                  <a:srgbClr val="222222"/>
                </a:solidFill>
                <a:effectLst/>
                <a:latin typeface="Arial" panose="020B0604020202020204" pitchFamily="34" charset="0"/>
                <a:cs typeface="Arial" panose="020B0604020202020204" pitchFamily="34" charset="0"/>
              </a:rPr>
              <a:t>BDJ Team</a:t>
            </a:r>
            <a:r>
              <a:rPr lang="en-US" sz="1000" b="0" i="0" dirty="0">
                <a:solidFill>
                  <a:srgbClr val="222222"/>
                </a:solidFill>
                <a:effectLst/>
                <a:latin typeface="Arial" panose="020B0604020202020204" pitchFamily="34" charset="0"/>
                <a:cs typeface="Arial" panose="020B0604020202020204" pitchFamily="34" charset="0"/>
              </a:rPr>
              <a:t> </a:t>
            </a:r>
            <a:r>
              <a:rPr lang="en-US" sz="1000" b="1" i="0" dirty="0">
                <a:solidFill>
                  <a:srgbClr val="222222"/>
                </a:solidFill>
                <a:effectLst/>
                <a:latin typeface="Arial" panose="020B0604020202020204" pitchFamily="34" charset="0"/>
                <a:cs typeface="Arial" panose="020B0604020202020204" pitchFamily="34" charset="0"/>
              </a:rPr>
              <a:t>2</a:t>
            </a:r>
            <a:r>
              <a:rPr lang="en-US" sz="1000" b="0" i="0" dirty="0">
                <a:solidFill>
                  <a:srgbClr val="222222"/>
                </a:solidFill>
                <a:effectLst/>
                <a:latin typeface="Arial" panose="020B0604020202020204" pitchFamily="34" charset="0"/>
                <a:cs typeface="Arial" panose="020B0604020202020204" pitchFamily="34" charset="0"/>
              </a:rPr>
              <a:t>, 15123 (2015). </a:t>
            </a:r>
            <a:r>
              <a:rPr lang="en-US" sz="1000" b="0" i="0" dirty="0">
                <a:solidFill>
                  <a:srgbClr val="222222"/>
                </a:solidFill>
                <a:effectLst/>
                <a:latin typeface="Arial" panose="020B0604020202020204" pitchFamily="34" charset="0"/>
                <a:cs typeface="Arial" panose="020B0604020202020204" pitchFamily="34" charset="0"/>
                <a:hlinkClick r:id="rId4"/>
              </a:rPr>
              <a:t>https://doi.org/10.1038/bdjteam.2015.123</a:t>
            </a:r>
            <a:endParaRPr lang="en-US" sz="1000" b="0" i="0" dirty="0">
              <a:solidFill>
                <a:srgbClr val="222222"/>
              </a:solidFill>
              <a:effectLst/>
              <a:latin typeface="Arial" panose="020B0604020202020204" pitchFamily="34" charset="0"/>
              <a:cs typeface="Arial" panose="020B0604020202020204" pitchFamily="34" charset="0"/>
            </a:endParaRPr>
          </a:p>
          <a:p>
            <a:pPr marL="0" indent="0" eaLnBrk="0" fontAlgn="base" hangingPunct="0">
              <a:lnSpc>
                <a:spcPct val="110000"/>
              </a:lnSpc>
              <a:spcBef>
                <a:spcPct val="0"/>
              </a:spcBef>
              <a:spcAft>
                <a:spcPts val="600"/>
              </a:spcAft>
              <a:buNone/>
            </a:pPr>
            <a:r>
              <a:rPr lang="en-US" altLang="en-US" sz="1000" dirty="0">
                <a:latin typeface="Arial" panose="020B0604020202020204" pitchFamily="34" charset="0"/>
                <a:cs typeface="Arial" panose="020B0604020202020204" pitchFamily="34" charset="0"/>
              </a:rPr>
              <a:t>12. </a:t>
            </a:r>
            <a:r>
              <a:rPr lang="en-US" sz="1000" i="0" dirty="0">
                <a:effectLst/>
                <a:latin typeface="Arial" panose="020B0604020202020204" pitchFamily="34" charset="0"/>
                <a:cs typeface="Arial" panose="020B0604020202020204" pitchFamily="34" charset="0"/>
              </a:rPr>
              <a:t> </a:t>
            </a:r>
            <a:r>
              <a:rPr lang="en-US" sz="1000" b="0" i="0" dirty="0">
                <a:solidFill>
                  <a:srgbClr val="212121"/>
                </a:solidFill>
                <a:effectLst/>
                <a:latin typeface="Arial" panose="020B0604020202020204" pitchFamily="34" charset="0"/>
                <a:cs typeface="Arial" panose="020B0604020202020204" pitchFamily="34" charset="0"/>
              </a:rPr>
              <a:t>Frenkel ES, Ribbeck K. Salivary mucins protect surfaces from colonization by cariogenic bacteria. Appl Environ Microbiol. 2015 Jan;81(1):332-8. doi: 10.1128/AEM.02573-14. Epub 2014 Oct 24. PMID: 25344244; PMCID: PMC4272720.</a:t>
            </a:r>
          </a:p>
          <a:p>
            <a:pPr marL="0" indent="0" eaLnBrk="0" fontAlgn="base" hangingPunct="0">
              <a:lnSpc>
                <a:spcPct val="110000"/>
              </a:lnSpc>
              <a:spcBef>
                <a:spcPct val="0"/>
              </a:spcBef>
              <a:spcAft>
                <a:spcPts val="600"/>
              </a:spcAft>
              <a:buNone/>
            </a:pPr>
            <a:r>
              <a:rPr kumimoji="0" lang="en-US" altLang="en-US" sz="1000" u="none" strike="noStrike" cap="none" normalizeH="0" baseline="0" dirty="0">
                <a:ln>
                  <a:noFill/>
                </a:ln>
                <a:solidFill>
                  <a:srgbClr val="212121"/>
                </a:solidFill>
                <a:latin typeface="Arial" panose="020B0604020202020204" pitchFamily="34" charset="0"/>
                <a:cs typeface="Arial" panose="020B0604020202020204" pitchFamily="34" charset="0"/>
              </a:rPr>
              <a:t>13</a:t>
            </a:r>
            <a:r>
              <a:rPr kumimoji="0" lang="en-US" altLang="en-US" sz="1000" u="none" strike="noStrike" cap="none" normalizeH="0" baseline="0" dirty="0">
                <a:ln>
                  <a:noFill/>
                </a:ln>
                <a:latin typeface="Arial" panose="020B0604020202020204" pitchFamily="34" charset="0"/>
                <a:cs typeface="Arial" panose="020B0604020202020204" pitchFamily="34" charset="0"/>
              </a:rPr>
              <a:t>. </a:t>
            </a:r>
            <a:r>
              <a:rPr lang="en-US" sz="1000" b="0" i="0" dirty="0">
                <a:solidFill>
                  <a:srgbClr val="212121"/>
                </a:solidFill>
                <a:effectLst/>
                <a:latin typeface="Arial" panose="020B0604020202020204" pitchFamily="34" charset="0"/>
                <a:cs typeface="Arial" panose="020B0604020202020204" pitchFamily="34" charset="0"/>
              </a:rPr>
              <a:t>Frenkel ES, Ribbeck K. Salivary mucins protect surfaces from colonization by cariogenic bacteria. Appl Environ Microbiol. 2015 Jan;81(1):332-8. doi: 10.1128/AEM.02573-14. Epub 2014 Oct 24. PMID: 25344244; PMCID: PMC4272720.</a:t>
            </a:r>
          </a:p>
          <a:p>
            <a:pPr marL="0" indent="0" eaLnBrk="0" fontAlgn="base" hangingPunct="0">
              <a:lnSpc>
                <a:spcPct val="110000"/>
              </a:lnSpc>
              <a:spcBef>
                <a:spcPct val="0"/>
              </a:spcBef>
              <a:spcAft>
                <a:spcPts val="600"/>
              </a:spcAft>
              <a:buNone/>
            </a:pPr>
            <a:r>
              <a:rPr kumimoji="0" lang="en-US" altLang="en-US" sz="1000" u="none" strike="noStrike" cap="none" normalizeH="0" baseline="0" dirty="0">
                <a:ln>
                  <a:noFill/>
                </a:ln>
                <a:solidFill>
                  <a:srgbClr val="212121"/>
                </a:solidFill>
                <a:latin typeface="Arial" panose="020B0604020202020204" pitchFamily="34" charset="0"/>
                <a:cs typeface="Arial" panose="020B0604020202020204" pitchFamily="34" charset="0"/>
              </a:rPr>
              <a:t>14</a:t>
            </a:r>
            <a:r>
              <a:rPr kumimoji="0" lang="fr-FR" altLang="en-US" sz="1000" u="none" strike="noStrike" cap="none" normalizeH="0" baseline="0" dirty="0">
                <a:ln>
                  <a:noFill/>
                </a:ln>
                <a:latin typeface="Arial" panose="020B0604020202020204" pitchFamily="34" charset="0"/>
                <a:cs typeface="Arial" panose="020B0604020202020204" pitchFamily="34" charset="0"/>
              </a:rPr>
              <a:t>. </a:t>
            </a:r>
            <a:r>
              <a:rPr lang="en-US" sz="1000" b="0" i="0" dirty="0">
                <a:solidFill>
                  <a:srgbClr val="212121"/>
                </a:solidFill>
                <a:effectLst/>
                <a:latin typeface="Arial" panose="020B0604020202020204" pitchFamily="34" charset="0"/>
                <a:cs typeface="Arial" panose="020B0604020202020204" pitchFamily="34" charset="0"/>
              </a:rPr>
              <a:t>Featherstone JDB, Crystal YO, Alston P, Chaffee BW, Doméjean S, Rechmann P, Zhan L, </a:t>
            </a:r>
            <a:r>
              <a:rPr lang="en-US" sz="1000" b="0" dirty="0">
                <a:solidFill>
                  <a:srgbClr val="212121"/>
                </a:solidFill>
                <a:effectLst/>
                <a:latin typeface="Arial" panose="020B0604020202020204" pitchFamily="34" charset="0"/>
                <a:cs typeface="Arial" panose="020B0604020202020204" pitchFamily="34" charset="0"/>
              </a:rPr>
              <a:t>Ramos-Gomez F. A Comparison </a:t>
            </a:r>
            <a:r>
              <a:rPr lang="en-US" sz="1000" b="0" i="0" dirty="0">
                <a:solidFill>
                  <a:srgbClr val="212121"/>
                </a:solidFill>
                <a:effectLst/>
                <a:latin typeface="Arial" panose="020B0604020202020204" pitchFamily="34" charset="0"/>
                <a:cs typeface="Arial" panose="020B0604020202020204" pitchFamily="34" charset="0"/>
              </a:rPr>
              <a:t>of Four Caries Risk Assessment Methods. Front Oral Health. 2021 Apr 28;2:656558. doi: 10.3389/froh.2021.656558. PMID: 35048004; PMCID: PMC8757708.</a:t>
            </a:r>
            <a:endParaRPr kumimoji="0" lang="en-US" altLang="en-US" sz="1000" i="0" u="none" strike="noStrike" cap="none" normalizeH="0" baseline="0" dirty="0">
              <a:ln>
                <a:noFill/>
              </a:ln>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622752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C5CC17-FF17-43CF-B073-D9051465D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EBE2DDC-0D14-44E6-A1AB-2EEC095074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09318" y="1410082"/>
            <a:ext cx="6858000" cy="4037835"/>
          </a:xfrm>
          <a:prstGeom prst="rect">
            <a:avLst/>
          </a:prstGeom>
          <a:gradFill>
            <a:gsLst>
              <a:gs pos="8000">
                <a:schemeClr val="accent6"/>
              </a:gs>
              <a:gs pos="100000">
                <a:schemeClr val="accent5">
                  <a:alpha val="72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A8543D98-0AA2-43B4-B508-DC1DB7F3DC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2414" y="1406060"/>
            <a:ext cx="6857572" cy="4045450"/>
          </a:xfrm>
          <a:prstGeom prst="rect">
            <a:avLst/>
          </a:prstGeom>
          <a:gradFill>
            <a:gsLst>
              <a:gs pos="0">
                <a:schemeClr val="accent4">
                  <a:alpha val="0"/>
                </a:schemeClr>
              </a:gs>
              <a:gs pos="96000">
                <a:schemeClr val="accent2"/>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89723C1D-9A1A-465B-8164-483BF54266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98889" y="3617790"/>
            <a:ext cx="2453337" cy="4027079"/>
          </a:xfrm>
          <a:prstGeom prst="rect">
            <a:avLst/>
          </a:prstGeom>
          <a:gradFill>
            <a:gsLst>
              <a:gs pos="2000">
                <a:schemeClr val="accent5">
                  <a:alpha val="35000"/>
                </a:schemeClr>
              </a:gs>
              <a:gs pos="67000">
                <a:schemeClr val="accent4">
                  <a:alpha val="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A6680484-5F73-4078-85C2-415205B1A4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30441" y="1644149"/>
            <a:ext cx="4384532" cy="4196758"/>
          </a:xfrm>
          <a:custGeom>
            <a:avLst/>
            <a:gdLst>
              <a:gd name="connsiteX0" fmla="*/ 44539 w 4384532"/>
              <a:gd name="connsiteY0" fmla="*/ 2446310 h 4196758"/>
              <a:gd name="connsiteX1" fmla="*/ 0 w 4384532"/>
              <a:gd name="connsiteY1" fmla="*/ 2004492 h 4196758"/>
              <a:gd name="connsiteX2" fmla="*/ 500607 w 4384532"/>
              <a:gd name="connsiteY2" fmla="*/ 610007 h 4196758"/>
              <a:gd name="connsiteX3" fmla="*/ 589546 w 4384532"/>
              <a:gd name="connsiteY3" fmla="*/ 512149 h 4196758"/>
              <a:gd name="connsiteX4" fmla="*/ 3077760 w 4384532"/>
              <a:gd name="connsiteY4" fmla="*/ 0 h 4196758"/>
              <a:gd name="connsiteX5" fmla="*/ 3237230 w 4384532"/>
              <a:gd name="connsiteY5" fmla="*/ 76821 h 4196758"/>
              <a:gd name="connsiteX6" fmla="*/ 4384532 w 4384532"/>
              <a:gd name="connsiteY6" fmla="*/ 2004492 h 4196758"/>
              <a:gd name="connsiteX7" fmla="*/ 2192266 w 4384532"/>
              <a:gd name="connsiteY7" fmla="*/ 4196758 h 4196758"/>
              <a:gd name="connsiteX8" fmla="*/ 44539 w 4384532"/>
              <a:gd name="connsiteY8" fmla="*/ 2446310 h 419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4532" h="4196758">
                <a:moveTo>
                  <a:pt x="44539" y="2446310"/>
                </a:moveTo>
                <a:cubicBezTo>
                  <a:pt x="15336" y="2303599"/>
                  <a:pt x="0" y="2155836"/>
                  <a:pt x="0" y="2004492"/>
                </a:cubicBezTo>
                <a:cubicBezTo>
                  <a:pt x="0" y="1474787"/>
                  <a:pt x="187867" y="988960"/>
                  <a:pt x="500607" y="610007"/>
                </a:cubicBezTo>
                <a:lnTo>
                  <a:pt x="589546" y="512149"/>
                </a:lnTo>
                <a:lnTo>
                  <a:pt x="3077760" y="0"/>
                </a:lnTo>
                <a:lnTo>
                  <a:pt x="3237230" y="76821"/>
                </a:lnTo>
                <a:cubicBezTo>
                  <a:pt x="3920615" y="448057"/>
                  <a:pt x="4384532" y="1172098"/>
                  <a:pt x="4384532" y="2004492"/>
                </a:cubicBezTo>
                <a:cubicBezTo>
                  <a:pt x="4384532" y="3215247"/>
                  <a:pt x="3403021" y="4196758"/>
                  <a:pt x="2192266" y="4196758"/>
                </a:cubicBezTo>
                <a:cubicBezTo>
                  <a:pt x="1132855" y="4196758"/>
                  <a:pt x="248960" y="3445288"/>
                  <a:pt x="44539" y="2446310"/>
                </a:cubicBezTo>
                <a:close/>
              </a:path>
            </a:pathLst>
          </a:custGeom>
          <a:gradFill>
            <a:gsLst>
              <a:gs pos="39000">
                <a:schemeClr val="accent4">
                  <a:lumMod val="20000"/>
                  <a:lumOff val="80000"/>
                  <a:alpha val="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117EF787-DE54-414C-9382-07B954530346}"/>
              </a:ext>
            </a:extLst>
          </p:cNvPr>
          <p:cNvSpPr>
            <a:spLocks noGrp="1"/>
          </p:cNvSpPr>
          <p:nvPr>
            <p:ph type="title"/>
          </p:nvPr>
        </p:nvSpPr>
        <p:spPr>
          <a:xfrm>
            <a:off x="387927" y="1028701"/>
            <a:ext cx="3248863" cy="3020785"/>
          </a:xfrm>
        </p:spPr>
        <p:txBody>
          <a:bodyPr>
            <a:normAutofit/>
          </a:bodyPr>
          <a:lstStyle/>
          <a:p>
            <a:pPr algn="r"/>
            <a:r>
              <a:rPr lang="en-US" sz="3000" dirty="0">
                <a:solidFill>
                  <a:schemeClr val="bg1"/>
                </a:solidFill>
              </a:rPr>
              <a:t>Resources</a:t>
            </a:r>
          </a:p>
        </p:txBody>
      </p:sp>
      <p:sp>
        <p:nvSpPr>
          <p:cNvPr id="3" name="Content Placeholder 2">
            <a:extLst>
              <a:ext uri="{FF2B5EF4-FFF2-40B4-BE49-F238E27FC236}">
                <a16:creationId xmlns:a16="http://schemas.microsoft.com/office/drawing/2014/main" id="{983AF6B6-76C3-CB83-67B3-A933EE160F92}"/>
              </a:ext>
            </a:extLst>
          </p:cNvPr>
          <p:cNvSpPr>
            <a:spLocks noGrp="1"/>
          </p:cNvSpPr>
          <p:nvPr>
            <p:ph idx="1"/>
          </p:nvPr>
        </p:nvSpPr>
        <p:spPr>
          <a:xfrm>
            <a:off x="4156364" y="249381"/>
            <a:ext cx="7055428" cy="6608190"/>
          </a:xfrm>
        </p:spPr>
        <p:txBody>
          <a:bodyPr>
            <a:normAutofit fontScale="55000" lnSpcReduction="20000"/>
          </a:bodyPr>
          <a:lstStyle/>
          <a:p>
            <a:pPr marL="342900" marR="0" lvl="0" indent="-342900">
              <a:lnSpc>
                <a:spcPct val="107000"/>
              </a:lnSpc>
              <a:spcBef>
                <a:spcPts val="0"/>
              </a:spcBef>
              <a:spcAft>
                <a:spcPts val="800"/>
              </a:spcAft>
              <a:buFont typeface="+mj-lt"/>
              <a:buAutoNum type="arabicPeriod" startAt="15"/>
              <a:tabLst>
                <a:tab pos="457200" algn="l"/>
              </a:tabLst>
            </a:pP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Centers for Disease Control and Prevention. Vital signs: dental sealant use and untreated tooth decay among US school-aged children. </a:t>
            </a:r>
            <a:r>
              <a:rPr lang="en-US" sz="1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MMWR</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2016;65(41):1141-1145.</a:t>
            </a:r>
            <a:endPar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startAt="15"/>
              <a:tabLst>
                <a:tab pos="457200" algn="l"/>
              </a:tabLst>
            </a:pP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Nasseh K, Greenberg B, Vujicic M, Glick M. The effect of chairside chronic disease screenings by oral health professionals on health care dollars. </a:t>
            </a:r>
            <a:r>
              <a:rPr lang="en-US" sz="1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Am J Public Health.</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2014;104(4):744–750.</a:t>
            </a:r>
            <a:endPar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mj-lt"/>
              <a:buAutoNum type="arabicPeriod" startAt="15"/>
              <a:tabLst>
                <a:tab pos="457200" algn="l"/>
              </a:tabLst>
            </a:pP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Naavaal S, Kelekar U. School hours lost due to acute/unplanned dental care. Health Behav Policy Rev. 2018;5(2);66–73.</a:t>
            </a:r>
            <a:endPar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mj-lt"/>
              <a:buAutoNum type="arabicPeriod" startAt="15"/>
              <a:tabLst>
                <a:tab pos="457200" algn="l"/>
              </a:tabLst>
            </a:pP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Righolt AJ, Jevdjevic M, Marcenes W, Listl S. Global-, regional-, and country-level economic impacts of dental diseases in 2015. J Dent Res. 2018;97(5):501–507.</a:t>
            </a:r>
            <a:endPar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mj-lt"/>
              <a:buAutoNum type="arabicPeriod" startAt="15"/>
              <a:tabLst>
                <a:tab pos="457200" algn="l"/>
              </a:tabLst>
            </a:pPr>
            <a:r>
              <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American Academy of Pediatric Dentistry. Policy on early childhood caries (ECC): Consequences and preventive strategies. The Reference Manual of Pediatric Dentistry. Chicago, Ill.: American Academy of Pediatric Dentistry; 2021:81-4.</a:t>
            </a:r>
          </a:p>
          <a:p>
            <a:pPr marL="342900" marR="0" lvl="0" indent="-342900">
              <a:lnSpc>
                <a:spcPct val="107000"/>
              </a:lnSpc>
              <a:spcBef>
                <a:spcPts val="0"/>
              </a:spcBef>
              <a:spcAft>
                <a:spcPts val="800"/>
              </a:spcAft>
              <a:buFont typeface="+mj-lt"/>
              <a:buAutoNum type="arabicPeriod" startAt="15"/>
              <a:tabLst>
                <a:tab pos="457200" algn="l"/>
              </a:tabLst>
            </a:pPr>
            <a:r>
              <a:rPr lang="en-US" sz="1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The American Dental Association Caries Classification System for Clinical Practice Young, Douglas A. Ekstrand, Kim R. et al. The Journal of the American Dental Association, Volume 146, Issue 2, 79 – 86</a:t>
            </a:r>
            <a:endParaRPr lang="en-US" sz="1800" dirty="0">
              <a:solidFill>
                <a:srgbClr val="333333"/>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mj-lt"/>
              <a:buAutoNum type="arabicPeriod" startAt="15"/>
              <a:tabLst>
                <a:tab pos="457200" algn="l"/>
              </a:tabLst>
            </a:pPr>
            <a:r>
              <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Featherstone, J.D.B.; Crystal, Y.O.; Alston, P.; Chaffee, B.W.; Doméjean, S.; Rechmann, P.; Zhan, L.; Ramos-Gomez, F.A. Comparison of Four Caries Risk Assessment Methods. Front. Oral Health. 2021, 2, 656558.</a:t>
            </a:r>
            <a:endParaRPr lang="en-US" sz="1800" dirty="0">
              <a:solidFill>
                <a:srgbClr val="333333"/>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mj-lt"/>
              <a:buAutoNum type="arabicPeriod" startAt="15"/>
              <a:tabLst>
                <a:tab pos="457200" algn="l"/>
              </a:tabLst>
            </a:pPr>
            <a:r>
              <a:rPr lang="en-US" sz="1800" dirty="0">
                <a:solidFill>
                  <a:srgbClr val="212121"/>
                </a:solidFill>
                <a:effectLst/>
                <a:latin typeface="Arial" panose="020B0604020202020204" pitchFamily="34" charset="0"/>
                <a:ea typeface="Calibri" panose="020F0502020204030204" pitchFamily="34" charset="0"/>
                <a:cs typeface="Arial" panose="020B0604020202020204" pitchFamily="34" charset="0"/>
              </a:rPr>
              <a:t>Rechmann P, Chaffee BW, Rechmann BMT, Featherstone JDB. Caries Management by Risk Assessment: Results from a Practice-Based Research Network Study. J Calif Dent Assoc. 2019 Jan;47(1):15-24. PMID: 30853771; PMCID: PMC6407860.</a:t>
            </a:r>
            <a:endParaRPr lang="en-US" sz="1800" dirty="0">
              <a:solidFill>
                <a:srgbClr val="333333"/>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mj-lt"/>
              <a:buAutoNum type="arabicPeriod" startAt="15"/>
              <a:tabLst>
                <a:tab pos="457200" algn="l"/>
              </a:tabLst>
            </a:pPr>
            <a:r>
              <a:rPr lang="en-US" sz="1800" dirty="0">
                <a:solidFill>
                  <a:srgbClr val="1C1D1E"/>
                </a:solidFill>
                <a:effectLst/>
                <a:latin typeface="Arial" panose="020B0604020202020204" pitchFamily="34" charset="0"/>
                <a:ea typeface="Calibri" panose="020F0502020204030204" pitchFamily="34" charset="0"/>
                <a:cs typeface="Arial" panose="020B0604020202020204" pitchFamily="34" charset="0"/>
              </a:rPr>
              <a:t>Kaan A, Kahharova D, Zaura E. The acquisition and establishment of the oral microbiota. </a:t>
            </a:r>
            <a:r>
              <a:rPr lang="en-US" sz="1800" i="1" dirty="0">
                <a:solidFill>
                  <a:srgbClr val="1C1D1E"/>
                </a:solidFill>
                <a:effectLst/>
                <a:latin typeface="Arial" panose="020B0604020202020204" pitchFamily="34" charset="0"/>
                <a:ea typeface="Calibri" panose="020F0502020204030204" pitchFamily="34" charset="0"/>
                <a:cs typeface="Arial" panose="020B0604020202020204" pitchFamily="34" charset="0"/>
              </a:rPr>
              <a:t>Periodontol 2000</a:t>
            </a:r>
            <a:r>
              <a:rPr lang="en-US" sz="1800" dirty="0">
                <a:solidFill>
                  <a:srgbClr val="1C1D1E"/>
                </a:solidFill>
                <a:effectLst/>
                <a:latin typeface="Arial" panose="020B0604020202020204" pitchFamily="34" charset="0"/>
                <a:ea typeface="Calibri" panose="020F0502020204030204" pitchFamily="34" charset="0"/>
                <a:cs typeface="Arial" panose="020B0604020202020204" pitchFamily="34" charset="0"/>
              </a:rPr>
              <a:t>. 2021; 86(1): 113- 134.</a:t>
            </a:r>
            <a:endParaRPr lang="en-US" sz="1800" dirty="0">
              <a:solidFill>
                <a:srgbClr val="333333"/>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mj-lt"/>
              <a:buAutoNum type="arabicPeriod" startAt="15"/>
              <a:tabLst>
                <a:tab pos="457200" algn="l"/>
              </a:tabLst>
            </a:pPr>
            <a:r>
              <a:rPr lang="en-US" sz="1800" dirty="0">
                <a:solidFill>
                  <a:srgbClr val="222222"/>
                </a:solidFill>
                <a:effectLst/>
                <a:latin typeface="Arial" panose="020B0604020202020204" pitchFamily="34" charset="0"/>
                <a:ea typeface="Calibri" panose="020F0502020204030204" pitchFamily="34" charset="0"/>
                <a:cs typeface="Arial" panose="020B0604020202020204" pitchFamily="34" charset="0"/>
              </a:rPr>
              <a:t>Jo, R., Yama, K., Aita, Y. </a:t>
            </a:r>
            <a:r>
              <a:rPr lang="en-US" sz="1800" i="1" dirty="0">
                <a:solidFill>
                  <a:srgbClr val="222222"/>
                </a:solidFill>
                <a:effectLst/>
                <a:latin typeface="Arial" panose="020B0604020202020204" pitchFamily="34" charset="0"/>
                <a:ea typeface="Calibri" panose="020F0502020204030204" pitchFamily="34" charset="0"/>
                <a:cs typeface="Arial" panose="020B0604020202020204" pitchFamily="34" charset="0"/>
              </a:rPr>
              <a:t>et al.</a:t>
            </a:r>
            <a:r>
              <a:rPr lang="en-US" sz="1800" dirty="0">
                <a:solidFill>
                  <a:srgbClr val="222222"/>
                </a:solidFill>
                <a:effectLst/>
                <a:latin typeface="Arial" panose="020B0604020202020204" pitchFamily="34" charset="0"/>
                <a:ea typeface="Calibri" panose="020F0502020204030204" pitchFamily="34" charset="0"/>
                <a:cs typeface="Arial" panose="020B0604020202020204" pitchFamily="34" charset="0"/>
              </a:rPr>
              <a:t> Comparison of oral microbiome profiles in 18-month-old infants and their parents. </a:t>
            </a:r>
            <a:r>
              <a:rPr lang="en-US" sz="1800" i="1" dirty="0">
                <a:solidFill>
                  <a:srgbClr val="222222"/>
                </a:solidFill>
                <a:effectLst/>
                <a:latin typeface="Arial" panose="020B0604020202020204" pitchFamily="34" charset="0"/>
                <a:ea typeface="Calibri" panose="020F0502020204030204" pitchFamily="34" charset="0"/>
                <a:cs typeface="Arial" panose="020B0604020202020204" pitchFamily="34" charset="0"/>
              </a:rPr>
              <a:t>Sci Rep</a:t>
            </a:r>
            <a:r>
              <a:rPr lang="en-US" sz="1800" dirty="0">
                <a:solidFill>
                  <a:srgbClr val="222222"/>
                </a:solidFill>
                <a:effectLst/>
                <a:latin typeface="Arial" panose="020B0604020202020204" pitchFamily="34" charset="0"/>
                <a:ea typeface="Calibri" panose="020F0502020204030204" pitchFamily="34" charset="0"/>
                <a:cs typeface="Arial" panose="020B0604020202020204" pitchFamily="34" charset="0"/>
              </a:rPr>
              <a:t> 11, 861 (2021)</a:t>
            </a:r>
            <a:endParaRPr lang="en-US" sz="1800" dirty="0">
              <a:solidFill>
                <a:srgbClr val="333333"/>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mj-lt"/>
              <a:buAutoNum type="arabicPeriod" startAt="15"/>
              <a:tabLst>
                <a:tab pos="457200" algn="l"/>
              </a:tabLst>
            </a:pPr>
            <a:r>
              <a:rPr lang="en-US" sz="1800" dirty="0">
                <a:solidFill>
                  <a:srgbClr val="212121"/>
                </a:solidFill>
                <a:effectLst/>
                <a:latin typeface="Arial" panose="020B0604020202020204" pitchFamily="34" charset="0"/>
                <a:ea typeface="Calibri" panose="020F0502020204030204" pitchFamily="34" charset="0"/>
                <a:cs typeface="Arial" panose="020B0604020202020204" pitchFamily="34" charset="0"/>
              </a:rPr>
              <a:t>Gaufin T, Tobin NH, Aldrovandi GM. The importance of the microbiome in pediatrics and pediatric infectious diseases. Curr Opin Pediatr. 2018 Feb;30(1):117-124.</a:t>
            </a:r>
            <a:endParaRPr lang="en-US" sz="1800" dirty="0">
              <a:solidFill>
                <a:srgbClr val="333333"/>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mj-lt"/>
              <a:buAutoNum type="arabicPeriod" startAt="15"/>
              <a:tabLst>
                <a:tab pos="457200" algn="l"/>
              </a:tabLst>
            </a:pPr>
            <a:r>
              <a:rPr lang="en-US" sz="1800" dirty="0">
                <a:solidFill>
                  <a:srgbClr val="212121"/>
                </a:solidFill>
                <a:effectLst/>
                <a:latin typeface="Arial" panose="020B0604020202020204" pitchFamily="34" charset="0"/>
                <a:ea typeface="Calibri" panose="020F0502020204030204" pitchFamily="34" charset="0"/>
                <a:cs typeface="Arial" panose="020B0604020202020204" pitchFamily="34" charset="0"/>
              </a:rPr>
              <a:t>Sampaio-Maia B, Monteiro-Silva F. Acquisition and maturation of oral microbiome throughout childhood: An update. Dent Res J (Isfahan). 2014 May;11(3):291-301. PMID: 25097637; PMCID: PMC4119360.</a:t>
            </a:r>
            <a:endParaRPr lang="en-US" sz="1800" dirty="0">
              <a:solidFill>
                <a:srgbClr val="333333"/>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mj-lt"/>
              <a:buAutoNum type="arabicPeriod" startAt="15"/>
              <a:tabLst>
                <a:tab pos="457200" algn="l"/>
              </a:tabLst>
            </a:pPr>
            <a:r>
              <a:rPr lang="en-US" sz="1800" dirty="0">
                <a:solidFill>
                  <a:srgbClr val="212121"/>
                </a:solidFill>
                <a:effectLst/>
                <a:latin typeface="Arial" panose="020B0604020202020204" pitchFamily="34" charset="0"/>
                <a:ea typeface="Calibri" panose="020F0502020204030204" pitchFamily="34" charset="0"/>
                <a:cs typeface="Arial" panose="020B0604020202020204" pitchFamily="34" charset="0"/>
              </a:rPr>
              <a:t>Mueller NT, Bakacs E, Combellick J, Grigoryan Z, Dominguez-Bello MG. The infant microbiome development: mom matters. Trends Mol Med. 2015 Feb;21(2):109-17. doi: 10.1016/j.molmed.2014.12.002. Epub 2014 Dec 11. PMID: 25578246; PMCID: PMC4464665.</a:t>
            </a:r>
            <a:endParaRPr lang="en-US" sz="1800" dirty="0">
              <a:solidFill>
                <a:srgbClr val="333333"/>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mj-lt"/>
              <a:buAutoNum type="arabicPeriod" startAt="15"/>
              <a:tabLst>
                <a:tab pos="457200" algn="l"/>
              </a:tabLst>
            </a:pPr>
            <a:r>
              <a:rPr lang="en-US" sz="1800" dirty="0">
                <a:solidFill>
                  <a:srgbClr val="2A2A2A"/>
                </a:solidFill>
                <a:effectLst/>
                <a:latin typeface="Arial" panose="020B0604020202020204" pitchFamily="34" charset="0"/>
                <a:ea typeface="Calibri" panose="020F0502020204030204" pitchFamily="34" charset="0"/>
                <a:cs typeface="Arial" panose="020B0604020202020204" pitchFamily="34" charset="0"/>
              </a:rPr>
              <a:t>Weizhong Li, Terhi Tapiainen, Lauren Brinkac, Hernan A Lorenzi, Kelvin Moncera, Mysore V Tejesvi, Jarmo Salo, Karen E Nelson, Vertical Transmission of Gut Microbiome and Antimicrobial Resistance Genes in Infants Exposed to Antibiotics at Birth, </a:t>
            </a:r>
            <a:r>
              <a:rPr lang="en-US" sz="1800" i="1" dirty="0">
                <a:solidFill>
                  <a:srgbClr val="2A2A2A"/>
                </a:solidFill>
                <a:effectLst/>
                <a:latin typeface="Arial" panose="020B0604020202020204" pitchFamily="34" charset="0"/>
                <a:ea typeface="Calibri" panose="020F0502020204030204" pitchFamily="34" charset="0"/>
                <a:cs typeface="Arial" panose="020B0604020202020204" pitchFamily="34" charset="0"/>
              </a:rPr>
              <a:t>The Journal of Infectious Diseases</a:t>
            </a:r>
            <a:r>
              <a:rPr lang="en-US" sz="1800" dirty="0">
                <a:solidFill>
                  <a:srgbClr val="2A2A2A"/>
                </a:solidFill>
                <a:effectLst/>
                <a:latin typeface="Arial" panose="020B0604020202020204" pitchFamily="34" charset="0"/>
                <a:ea typeface="Calibri" panose="020F0502020204030204" pitchFamily="34" charset="0"/>
                <a:cs typeface="Arial" panose="020B0604020202020204" pitchFamily="34" charset="0"/>
              </a:rPr>
              <a:t>, Volume 224, Issue 7, 1 October 2021, Pages 1236–1246</a:t>
            </a:r>
            <a:endParaRPr lang="en-US" sz="1800" dirty="0">
              <a:solidFill>
                <a:srgbClr val="333333"/>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mj-lt"/>
              <a:buAutoNum type="arabicPeriod" startAt="15"/>
              <a:tabLst>
                <a:tab pos="457200" algn="l"/>
              </a:tabLst>
            </a:pPr>
            <a:r>
              <a:rPr lang="en-US" sz="1800" dirty="0">
                <a:solidFill>
                  <a:srgbClr val="212121"/>
                </a:solidFill>
                <a:effectLst/>
                <a:latin typeface="Arial" panose="020B0604020202020204" pitchFamily="34" charset="0"/>
                <a:ea typeface="Calibri" panose="020F0502020204030204" pitchFamily="34" charset="0"/>
                <a:cs typeface="Arial" panose="020B0604020202020204" pitchFamily="34" charset="0"/>
              </a:rPr>
              <a:t>Yenen Z, Ataçağ T. Oral care in pregnancy. J Turk Ger Gynecol Assoc. 2019 Nov 28;20(4):264-268. doi: 10.4274/jtgga.galenos.2018.2018.0139. Epub 2018 Dec 17. PMID: 30556662; PMCID: PMC6883753.</a:t>
            </a:r>
            <a:endParaRPr lang="en-US" sz="1800" dirty="0">
              <a:solidFill>
                <a:srgbClr val="333333"/>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mj-lt"/>
              <a:buAutoNum type="arabicPeriod" startAt="15"/>
              <a:tabLst>
                <a:tab pos="457200" algn="l"/>
              </a:tabLst>
            </a:pPr>
            <a:endParaRPr lang="en-US" b="0" i="0" dirty="0">
              <a:solidFill>
                <a:srgbClr val="212121"/>
              </a:solidFill>
              <a:effectLst/>
              <a:latin typeface="BlinkMacSystemFont"/>
            </a:endParaRPr>
          </a:p>
          <a:p>
            <a:pPr marL="342900" marR="0" lvl="0" indent="-342900">
              <a:lnSpc>
                <a:spcPct val="107000"/>
              </a:lnSpc>
              <a:spcBef>
                <a:spcPts val="0"/>
              </a:spcBef>
              <a:spcAft>
                <a:spcPts val="800"/>
              </a:spcAft>
              <a:buFont typeface="+mj-lt"/>
              <a:buAutoNum type="arabicPeriod" startAt="15"/>
              <a:tabLst>
                <a:tab pos="457200" algn="l"/>
              </a:tabLst>
            </a:pPr>
            <a:endParaRPr lang="en-US" dirty="0"/>
          </a:p>
        </p:txBody>
      </p:sp>
    </p:spTree>
    <p:extLst>
      <p:ext uri="{BB962C8B-B14F-4D97-AF65-F5344CB8AC3E}">
        <p14:creationId xmlns:p14="http://schemas.microsoft.com/office/powerpoint/2010/main" val="395524283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C5CC17-FF17-43CF-B073-D9051465D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EBE2DDC-0D14-44E6-A1AB-2EEC095074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09318" y="1410082"/>
            <a:ext cx="6858000" cy="4037835"/>
          </a:xfrm>
          <a:prstGeom prst="rect">
            <a:avLst/>
          </a:prstGeom>
          <a:gradFill>
            <a:gsLst>
              <a:gs pos="8000">
                <a:schemeClr val="accent6"/>
              </a:gs>
              <a:gs pos="100000">
                <a:schemeClr val="accent5">
                  <a:alpha val="72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A8543D98-0AA2-43B4-B508-DC1DB7F3DC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2414" y="1406060"/>
            <a:ext cx="6857572" cy="4045450"/>
          </a:xfrm>
          <a:prstGeom prst="rect">
            <a:avLst/>
          </a:prstGeom>
          <a:gradFill>
            <a:gsLst>
              <a:gs pos="0">
                <a:schemeClr val="accent4">
                  <a:alpha val="0"/>
                </a:schemeClr>
              </a:gs>
              <a:gs pos="96000">
                <a:schemeClr val="accent2"/>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89723C1D-9A1A-465B-8164-483BF54266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98889" y="3617790"/>
            <a:ext cx="2453337" cy="4027079"/>
          </a:xfrm>
          <a:prstGeom prst="rect">
            <a:avLst/>
          </a:prstGeom>
          <a:gradFill>
            <a:gsLst>
              <a:gs pos="2000">
                <a:schemeClr val="accent5">
                  <a:alpha val="35000"/>
                </a:schemeClr>
              </a:gs>
              <a:gs pos="67000">
                <a:schemeClr val="accent4">
                  <a:alpha val="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A6680484-5F73-4078-85C2-415205B1A4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30441" y="1644149"/>
            <a:ext cx="4384532" cy="4196758"/>
          </a:xfrm>
          <a:custGeom>
            <a:avLst/>
            <a:gdLst>
              <a:gd name="connsiteX0" fmla="*/ 44539 w 4384532"/>
              <a:gd name="connsiteY0" fmla="*/ 2446310 h 4196758"/>
              <a:gd name="connsiteX1" fmla="*/ 0 w 4384532"/>
              <a:gd name="connsiteY1" fmla="*/ 2004492 h 4196758"/>
              <a:gd name="connsiteX2" fmla="*/ 500607 w 4384532"/>
              <a:gd name="connsiteY2" fmla="*/ 610007 h 4196758"/>
              <a:gd name="connsiteX3" fmla="*/ 589546 w 4384532"/>
              <a:gd name="connsiteY3" fmla="*/ 512149 h 4196758"/>
              <a:gd name="connsiteX4" fmla="*/ 3077760 w 4384532"/>
              <a:gd name="connsiteY4" fmla="*/ 0 h 4196758"/>
              <a:gd name="connsiteX5" fmla="*/ 3237230 w 4384532"/>
              <a:gd name="connsiteY5" fmla="*/ 76821 h 4196758"/>
              <a:gd name="connsiteX6" fmla="*/ 4384532 w 4384532"/>
              <a:gd name="connsiteY6" fmla="*/ 2004492 h 4196758"/>
              <a:gd name="connsiteX7" fmla="*/ 2192266 w 4384532"/>
              <a:gd name="connsiteY7" fmla="*/ 4196758 h 4196758"/>
              <a:gd name="connsiteX8" fmla="*/ 44539 w 4384532"/>
              <a:gd name="connsiteY8" fmla="*/ 2446310 h 419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4532" h="4196758">
                <a:moveTo>
                  <a:pt x="44539" y="2446310"/>
                </a:moveTo>
                <a:cubicBezTo>
                  <a:pt x="15336" y="2303599"/>
                  <a:pt x="0" y="2155836"/>
                  <a:pt x="0" y="2004492"/>
                </a:cubicBezTo>
                <a:cubicBezTo>
                  <a:pt x="0" y="1474787"/>
                  <a:pt x="187867" y="988960"/>
                  <a:pt x="500607" y="610007"/>
                </a:cubicBezTo>
                <a:lnTo>
                  <a:pt x="589546" y="512149"/>
                </a:lnTo>
                <a:lnTo>
                  <a:pt x="3077760" y="0"/>
                </a:lnTo>
                <a:lnTo>
                  <a:pt x="3237230" y="76821"/>
                </a:lnTo>
                <a:cubicBezTo>
                  <a:pt x="3920615" y="448057"/>
                  <a:pt x="4384532" y="1172098"/>
                  <a:pt x="4384532" y="2004492"/>
                </a:cubicBezTo>
                <a:cubicBezTo>
                  <a:pt x="4384532" y="3215247"/>
                  <a:pt x="3403021" y="4196758"/>
                  <a:pt x="2192266" y="4196758"/>
                </a:cubicBezTo>
                <a:cubicBezTo>
                  <a:pt x="1132855" y="4196758"/>
                  <a:pt x="248960" y="3445288"/>
                  <a:pt x="44539" y="2446310"/>
                </a:cubicBezTo>
                <a:close/>
              </a:path>
            </a:pathLst>
          </a:custGeom>
          <a:gradFill>
            <a:gsLst>
              <a:gs pos="39000">
                <a:schemeClr val="accent4">
                  <a:lumMod val="20000"/>
                  <a:lumOff val="80000"/>
                  <a:alpha val="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117EF787-DE54-414C-9382-07B954530346}"/>
              </a:ext>
            </a:extLst>
          </p:cNvPr>
          <p:cNvSpPr>
            <a:spLocks noGrp="1"/>
          </p:cNvSpPr>
          <p:nvPr>
            <p:ph type="title"/>
          </p:nvPr>
        </p:nvSpPr>
        <p:spPr>
          <a:xfrm>
            <a:off x="387927" y="1028701"/>
            <a:ext cx="3248863" cy="3020785"/>
          </a:xfrm>
        </p:spPr>
        <p:txBody>
          <a:bodyPr>
            <a:normAutofit/>
          </a:bodyPr>
          <a:lstStyle/>
          <a:p>
            <a:pPr algn="r"/>
            <a:r>
              <a:rPr lang="en-US" sz="3000" dirty="0">
                <a:solidFill>
                  <a:schemeClr val="bg1"/>
                </a:solidFill>
              </a:rPr>
              <a:t>Resources</a:t>
            </a:r>
          </a:p>
        </p:txBody>
      </p:sp>
      <p:sp>
        <p:nvSpPr>
          <p:cNvPr id="3" name="Content Placeholder 2">
            <a:extLst>
              <a:ext uri="{FF2B5EF4-FFF2-40B4-BE49-F238E27FC236}">
                <a16:creationId xmlns:a16="http://schemas.microsoft.com/office/drawing/2014/main" id="{983AF6B6-76C3-CB83-67B3-A933EE160F92}"/>
              </a:ext>
            </a:extLst>
          </p:cNvPr>
          <p:cNvSpPr>
            <a:spLocks noGrp="1"/>
          </p:cNvSpPr>
          <p:nvPr>
            <p:ph idx="1"/>
          </p:nvPr>
        </p:nvSpPr>
        <p:spPr>
          <a:xfrm>
            <a:off x="4156364" y="249381"/>
            <a:ext cx="7055428" cy="6608190"/>
          </a:xfrm>
        </p:spPr>
        <p:txBody>
          <a:bodyPr>
            <a:normAutofit fontScale="55000" lnSpcReduction="20000"/>
          </a:bodyPr>
          <a:lstStyle/>
          <a:p>
            <a:pPr marL="342900" marR="0" lvl="0" indent="-342900">
              <a:lnSpc>
                <a:spcPct val="107000"/>
              </a:lnSpc>
              <a:spcBef>
                <a:spcPts val="0"/>
              </a:spcBef>
              <a:spcAft>
                <a:spcPts val="800"/>
              </a:spcAft>
              <a:buFont typeface="+mj-lt"/>
              <a:buAutoNum type="arabicPeriod" startAt="30"/>
              <a:tabLst>
                <a:tab pos="457200" algn="l"/>
              </a:tabLst>
            </a:pPr>
            <a:r>
              <a:rPr lang="en-US" sz="1800" dirty="0">
                <a:solidFill>
                  <a:srgbClr val="222222"/>
                </a:solidFill>
                <a:effectLst/>
                <a:latin typeface="Arial" panose="020B0604020202020204" pitchFamily="34" charset="0"/>
                <a:ea typeface="Calibri" panose="020F0502020204030204" pitchFamily="34" charset="0"/>
                <a:cs typeface="Arial" panose="020B0604020202020204" pitchFamily="34" charset="0"/>
              </a:rPr>
              <a:t>Kisling LA, M Das J. Prevention Strategies. [Updated 2022 May 8]. In: StatPearls [Internet]. Treasure Island (FL): StatPearls Publishing; 2022 Jan-.</a:t>
            </a:r>
            <a:endParaRPr lang="en-US" sz="1800" dirty="0">
              <a:solidFill>
                <a:srgbClr val="333333"/>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mj-lt"/>
              <a:buAutoNum type="arabicPeriod" startAt="30"/>
              <a:tabLst>
                <a:tab pos="457200" algn="l"/>
              </a:tabLst>
            </a:pPr>
            <a:r>
              <a:rPr lang="en-US" sz="1800" dirty="0">
                <a:solidFill>
                  <a:srgbClr val="212121"/>
                </a:solidFill>
                <a:effectLst/>
                <a:latin typeface="Arial" panose="020B0604020202020204" pitchFamily="34" charset="0"/>
                <a:ea typeface="Calibri" panose="020F0502020204030204" pitchFamily="34" charset="0"/>
                <a:cs typeface="Arial" panose="020B0604020202020204" pitchFamily="34" charset="0"/>
              </a:rPr>
              <a:t>Alqaderi H, Hegazi F, Al-Mulla F, Chiu CJ, Kantarci A, Al-Ozairi E, Abu-Farha M, Bin-Hasan S, Alsumait A, Abubaker J, Devarajan S, Goodson JM, Hasturk H, Tavares M. Salivary Biomarkers as Predictors of Obesity and Intermediate Hyperglycemia in Adolescents. Front Public Health. 2022 Jun 10; 10:800373. doi: 10.3389/fpubh.2022.800373. PMID: 35757631; PMCID: PMC9231680.</a:t>
            </a:r>
            <a:endParaRPr lang="en-US" sz="1800" dirty="0">
              <a:solidFill>
                <a:srgbClr val="333333"/>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mj-lt"/>
              <a:buAutoNum type="arabicPeriod" startAt="30"/>
              <a:tabLst>
                <a:tab pos="457200" algn="l"/>
              </a:tabLst>
            </a:pPr>
            <a:r>
              <a:rPr lang="en-US" sz="1800" dirty="0">
                <a:solidFill>
                  <a:srgbClr val="333333"/>
                </a:solidFill>
                <a:effectLst/>
                <a:latin typeface="Arial" panose="020B0604020202020204" pitchFamily="34" charset="0"/>
                <a:ea typeface="Calibri" panose="020F0502020204030204" pitchFamily="34" charset="0"/>
                <a:cs typeface="Arial" panose="020B0604020202020204" pitchFamily="34" charset="0"/>
              </a:rPr>
              <a:t>Soukup, M., Biesiada, I., Henderson, A. </a:t>
            </a:r>
            <a:r>
              <a:rPr lang="en-US" sz="1800" i="1" dirty="0">
                <a:solidFill>
                  <a:srgbClr val="333333"/>
                </a:solidFill>
                <a:effectLst/>
                <a:latin typeface="Arial" panose="020B0604020202020204" pitchFamily="34" charset="0"/>
                <a:ea typeface="Calibri" panose="020F0502020204030204" pitchFamily="34" charset="0"/>
                <a:cs typeface="Arial" panose="020B0604020202020204" pitchFamily="34" charset="0"/>
              </a:rPr>
              <a:t>et al.</a:t>
            </a:r>
            <a:r>
              <a:rPr lang="en-US" sz="1800" dirty="0">
                <a:solidFill>
                  <a:srgbClr val="333333"/>
                </a:solidFill>
                <a:effectLst/>
                <a:latin typeface="Arial" panose="020B0604020202020204" pitchFamily="34" charset="0"/>
                <a:ea typeface="Calibri" panose="020F0502020204030204" pitchFamily="34" charset="0"/>
                <a:cs typeface="Arial" panose="020B0604020202020204" pitchFamily="34" charset="0"/>
              </a:rPr>
              <a:t> Salivary uric acid as a noninvasive biomarker of metabolic syndrome. </a:t>
            </a:r>
            <a:r>
              <a:rPr lang="en-US" sz="1800" i="1" dirty="0">
                <a:solidFill>
                  <a:srgbClr val="333333"/>
                </a:solidFill>
                <a:effectLst/>
                <a:latin typeface="Arial" panose="020B0604020202020204" pitchFamily="34" charset="0"/>
                <a:ea typeface="Calibri" panose="020F0502020204030204" pitchFamily="34" charset="0"/>
                <a:cs typeface="Arial" panose="020B0604020202020204" pitchFamily="34" charset="0"/>
              </a:rPr>
              <a:t>Diabetol Metab Syndr</a:t>
            </a:r>
            <a:r>
              <a:rPr lang="en-US" sz="1800" dirty="0">
                <a:solidFill>
                  <a:srgbClr val="333333"/>
                </a:solidFill>
                <a:effectLst/>
                <a:latin typeface="Arial" panose="020B0604020202020204" pitchFamily="34" charset="0"/>
                <a:ea typeface="Calibri" panose="020F0502020204030204" pitchFamily="34" charset="0"/>
                <a:cs typeface="Arial" panose="020B0604020202020204" pitchFamily="34" charset="0"/>
              </a:rPr>
              <a:t> 4, 14 (2012). </a:t>
            </a:r>
            <a:r>
              <a:rPr lang="en-US" sz="1800" u="sng" dirty="0">
                <a:solidFill>
                  <a:srgbClr val="000000"/>
                </a:solidFill>
                <a:effectLst/>
                <a:latin typeface="Arial" panose="020B0604020202020204" pitchFamily="34" charset="0"/>
                <a:ea typeface="Calibri" panose="020F0502020204030204" pitchFamily="34" charset="0"/>
                <a:cs typeface="Arial" panose="020B0604020202020204" pitchFamily="34" charset="0"/>
                <a:hlinkClick r:id="rId3"/>
              </a:rPr>
              <a:t>https://doi.org/10.1186/1758-5996-4-14</a:t>
            </a:r>
            <a:endParaRPr lang="en-US" sz="1800" dirty="0">
              <a:solidFill>
                <a:srgbClr val="333333"/>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mj-lt"/>
              <a:buAutoNum type="arabicPeriod" startAt="30"/>
              <a:tabLst>
                <a:tab pos="457200" algn="l"/>
              </a:tabLst>
            </a:pPr>
            <a:r>
              <a:rPr lang="en-US" sz="1800" dirty="0">
                <a:solidFill>
                  <a:srgbClr val="202020"/>
                </a:solidFill>
                <a:effectLst/>
                <a:latin typeface="Arial" panose="020B0604020202020204" pitchFamily="34" charset="0"/>
                <a:ea typeface="Calibri" panose="020F0502020204030204" pitchFamily="34" charset="0"/>
                <a:cs typeface="Arial" panose="020B0604020202020204" pitchFamily="34" charset="0"/>
              </a:rPr>
              <a:t>Goodson JM, Kantarci A, Hartman M-L, Denis GV, Stephens D, Hasturk H, et al. (2014) Metabolic Disease Risk in Children by Salivary Biomarker Analysis. PLoS ONE 9(6): e98799. </a:t>
            </a:r>
            <a:r>
              <a:rPr lang="en-US" sz="1800" u="sng" dirty="0">
                <a:solidFill>
                  <a:srgbClr val="000000"/>
                </a:solidFill>
                <a:effectLst/>
                <a:latin typeface="Arial" panose="020B0604020202020204" pitchFamily="34" charset="0"/>
                <a:ea typeface="Calibri" panose="020F0502020204030204" pitchFamily="34" charset="0"/>
                <a:cs typeface="Arial" panose="020B0604020202020204" pitchFamily="34" charset="0"/>
                <a:hlinkClick r:id="rId4"/>
              </a:rPr>
              <a:t>https://doi.org/10.1371/journal.pone.0098799</a:t>
            </a:r>
            <a:endParaRPr lang="en-US" sz="1800" dirty="0">
              <a:solidFill>
                <a:srgbClr val="333333"/>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mj-lt"/>
              <a:buAutoNum type="arabicPeriod" startAt="30"/>
              <a:tabLst>
                <a:tab pos="457200" algn="l"/>
              </a:tabLst>
            </a:pPr>
            <a:r>
              <a:rPr lang="en-US" sz="1800" dirty="0">
                <a:solidFill>
                  <a:srgbClr val="333333"/>
                </a:solidFill>
                <a:effectLst/>
                <a:latin typeface="Arial" panose="020B0604020202020204" pitchFamily="34" charset="0"/>
                <a:ea typeface="Calibri" panose="020F0502020204030204" pitchFamily="34" charset="0"/>
                <a:cs typeface="Arial" panose="020B0604020202020204" pitchFamily="34" charset="0"/>
              </a:rPr>
              <a:t>Vaithinathan Selvaraju, Jeganathan Ramesh Babu &amp; Thangiah Geetha (2019) Association of salivary C-reactive protein with the obesity measures and markers in children, Diabetes, Metabolic Syndrome and Obesity: Targets and Therapy, 12: 1239-1247, DOI: </a:t>
            </a:r>
            <a:r>
              <a:rPr lang="en-US" sz="1800" u="sng" dirty="0">
                <a:solidFill>
                  <a:srgbClr val="333333"/>
                </a:solidFill>
                <a:effectLst/>
                <a:latin typeface="Arial" panose="020B0604020202020204" pitchFamily="34" charset="0"/>
                <a:ea typeface="Calibri" panose="020F0502020204030204" pitchFamily="34" charset="0"/>
                <a:cs typeface="Arial" panose="020B0604020202020204" pitchFamily="34" charset="0"/>
                <a:hlinkClick r:id="rId5"/>
              </a:rPr>
              <a:t>10.2147/DMSO.S211624</a:t>
            </a:r>
            <a:endParaRPr lang="en-US" sz="1800" dirty="0">
              <a:solidFill>
                <a:srgbClr val="333333"/>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mj-lt"/>
              <a:buAutoNum type="arabicPeriod" startAt="30"/>
              <a:tabLst>
                <a:tab pos="457200" algn="l"/>
              </a:tabLst>
            </a:pPr>
            <a:r>
              <a:rPr lang="en-US" sz="1800" dirty="0">
                <a:solidFill>
                  <a:srgbClr val="212121"/>
                </a:solidFill>
                <a:effectLst/>
                <a:latin typeface="Arial" panose="020B0604020202020204" pitchFamily="34" charset="0"/>
                <a:ea typeface="Calibri" panose="020F0502020204030204" pitchFamily="34" charset="0"/>
                <a:cs typeface="Arial" panose="020B0604020202020204" pitchFamily="34" charset="0"/>
              </a:rPr>
              <a:t>Paqué PN, Herz C, Wiedemeier DB, Mitsakakis K, Attin T, Bao K, Belibasakis GN, Hays JP, Jenzer JS, Kaman WE, Karpíšek M, Körner P, Peham JR, Schmidlin PR, Thurnheer T, Wegehaupt FJ, Bostanci N. Salivary Biomarkers for Dental Caries Detection and Personalized Monitoring. J Pers Med. 2021 Mar 23;11(3):235. doi: 10.3390/jpm11030235. PMID: 33806927; PMCID: PMC8004821.</a:t>
            </a:r>
            <a:endParaRPr lang="en-US" sz="1800" dirty="0">
              <a:solidFill>
                <a:srgbClr val="333333"/>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mj-lt"/>
              <a:buAutoNum type="arabicPeriod" startAt="30"/>
              <a:tabLst>
                <a:tab pos="457200" algn="l"/>
              </a:tabLst>
            </a:pPr>
            <a:r>
              <a:rPr lang="en-US" sz="1800" dirty="0">
                <a:solidFill>
                  <a:srgbClr val="212121"/>
                </a:solidFill>
                <a:effectLst/>
                <a:latin typeface="Arial" panose="020B0604020202020204" pitchFamily="34" charset="0"/>
                <a:ea typeface="Calibri" panose="020F0502020204030204" pitchFamily="34" charset="0"/>
                <a:cs typeface="Arial" panose="020B0604020202020204" pitchFamily="34" charset="0"/>
              </a:rPr>
              <a:t>Ko TJ, Byrd KM, Kim SA. The Chairside Periodontal Diagnostic Toolkit: Past, Present, and Future. Diagnostics (Basel). 2021 May 22;11(6):932. doi: 10.3390/diagnostics11060932. PMID: 34067332; PMCID: PMC8224643.</a:t>
            </a:r>
            <a:endParaRPr lang="en-US" sz="1800" dirty="0">
              <a:solidFill>
                <a:srgbClr val="333333"/>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mj-lt"/>
              <a:buAutoNum type="arabicPeriod" startAt="30"/>
              <a:tabLst>
                <a:tab pos="457200" algn="l"/>
              </a:tabLst>
            </a:pPr>
            <a:r>
              <a:rPr lang="en-US" sz="18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Dental caries from a molecular microbiological perspective</a:t>
            </a:r>
            <a:r>
              <a:rPr lang="en-US" sz="1800"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 Caries Res 2013; 47:89-102; B Nyvad, W Crielaard, A Mira, N Takahashi, D Beighton</a:t>
            </a:r>
            <a:endParaRPr lang="en-US" sz="1800" dirty="0">
              <a:solidFill>
                <a:srgbClr val="333333"/>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mj-lt"/>
              <a:buAutoNum type="arabicPeriod" startAt="30"/>
              <a:tabLst>
                <a:tab pos="457200" algn="l"/>
              </a:tabLst>
            </a:pPr>
            <a:r>
              <a:rPr lang="en-US" sz="18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Technology development to explore the relationship between oral health and the oral microbial community</a:t>
            </a:r>
            <a:r>
              <a:rPr lang="en-US" sz="1800"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 BMC Oral Health 2006, 6: S3; E M Starke, J Smoot, W Liu, D Chandler, H Lee, D Stahl</a:t>
            </a:r>
            <a:endParaRPr lang="en-US" sz="1800" dirty="0">
              <a:solidFill>
                <a:srgbClr val="333333"/>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mj-lt"/>
              <a:buAutoNum type="arabicPeriod" startAt="30"/>
              <a:tabLst>
                <a:tab pos="457200" algn="l"/>
              </a:tabLst>
            </a:pPr>
            <a:r>
              <a:rPr lang="en-US" sz="1800" dirty="0">
                <a:solidFill>
                  <a:srgbClr val="212121"/>
                </a:solidFill>
                <a:effectLst/>
                <a:latin typeface="Arial" panose="020B0604020202020204" pitchFamily="34" charset="0"/>
                <a:ea typeface="Calibri" panose="020F0502020204030204" pitchFamily="34" charset="0"/>
                <a:cs typeface="Arial" panose="020B0604020202020204" pitchFamily="34" charset="0"/>
              </a:rPr>
              <a:t>Adibi SS, Hanson R, Fray DF, Abedi T, Neil B, Maher D, Tribble G, Warner BF, Farach-Carson MC. Assessment of oral and overall health parameters using the SillHa Oral Wellness System. Oral Surg Oral Med Oral Pathol Oral Radiol. 2022 Jun;133(6):663-674. doi: 10.1016/j.oooo.2022.02.007. Epub 2022 Feb 23. PMID: 35393258.</a:t>
            </a:r>
            <a:endParaRPr lang="en-US" sz="1800" dirty="0">
              <a:solidFill>
                <a:srgbClr val="333333"/>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mj-lt"/>
              <a:buAutoNum type="arabicPeriod" startAt="30"/>
              <a:tabLst>
                <a:tab pos="457200" algn="l"/>
              </a:tabLst>
            </a:pPr>
            <a:r>
              <a:rPr lang="en-US" sz="1800" dirty="0">
                <a:solidFill>
                  <a:srgbClr val="212121"/>
                </a:solidFill>
                <a:effectLst/>
                <a:latin typeface="Arial" panose="020B0604020202020204" pitchFamily="34" charset="0"/>
                <a:ea typeface="Calibri" panose="020F0502020204030204" pitchFamily="34" charset="0"/>
                <a:cs typeface="Arial" panose="020B0604020202020204" pitchFamily="34" charset="0"/>
              </a:rPr>
              <a:t>Fernando S, Tadakamadla SK, Bakr M, Scuffham PA, Johnson NW. Indicators of Risk for Dental Caries in Children: A Holistic Approach. JDR Clin Trans Res. 2019 Oct;4(4):333-341. doi: 10.1177/2380084419834236. Epub 2019 Apr 30. PMID: 31039050.</a:t>
            </a:r>
            <a:endParaRPr lang="en-US" sz="1800" dirty="0">
              <a:solidFill>
                <a:srgbClr val="333333"/>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mj-lt"/>
              <a:buAutoNum type="arabicPeriod" startAt="30"/>
              <a:tabLst>
                <a:tab pos="457200" algn="l"/>
              </a:tabLst>
            </a:pPr>
            <a:r>
              <a:rPr lang="en-US" sz="1800" dirty="0">
                <a:solidFill>
                  <a:srgbClr val="212121"/>
                </a:solidFill>
                <a:effectLst/>
                <a:latin typeface="Arial" panose="020B0604020202020204" pitchFamily="34" charset="0"/>
                <a:ea typeface="Calibri" panose="020F0502020204030204" pitchFamily="34" charset="0"/>
                <a:cs typeface="Arial" panose="020B0604020202020204" pitchFamily="34" charset="0"/>
              </a:rPr>
              <a:t>Smith JD, Berkel C, Jordan N, Atkins DC, Narayanan SS, Gallo C, Grimm KJ, Dishion TJ, Mauricio AM, Rudo-Stern J, Meachum MK, Winslow E, Bruening MM. An individually tailored family-centered intervention for pediatric obesity in primary care: study protocol of a randomized type II hybrid effectiveness-implementation trial (Raising Healthy Children study). Implement Sci. 2018 Jan 15;13(1):11. doi: 10.1186/s13012-017-0697-2. PMID: 29334983; PMCID: PMC5769381.</a:t>
            </a:r>
            <a:endParaRPr lang="en-US" sz="1800" dirty="0">
              <a:solidFill>
                <a:srgbClr val="333333"/>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mj-lt"/>
              <a:buAutoNum type="arabicPeriod" startAt="30"/>
              <a:tabLst>
                <a:tab pos="457200" algn="l"/>
              </a:tabLst>
            </a:pPr>
            <a:r>
              <a:rPr lang="en-US" sz="1800" dirty="0">
                <a:solidFill>
                  <a:srgbClr val="212121"/>
                </a:solidFill>
                <a:effectLst/>
                <a:latin typeface="Arial" panose="020B0604020202020204" pitchFamily="34" charset="0"/>
                <a:ea typeface="Calibri" panose="020F0502020204030204" pitchFamily="34" charset="0"/>
                <a:cs typeface="Arial" panose="020B0604020202020204" pitchFamily="34" charset="0"/>
              </a:rPr>
              <a:t>Park SE, Donoff RB, Saldana F. The Impact of Integrating Oral Health Education into a Medical Curriculum. Med Princ Pract. 2017;26(1):61-65. doi: 10.1159/000452275. Epub 2016 Oct 6. PMID: 27721313; PMCID: PMC5588329.</a:t>
            </a:r>
            <a:endParaRPr lang="en-US" sz="1800" dirty="0">
              <a:solidFill>
                <a:srgbClr val="333333"/>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mj-lt"/>
              <a:buAutoNum type="arabicPeriod" startAt="30"/>
              <a:tabLst>
                <a:tab pos="457200" algn="l"/>
              </a:tabLst>
            </a:pPr>
            <a:r>
              <a:rPr lang="en-US" sz="1800" dirty="0">
                <a:solidFill>
                  <a:srgbClr val="212121"/>
                </a:solidFill>
                <a:effectLst/>
                <a:latin typeface="Arial" panose="020B0604020202020204" pitchFamily="34" charset="0"/>
                <a:ea typeface="Calibri" panose="020F0502020204030204" pitchFamily="34" charset="0"/>
                <a:cs typeface="Arial" panose="020B0604020202020204" pitchFamily="34" charset="0"/>
              </a:rPr>
              <a:t>Nazir MA, Izhar F, Akhtar K, Almas K. Dentists' awareness about the link between oral and systemic health. J Family Community Med. 2019 Sep-Dec;26(3):206-212. doi: 10.4103/jfcm.JFCM_55_19. PMID: 31572052; PMCID: PMC6755758.</a:t>
            </a:r>
            <a:endParaRPr lang="en-US" sz="1800" dirty="0">
              <a:solidFill>
                <a:srgbClr val="333333"/>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800"/>
              </a:spcAft>
              <a:buNone/>
              <a:tabLst>
                <a:tab pos="457200" algn="l"/>
              </a:tabLst>
            </a:pPr>
            <a:endParaRPr lang="en-US" dirty="0"/>
          </a:p>
        </p:txBody>
      </p:sp>
    </p:spTree>
    <p:extLst>
      <p:ext uri="{BB962C8B-B14F-4D97-AF65-F5344CB8AC3E}">
        <p14:creationId xmlns:p14="http://schemas.microsoft.com/office/powerpoint/2010/main" val="420491634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C5CC17-FF17-43CF-B073-D9051465D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EBE2DDC-0D14-44E6-A1AB-2EEC095074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09318" y="1410082"/>
            <a:ext cx="6858000" cy="4037835"/>
          </a:xfrm>
          <a:prstGeom prst="rect">
            <a:avLst/>
          </a:prstGeom>
          <a:gradFill>
            <a:gsLst>
              <a:gs pos="8000">
                <a:schemeClr val="accent6"/>
              </a:gs>
              <a:gs pos="100000">
                <a:schemeClr val="accent5">
                  <a:alpha val="72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A8543D98-0AA2-43B4-B508-DC1DB7F3DC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2414" y="1406060"/>
            <a:ext cx="6857572" cy="4045450"/>
          </a:xfrm>
          <a:prstGeom prst="rect">
            <a:avLst/>
          </a:prstGeom>
          <a:gradFill>
            <a:gsLst>
              <a:gs pos="0">
                <a:schemeClr val="accent4">
                  <a:alpha val="0"/>
                </a:schemeClr>
              </a:gs>
              <a:gs pos="96000">
                <a:schemeClr val="accent2"/>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89723C1D-9A1A-465B-8164-483BF54266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98889" y="3617790"/>
            <a:ext cx="2453337" cy="4027079"/>
          </a:xfrm>
          <a:prstGeom prst="rect">
            <a:avLst/>
          </a:prstGeom>
          <a:gradFill>
            <a:gsLst>
              <a:gs pos="2000">
                <a:schemeClr val="accent5">
                  <a:alpha val="35000"/>
                </a:schemeClr>
              </a:gs>
              <a:gs pos="67000">
                <a:schemeClr val="accent4">
                  <a:alpha val="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A6680484-5F73-4078-85C2-415205B1A4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30441" y="1644149"/>
            <a:ext cx="4384532" cy="4196758"/>
          </a:xfrm>
          <a:custGeom>
            <a:avLst/>
            <a:gdLst>
              <a:gd name="connsiteX0" fmla="*/ 44539 w 4384532"/>
              <a:gd name="connsiteY0" fmla="*/ 2446310 h 4196758"/>
              <a:gd name="connsiteX1" fmla="*/ 0 w 4384532"/>
              <a:gd name="connsiteY1" fmla="*/ 2004492 h 4196758"/>
              <a:gd name="connsiteX2" fmla="*/ 500607 w 4384532"/>
              <a:gd name="connsiteY2" fmla="*/ 610007 h 4196758"/>
              <a:gd name="connsiteX3" fmla="*/ 589546 w 4384532"/>
              <a:gd name="connsiteY3" fmla="*/ 512149 h 4196758"/>
              <a:gd name="connsiteX4" fmla="*/ 3077760 w 4384532"/>
              <a:gd name="connsiteY4" fmla="*/ 0 h 4196758"/>
              <a:gd name="connsiteX5" fmla="*/ 3237230 w 4384532"/>
              <a:gd name="connsiteY5" fmla="*/ 76821 h 4196758"/>
              <a:gd name="connsiteX6" fmla="*/ 4384532 w 4384532"/>
              <a:gd name="connsiteY6" fmla="*/ 2004492 h 4196758"/>
              <a:gd name="connsiteX7" fmla="*/ 2192266 w 4384532"/>
              <a:gd name="connsiteY7" fmla="*/ 4196758 h 4196758"/>
              <a:gd name="connsiteX8" fmla="*/ 44539 w 4384532"/>
              <a:gd name="connsiteY8" fmla="*/ 2446310 h 419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4532" h="4196758">
                <a:moveTo>
                  <a:pt x="44539" y="2446310"/>
                </a:moveTo>
                <a:cubicBezTo>
                  <a:pt x="15336" y="2303599"/>
                  <a:pt x="0" y="2155836"/>
                  <a:pt x="0" y="2004492"/>
                </a:cubicBezTo>
                <a:cubicBezTo>
                  <a:pt x="0" y="1474787"/>
                  <a:pt x="187867" y="988960"/>
                  <a:pt x="500607" y="610007"/>
                </a:cubicBezTo>
                <a:lnTo>
                  <a:pt x="589546" y="512149"/>
                </a:lnTo>
                <a:lnTo>
                  <a:pt x="3077760" y="0"/>
                </a:lnTo>
                <a:lnTo>
                  <a:pt x="3237230" y="76821"/>
                </a:lnTo>
                <a:cubicBezTo>
                  <a:pt x="3920615" y="448057"/>
                  <a:pt x="4384532" y="1172098"/>
                  <a:pt x="4384532" y="2004492"/>
                </a:cubicBezTo>
                <a:cubicBezTo>
                  <a:pt x="4384532" y="3215247"/>
                  <a:pt x="3403021" y="4196758"/>
                  <a:pt x="2192266" y="4196758"/>
                </a:cubicBezTo>
                <a:cubicBezTo>
                  <a:pt x="1132855" y="4196758"/>
                  <a:pt x="248960" y="3445288"/>
                  <a:pt x="44539" y="2446310"/>
                </a:cubicBezTo>
                <a:close/>
              </a:path>
            </a:pathLst>
          </a:custGeom>
          <a:gradFill>
            <a:gsLst>
              <a:gs pos="39000">
                <a:schemeClr val="accent4">
                  <a:lumMod val="20000"/>
                  <a:lumOff val="80000"/>
                  <a:alpha val="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117EF787-DE54-414C-9382-07B954530346}"/>
              </a:ext>
            </a:extLst>
          </p:cNvPr>
          <p:cNvSpPr>
            <a:spLocks noGrp="1"/>
          </p:cNvSpPr>
          <p:nvPr>
            <p:ph type="title"/>
          </p:nvPr>
        </p:nvSpPr>
        <p:spPr>
          <a:xfrm>
            <a:off x="387927" y="1028701"/>
            <a:ext cx="3248863" cy="3020785"/>
          </a:xfrm>
        </p:spPr>
        <p:txBody>
          <a:bodyPr>
            <a:normAutofit/>
          </a:bodyPr>
          <a:lstStyle/>
          <a:p>
            <a:pPr algn="r"/>
            <a:r>
              <a:rPr lang="en-US" sz="3000" dirty="0">
                <a:solidFill>
                  <a:schemeClr val="bg1"/>
                </a:solidFill>
              </a:rPr>
              <a:t>Resources</a:t>
            </a:r>
          </a:p>
        </p:txBody>
      </p:sp>
      <p:sp>
        <p:nvSpPr>
          <p:cNvPr id="3" name="Content Placeholder 2">
            <a:extLst>
              <a:ext uri="{FF2B5EF4-FFF2-40B4-BE49-F238E27FC236}">
                <a16:creationId xmlns:a16="http://schemas.microsoft.com/office/drawing/2014/main" id="{983AF6B6-76C3-CB83-67B3-A933EE160F92}"/>
              </a:ext>
            </a:extLst>
          </p:cNvPr>
          <p:cNvSpPr>
            <a:spLocks noGrp="1"/>
          </p:cNvSpPr>
          <p:nvPr>
            <p:ph idx="1"/>
          </p:nvPr>
        </p:nvSpPr>
        <p:spPr>
          <a:xfrm>
            <a:off x="4183796" y="249381"/>
            <a:ext cx="7055428" cy="6608190"/>
          </a:xfrm>
        </p:spPr>
        <p:txBody>
          <a:bodyPr>
            <a:normAutofit fontScale="55000" lnSpcReduction="20000"/>
          </a:bodyPr>
          <a:lstStyle/>
          <a:p>
            <a:pPr marL="342900" marR="0" lvl="0" indent="-342900">
              <a:lnSpc>
                <a:spcPct val="107000"/>
              </a:lnSpc>
              <a:spcBef>
                <a:spcPts val="0"/>
              </a:spcBef>
              <a:spcAft>
                <a:spcPts val="800"/>
              </a:spcAft>
              <a:buFont typeface="+mj-lt"/>
              <a:buAutoNum type="arabicPeriod" startAt="44"/>
              <a:tabLst>
                <a:tab pos="457200" algn="l"/>
              </a:tabLst>
            </a:pPr>
            <a:r>
              <a:rPr lang="en-US" sz="1700" b="0" i="0" dirty="0">
                <a:solidFill>
                  <a:srgbClr val="212121"/>
                </a:solidFill>
                <a:effectLst/>
                <a:latin typeface="Arial" panose="020B0604020202020204" pitchFamily="34" charset="0"/>
                <a:cs typeface="Arial" panose="020B0604020202020204" pitchFamily="34" charset="0"/>
              </a:rPr>
              <a:t>Wolff M, Corby P, Klaczany G, Santarpia P, Lavender S, Gittins E, Vandeven M, Cummins D, Sullivan R. In vivo effects of a new dentifrice containing 1.5% arginine and 1450 ppm fluoride on plaque metabolism. J Clin Dent. 2013;24 Spec no A:A45-54. PMID: 24156139.</a:t>
            </a:r>
          </a:p>
          <a:p>
            <a:pPr marL="342900" marR="0" lvl="0" indent="-342900">
              <a:lnSpc>
                <a:spcPct val="107000"/>
              </a:lnSpc>
              <a:spcBef>
                <a:spcPts val="0"/>
              </a:spcBef>
              <a:spcAft>
                <a:spcPts val="800"/>
              </a:spcAft>
              <a:buFont typeface="+mj-lt"/>
              <a:buAutoNum type="arabicPeriod" startAt="44"/>
              <a:tabLst>
                <a:tab pos="457200" algn="l"/>
              </a:tabLst>
            </a:pPr>
            <a:r>
              <a:rPr lang="en-US" sz="1700" b="0" i="0" dirty="0">
                <a:solidFill>
                  <a:srgbClr val="212121"/>
                </a:solidFill>
                <a:effectLst/>
                <a:latin typeface="Arial" panose="020B0604020202020204" pitchFamily="34" charset="0"/>
                <a:cs typeface="Arial" panose="020B0604020202020204" pitchFamily="34" charset="0"/>
              </a:rPr>
              <a:t>Miranda-Rius J, Brunet-Llobet L, Lahor-Soler E, Farré M. Salivary Secretory Disorders, Inducing Drugs, and Clinical Management. Int J Med Sci. 2015 Sep 22;12(10):811-24. doi: 10.7150/ijms.12912. PMID: 26516310; PMCID: PMC4615242.</a:t>
            </a:r>
          </a:p>
          <a:p>
            <a:pPr marL="342900" marR="0" lvl="0" indent="-342900">
              <a:lnSpc>
                <a:spcPct val="107000"/>
              </a:lnSpc>
              <a:spcBef>
                <a:spcPts val="0"/>
              </a:spcBef>
              <a:spcAft>
                <a:spcPts val="800"/>
              </a:spcAft>
              <a:buFont typeface="+mj-lt"/>
              <a:buAutoNum type="arabicPeriod" startAt="44"/>
              <a:tabLst>
                <a:tab pos="457200" algn="l"/>
              </a:tabLst>
            </a:pPr>
            <a:r>
              <a:rPr lang="en-US" sz="1700" b="0" i="0" dirty="0">
                <a:solidFill>
                  <a:srgbClr val="212121"/>
                </a:solidFill>
                <a:effectLst/>
                <a:latin typeface="Arial" panose="020B0604020202020204" pitchFamily="34" charset="0"/>
                <a:cs typeface="Arial" panose="020B0604020202020204" pitchFamily="34" charset="0"/>
              </a:rPr>
              <a:t>Tamkin J. Impact of airway dysfunction on dental health. Bioinformation. 2020 Jan 15;16(1):26-29. doi: 10.6026/97320630016026. PMID: 32025158; PMCID: PMC6986941.</a:t>
            </a:r>
          </a:p>
          <a:p>
            <a:pPr marL="342900" marR="0" lvl="0" indent="-342900">
              <a:lnSpc>
                <a:spcPct val="107000"/>
              </a:lnSpc>
              <a:spcBef>
                <a:spcPts val="0"/>
              </a:spcBef>
              <a:spcAft>
                <a:spcPts val="800"/>
              </a:spcAft>
              <a:buFont typeface="+mj-lt"/>
              <a:buAutoNum type="arabicPeriod" startAt="44"/>
              <a:tabLst>
                <a:tab pos="457200" algn="l"/>
              </a:tabLst>
            </a:pPr>
            <a:r>
              <a:rPr lang="en-US" sz="1700" b="0" i="0" dirty="0">
                <a:solidFill>
                  <a:srgbClr val="212121"/>
                </a:solidFill>
                <a:effectLst/>
                <a:latin typeface="Arial" panose="020B0604020202020204" pitchFamily="34" charset="0"/>
                <a:cs typeface="Arial" panose="020B0604020202020204" pitchFamily="34" charset="0"/>
              </a:rPr>
              <a:t>Harvold EP, Tomer BS, Vargervik K, Chierici G. Primate experiments on oral respiration. Am J Orthod. 1981 Apr;79(4):359-72. doi: 10.1016/0002-9416(81)90379-1. PMID: 6939331.</a:t>
            </a:r>
          </a:p>
          <a:p>
            <a:pPr marL="342900" marR="0" lvl="0" indent="-342900">
              <a:lnSpc>
                <a:spcPct val="107000"/>
              </a:lnSpc>
              <a:spcBef>
                <a:spcPts val="0"/>
              </a:spcBef>
              <a:spcAft>
                <a:spcPts val="800"/>
              </a:spcAft>
              <a:buFont typeface="+mj-lt"/>
              <a:buAutoNum type="arabicPeriod" startAt="44"/>
              <a:tabLst>
                <a:tab pos="457200" algn="l"/>
              </a:tabLst>
            </a:pPr>
            <a:r>
              <a:rPr lang="en-US" sz="1700" i="0" dirty="0">
                <a:solidFill>
                  <a:srgbClr val="212121"/>
                </a:solidFill>
                <a:effectLst/>
                <a:latin typeface="Arial" panose="020B0604020202020204" pitchFamily="34" charset="0"/>
                <a:cs typeface="Arial" panose="020B0604020202020204" pitchFamily="34" charset="0"/>
              </a:rPr>
              <a:t>Pari A, Ilango P, Subbareddy V, Katamreddy V, Parthasarthy H. Gingival diseases in childhood - a review. J Clin Diagn Res. 2014 Oct;8(10):ZE01-4. doi: 10.7860/JCDR/2014/9004.4957. Epub 2014 Oct 20. PMID: 25478471; PMCID: PMC4253289.</a:t>
            </a:r>
          </a:p>
          <a:p>
            <a:pPr marL="342900" marR="0" lvl="0" indent="-342900">
              <a:lnSpc>
                <a:spcPct val="107000"/>
              </a:lnSpc>
              <a:spcBef>
                <a:spcPts val="0"/>
              </a:spcBef>
              <a:spcAft>
                <a:spcPts val="800"/>
              </a:spcAft>
              <a:buFont typeface="+mj-lt"/>
              <a:buAutoNum type="arabicPeriod" startAt="44"/>
              <a:tabLst>
                <a:tab pos="457200" algn="l"/>
              </a:tabLst>
            </a:pPr>
            <a:r>
              <a:rPr lang="en-US" sz="1700" b="0" i="0" dirty="0">
                <a:solidFill>
                  <a:srgbClr val="212121"/>
                </a:solidFill>
                <a:effectLst/>
                <a:latin typeface="Arial" panose="020B0604020202020204" pitchFamily="34" charset="0"/>
                <a:cs typeface="Arial" panose="020B0604020202020204" pitchFamily="34" charset="0"/>
              </a:rPr>
              <a:t>National Survey of Children’s Health (2016-present) </a:t>
            </a:r>
            <a:r>
              <a:rPr lang="en-US" sz="1700" b="0" i="0" dirty="0">
                <a:solidFill>
                  <a:srgbClr val="212121"/>
                </a:solidFill>
                <a:effectLst/>
                <a:latin typeface="Arial" panose="020B0604020202020204" pitchFamily="34" charset="0"/>
                <a:cs typeface="Arial" panose="020B0604020202020204" pitchFamily="34" charset="0"/>
                <a:hlinkClick r:id="rId3"/>
              </a:rPr>
              <a:t>https://www.cdc.gov/oralhealth/conditions/periodontal-disease.html</a:t>
            </a:r>
            <a:endParaRPr lang="en-US" sz="1700" b="0" i="0" dirty="0">
              <a:solidFill>
                <a:srgbClr val="212121"/>
              </a:solidFill>
              <a:effectLst/>
              <a:latin typeface="Arial" panose="020B0604020202020204" pitchFamily="34" charset="0"/>
              <a:cs typeface="Arial" panose="020B0604020202020204" pitchFamily="34" charset="0"/>
            </a:endParaRPr>
          </a:p>
          <a:p>
            <a:pPr marL="342900" indent="-342900">
              <a:lnSpc>
                <a:spcPct val="107000"/>
              </a:lnSpc>
              <a:spcBef>
                <a:spcPts val="0"/>
              </a:spcBef>
              <a:spcAft>
                <a:spcPts val="800"/>
              </a:spcAft>
              <a:buFont typeface="+mj-lt"/>
              <a:buAutoNum type="arabicPeriod" startAt="44"/>
              <a:tabLst>
                <a:tab pos="457200" algn="l"/>
              </a:tabLst>
            </a:pPr>
            <a:r>
              <a:rPr lang="en-US" sz="1700" dirty="0">
                <a:latin typeface="Arial" panose="020B0604020202020204" pitchFamily="34" charset="0"/>
                <a:cs typeface="Arial" panose="020B0604020202020204" pitchFamily="34" charset="0"/>
                <a:hlinkClick r:id="rId4"/>
              </a:rPr>
              <a:t>https://www.aapd.org/media/Policies_Guidelines/BP_CariesRiskAssessment.pdf</a:t>
            </a:r>
            <a:endParaRPr lang="en-US" sz="1700" dirty="0">
              <a:latin typeface="Arial" panose="020B0604020202020204" pitchFamily="34" charset="0"/>
              <a:cs typeface="Arial" panose="020B0604020202020204" pitchFamily="34" charset="0"/>
            </a:endParaRPr>
          </a:p>
          <a:p>
            <a:pPr marL="342900" indent="-342900">
              <a:lnSpc>
                <a:spcPct val="107000"/>
              </a:lnSpc>
              <a:spcBef>
                <a:spcPts val="0"/>
              </a:spcBef>
              <a:spcAft>
                <a:spcPts val="800"/>
              </a:spcAft>
              <a:buFont typeface="+mj-lt"/>
              <a:buAutoNum type="arabicPeriod" startAt="44"/>
              <a:tabLst>
                <a:tab pos="457200" algn="l"/>
              </a:tabLst>
            </a:pPr>
            <a:r>
              <a:rPr lang="en-US" sz="1700" b="0" i="0" dirty="0">
                <a:solidFill>
                  <a:srgbClr val="212121"/>
                </a:solidFill>
                <a:effectLst/>
                <a:latin typeface="Arial" panose="020B0604020202020204" pitchFamily="34" charset="0"/>
                <a:cs typeface="Arial" panose="020B0604020202020204" pitchFamily="34" charset="0"/>
                <a:hlinkClick r:id="rId5"/>
              </a:rPr>
              <a:t>https://www.aapd.org/research/oral-health-policies--recommendations/risk-assessment-and-management-of-periodontal-diseases-and-pathologies-in-pediatric-dental-patients</a:t>
            </a:r>
            <a:endParaRPr lang="en-US" sz="1700" b="0" i="0" dirty="0">
              <a:solidFill>
                <a:srgbClr val="212121"/>
              </a:solidFill>
              <a:effectLst/>
              <a:latin typeface="Arial" panose="020B0604020202020204" pitchFamily="34" charset="0"/>
              <a:cs typeface="Arial" panose="020B0604020202020204" pitchFamily="34" charset="0"/>
            </a:endParaRPr>
          </a:p>
          <a:p>
            <a:pPr marL="342900" indent="-342900">
              <a:lnSpc>
                <a:spcPct val="107000"/>
              </a:lnSpc>
              <a:spcBef>
                <a:spcPts val="0"/>
              </a:spcBef>
              <a:spcAft>
                <a:spcPts val="800"/>
              </a:spcAft>
              <a:buFont typeface="+mj-lt"/>
              <a:buAutoNum type="arabicPeriod" startAt="44"/>
              <a:tabLst>
                <a:tab pos="457200" algn="l"/>
              </a:tabLst>
            </a:pPr>
            <a:r>
              <a:rPr lang="en-US" sz="1700" b="0" i="0" dirty="0">
                <a:solidFill>
                  <a:srgbClr val="212121"/>
                </a:solidFill>
                <a:effectLst/>
                <a:latin typeface="Arial" panose="020B0604020202020204" pitchFamily="34" charset="0"/>
                <a:cs typeface="Arial" panose="020B0604020202020204" pitchFamily="34" charset="0"/>
              </a:rPr>
              <a:t>Tagliaferro EP, Pereira AC, Meneghim Mde C, Ambrosano GM. Assessment of dental caries predictors in a seven-year longitudinal study. J Public Health Dent. 2006 Summer;66(3):169-73. doi: 10.1111/j.1752-7325.2006.tb02575.x. PMID: 16913242.</a:t>
            </a:r>
          </a:p>
          <a:p>
            <a:pPr marL="342900" indent="-342900">
              <a:lnSpc>
                <a:spcPct val="107000"/>
              </a:lnSpc>
              <a:spcBef>
                <a:spcPts val="0"/>
              </a:spcBef>
              <a:spcAft>
                <a:spcPts val="800"/>
              </a:spcAft>
              <a:buFont typeface="+mj-lt"/>
              <a:buAutoNum type="arabicPeriod" startAt="44"/>
              <a:tabLst>
                <a:tab pos="457200" algn="l"/>
              </a:tabLst>
            </a:pPr>
            <a:r>
              <a:rPr lang="en-US" sz="1700" b="0" i="0" dirty="0">
                <a:solidFill>
                  <a:srgbClr val="212121"/>
                </a:solidFill>
                <a:effectLst/>
                <a:latin typeface="Arial" panose="020B0604020202020204" pitchFamily="34" charset="0"/>
                <a:cs typeface="Arial" panose="020B0604020202020204" pitchFamily="34" charset="0"/>
              </a:rPr>
              <a:t>Peretz B, Ram D, Azo E, Efrat Y. Preschool caries as an indicator of future caries: a longitudinal study. Pediatr Dent. 2003 Mar-Apr;25(2):114-8. PMID: 12723835.</a:t>
            </a:r>
          </a:p>
          <a:p>
            <a:pPr marL="342900" indent="-342900">
              <a:lnSpc>
                <a:spcPct val="107000"/>
              </a:lnSpc>
              <a:spcBef>
                <a:spcPts val="0"/>
              </a:spcBef>
              <a:spcAft>
                <a:spcPts val="800"/>
              </a:spcAft>
              <a:buFont typeface="+mj-lt"/>
              <a:buAutoNum type="arabicPeriod" startAt="44"/>
              <a:tabLst>
                <a:tab pos="457200" algn="l"/>
              </a:tabLst>
            </a:pPr>
            <a:r>
              <a:rPr lang="en-US" sz="1700" i="1" dirty="0">
                <a:solidFill>
                  <a:srgbClr val="414042"/>
                </a:solidFill>
                <a:effectLst/>
                <a:latin typeface="Arial" panose="020B0604020202020204" pitchFamily="34" charset="0"/>
                <a:ea typeface="Calibri" panose="020F0502020204030204" pitchFamily="34" charset="0"/>
                <a:cs typeface="Arial" panose="020B0604020202020204" pitchFamily="34" charset="0"/>
              </a:rPr>
              <a:t>AMA J Ethics.</a:t>
            </a:r>
            <a:r>
              <a:rPr lang="en-US" sz="1700" dirty="0">
                <a:solidFill>
                  <a:srgbClr val="414042"/>
                </a:solidFill>
                <a:effectLst/>
                <a:latin typeface="Arial" panose="020B0604020202020204" pitchFamily="34" charset="0"/>
                <a:ea typeface="Calibri" panose="020F0502020204030204" pitchFamily="34" charset="0"/>
                <a:cs typeface="Arial" panose="020B0604020202020204" pitchFamily="34" charset="0"/>
              </a:rPr>
              <a:t> 2016;18(9):941-949. doi: 10.1001/journalofethics.2016.18.9.pfor1-1609.</a:t>
            </a:r>
          </a:p>
          <a:p>
            <a:pPr marL="342900" indent="-342900">
              <a:lnSpc>
                <a:spcPct val="107000"/>
              </a:lnSpc>
              <a:spcBef>
                <a:spcPts val="0"/>
              </a:spcBef>
              <a:spcAft>
                <a:spcPts val="800"/>
              </a:spcAft>
              <a:buFont typeface="+mj-lt"/>
              <a:buAutoNum type="arabicPeriod" startAt="44"/>
              <a:tabLst>
                <a:tab pos="457200" algn="l"/>
              </a:tabLst>
            </a:pPr>
            <a:r>
              <a:rPr lang="en-US" sz="1700" dirty="0">
                <a:solidFill>
                  <a:srgbClr val="000000"/>
                </a:solidFill>
                <a:effectLst/>
                <a:latin typeface="Arial" panose="020B0604020202020204" pitchFamily="34" charset="0"/>
                <a:ea typeface="Calibri" panose="020F0502020204030204" pitchFamily="34" charset="0"/>
                <a:cs typeface="Arial" panose="020B0604020202020204" pitchFamily="34" charset="0"/>
              </a:rPr>
              <a:t>Baker SD, Lee JY, Wright R. The Importance of the Age One Dental Visit. Chicago, IL: Pediatric Oral Health Research and Policy Center, American Academy of Pediatric Dentistry; 2019.</a:t>
            </a:r>
          </a:p>
          <a:p>
            <a:pPr marL="342900" indent="-342900">
              <a:lnSpc>
                <a:spcPct val="107000"/>
              </a:lnSpc>
              <a:spcBef>
                <a:spcPts val="0"/>
              </a:spcBef>
              <a:spcAft>
                <a:spcPts val="800"/>
              </a:spcAft>
              <a:buFont typeface="+mj-lt"/>
              <a:buAutoNum type="arabicPeriod" startAt="44"/>
              <a:tabLst>
                <a:tab pos="457200" algn="l"/>
              </a:tabLst>
            </a:pPr>
            <a:r>
              <a:rPr lang="en-US" sz="1700" b="0" i="0" dirty="0">
                <a:solidFill>
                  <a:srgbClr val="212121"/>
                </a:solidFill>
                <a:effectLst/>
                <a:latin typeface="Arial" panose="020B0604020202020204" pitchFamily="34" charset="0"/>
                <a:cs typeface="Arial" panose="020B0604020202020204" pitchFamily="34" charset="0"/>
              </a:rPr>
              <a:t>Berkowitz RJ. Mutans streptococci: acquisition and transmission. Pediatr Dent. 2006 Mar-Apr;28(2):106-9; discussion 192-8. PMID: 16708784.</a:t>
            </a:r>
          </a:p>
          <a:p>
            <a:pPr marL="342900" indent="-342900">
              <a:lnSpc>
                <a:spcPct val="107000"/>
              </a:lnSpc>
              <a:spcBef>
                <a:spcPts val="0"/>
              </a:spcBef>
              <a:spcAft>
                <a:spcPts val="800"/>
              </a:spcAft>
              <a:buFont typeface="+mj-lt"/>
              <a:buAutoNum type="arabicPeriod" startAt="44"/>
              <a:tabLst>
                <a:tab pos="457200" algn="l"/>
              </a:tabLst>
            </a:pPr>
            <a:r>
              <a:rPr lang="en-US" sz="1700" b="0" i="0" dirty="0">
                <a:solidFill>
                  <a:srgbClr val="212121"/>
                </a:solidFill>
                <a:effectLst/>
                <a:latin typeface="Arial" panose="020B0604020202020204" pitchFamily="34" charset="0"/>
                <a:cs typeface="Arial" panose="020B0604020202020204" pitchFamily="34" charset="0"/>
              </a:rPr>
              <a:t>Zenk JK. The ADA Council on Access, Prevention, and Interprofessional Relations. Northwest Dent. 2016 May-Jun;95(3):7-8. PMID: 27476237.</a:t>
            </a:r>
          </a:p>
          <a:p>
            <a:pPr marL="342900" indent="-342900">
              <a:lnSpc>
                <a:spcPct val="107000"/>
              </a:lnSpc>
              <a:spcBef>
                <a:spcPts val="0"/>
              </a:spcBef>
              <a:spcAft>
                <a:spcPts val="800"/>
              </a:spcAft>
              <a:buFont typeface="+mj-lt"/>
              <a:buAutoNum type="arabicPeriod" startAt="44"/>
              <a:tabLst>
                <a:tab pos="457200" algn="l"/>
              </a:tabLst>
            </a:pPr>
            <a:r>
              <a:rPr lang="en-US" sz="1700" b="0" i="0" dirty="0">
                <a:solidFill>
                  <a:srgbClr val="212121"/>
                </a:solidFill>
                <a:effectLst/>
                <a:latin typeface="Arial" panose="020B0604020202020204" pitchFamily="34" charset="0"/>
                <a:cs typeface="Arial" panose="020B0604020202020204" pitchFamily="34" charset="0"/>
              </a:rPr>
              <a:t>Azofeifa A, Yeung LF, Alverson CJ, Beltrán-Aguilar E. Dental caries and periodontal disease among U.S. pregnant women and nonpregnant women of reproductive age, National Health and Nutrition Examination Survey, 1999-2004. J Public Health Dent. 2016 Sep;76(4):320-329. doi: 10.1111/jphd.12159. Epub 2016 May 6. PMID: 27154283; PMCID: PMC5097890.</a:t>
            </a:r>
          </a:p>
          <a:p>
            <a:pPr marL="342900" indent="-342900">
              <a:lnSpc>
                <a:spcPct val="107000"/>
              </a:lnSpc>
              <a:spcBef>
                <a:spcPts val="0"/>
              </a:spcBef>
              <a:spcAft>
                <a:spcPts val="800"/>
              </a:spcAft>
              <a:buFont typeface="+mj-lt"/>
              <a:buAutoNum type="arabicPeriod" startAt="44"/>
              <a:tabLst>
                <a:tab pos="457200" algn="l"/>
              </a:tabLst>
            </a:pPr>
            <a:r>
              <a:rPr lang="en-US" sz="1700" b="0" i="0" dirty="0">
                <a:solidFill>
                  <a:srgbClr val="212121"/>
                </a:solidFill>
                <a:effectLst/>
                <a:latin typeface="Arial" panose="020B0604020202020204" pitchFamily="34" charset="0"/>
                <a:cs typeface="Arial" panose="020B0604020202020204" pitchFamily="34" charset="0"/>
              </a:rPr>
              <a:t>Dye BA, Vargas CM, Lee JJ, Magder L, Tinanoff N. Assessing the relationship between children's oral health status and that of their mothers. J Am Dent Assoc. 2011 Feb;142(2):173-83. doi: 10.14219/jada.archive.2011.0061. PMID: 21282684.</a:t>
            </a:r>
          </a:p>
          <a:p>
            <a:pPr marL="342900" indent="-342900">
              <a:lnSpc>
                <a:spcPct val="107000"/>
              </a:lnSpc>
              <a:spcBef>
                <a:spcPts val="0"/>
              </a:spcBef>
              <a:spcAft>
                <a:spcPts val="800"/>
              </a:spcAft>
              <a:buFont typeface="+mj-lt"/>
              <a:buAutoNum type="arabicPeriod" startAt="44"/>
              <a:tabLst>
                <a:tab pos="457200" algn="l"/>
              </a:tabLst>
            </a:pPr>
            <a:r>
              <a:rPr lang="en-US" sz="1700" b="0" i="0" dirty="0">
                <a:solidFill>
                  <a:srgbClr val="333333"/>
                </a:solidFill>
                <a:effectLst/>
                <a:latin typeface="Arial" panose="020B0604020202020204" pitchFamily="34" charset="0"/>
                <a:cs typeface="Arial" panose="020B0604020202020204" pitchFamily="34" charset="0"/>
              </a:rPr>
              <a:t>McAninch, D., Bianco-Miotto, T., Gatford, K.L. </a:t>
            </a:r>
            <a:r>
              <a:rPr lang="en-US" sz="1700" b="0" i="1" dirty="0">
                <a:solidFill>
                  <a:srgbClr val="333333"/>
                </a:solidFill>
                <a:effectLst/>
                <a:latin typeface="Arial" panose="020B0604020202020204" pitchFamily="34" charset="0"/>
                <a:cs typeface="Arial" panose="020B0604020202020204" pitchFamily="34" charset="0"/>
              </a:rPr>
              <a:t>et al.</a:t>
            </a:r>
            <a:r>
              <a:rPr lang="en-US" sz="1700" b="0" i="0" dirty="0">
                <a:solidFill>
                  <a:srgbClr val="333333"/>
                </a:solidFill>
                <a:effectLst/>
                <a:latin typeface="Arial" panose="020B0604020202020204" pitchFamily="34" charset="0"/>
                <a:cs typeface="Arial" panose="020B0604020202020204" pitchFamily="34" charset="0"/>
              </a:rPr>
              <a:t> The metabolic syndrome in pregnancy and its association with child telomere length. </a:t>
            </a:r>
            <a:r>
              <a:rPr lang="en-US" sz="1700" b="0" i="1" dirty="0">
                <a:solidFill>
                  <a:srgbClr val="333333"/>
                </a:solidFill>
                <a:effectLst/>
                <a:latin typeface="Arial" panose="020B0604020202020204" pitchFamily="34" charset="0"/>
                <a:cs typeface="Arial" panose="020B0604020202020204" pitchFamily="34" charset="0"/>
              </a:rPr>
              <a:t>Diabetologia</a:t>
            </a:r>
            <a:r>
              <a:rPr lang="en-US" sz="1700" b="0" i="0" dirty="0">
                <a:solidFill>
                  <a:srgbClr val="333333"/>
                </a:solidFill>
                <a:effectLst/>
                <a:latin typeface="Arial" panose="020B0604020202020204" pitchFamily="34" charset="0"/>
                <a:cs typeface="Arial" panose="020B0604020202020204" pitchFamily="34" charset="0"/>
              </a:rPr>
              <a:t> </a:t>
            </a:r>
            <a:r>
              <a:rPr lang="en-US" sz="1700" b="1" i="0" dirty="0">
                <a:solidFill>
                  <a:srgbClr val="333333"/>
                </a:solidFill>
                <a:effectLst/>
                <a:latin typeface="Arial" panose="020B0604020202020204" pitchFamily="34" charset="0"/>
                <a:cs typeface="Arial" panose="020B0604020202020204" pitchFamily="34" charset="0"/>
              </a:rPr>
              <a:t>63</a:t>
            </a:r>
            <a:r>
              <a:rPr lang="en-US" sz="1700" b="0" i="0" dirty="0">
                <a:solidFill>
                  <a:srgbClr val="333333"/>
                </a:solidFill>
                <a:effectLst/>
                <a:latin typeface="Arial" panose="020B0604020202020204" pitchFamily="34" charset="0"/>
                <a:cs typeface="Arial" panose="020B0604020202020204" pitchFamily="34" charset="0"/>
              </a:rPr>
              <a:t>, 2140–2149 (2020). https://doi.org/10.1007/s00125-020-05242-0</a:t>
            </a:r>
            <a:endParaRPr lang="en-US" sz="17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342900" indent="-342900">
              <a:lnSpc>
                <a:spcPct val="107000"/>
              </a:lnSpc>
              <a:spcBef>
                <a:spcPts val="0"/>
              </a:spcBef>
              <a:spcAft>
                <a:spcPts val="800"/>
              </a:spcAft>
              <a:buFont typeface="+mj-lt"/>
              <a:buAutoNum type="arabicPeriod" startAt="44"/>
              <a:tabLst>
                <a:tab pos="457200" algn="l"/>
              </a:tabLst>
            </a:pPr>
            <a:r>
              <a:rPr lang="en-US" sz="1700" b="0" i="0" dirty="0">
                <a:solidFill>
                  <a:srgbClr val="212121"/>
                </a:solidFill>
                <a:effectLst/>
                <a:latin typeface="Arial" panose="020B0604020202020204" pitchFamily="34" charset="0"/>
                <a:cs typeface="Arial" panose="020B0604020202020204" pitchFamily="34" charset="0"/>
              </a:rPr>
              <a:t>Ryckman KK, Borowski KS, Parikh NI, Saftlas AF. Pregnancy Complications and the Risk of Metabolic Syndrome for the Offspring. Curr Cardiovasc Risk Rep. 2013 Jun;7(3):217-223. doi: 10.1007/s12170-013-0308-y. PMID: 23997844; PMCID: PMC3755758.</a:t>
            </a:r>
          </a:p>
          <a:p>
            <a:pPr marL="0" indent="0">
              <a:lnSpc>
                <a:spcPct val="107000"/>
              </a:lnSpc>
              <a:spcBef>
                <a:spcPts val="0"/>
              </a:spcBef>
              <a:spcAft>
                <a:spcPts val="800"/>
              </a:spcAft>
              <a:buNone/>
              <a:tabLst>
                <a:tab pos="457200" algn="l"/>
              </a:tabLst>
            </a:pPr>
            <a:endParaRPr lang="en-US" sz="1200" dirty="0">
              <a:solidFill>
                <a:srgbClr val="333333"/>
              </a:solidFill>
              <a:effectLst/>
              <a:latin typeface="Arial" panose="020B0604020202020204" pitchFamily="34" charset="0"/>
              <a:ea typeface="Calibri" panose="020F0502020204030204" pitchFamily="34" charset="0"/>
              <a:cs typeface="Arial" panose="020B0604020202020204" pitchFamily="34" charset="0"/>
            </a:endParaRPr>
          </a:p>
          <a:p>
            <a:pPr marL="342900" indent="-342900">
              <a:lnSpc>
                <a:spcPct val="107000"/>
              </a:lnSpc>
              <a:spcBef>
                <a:spcPts val="0"/>
              </a:spcBef>
              <a:spcAft>
                <a:spcPts val="800"/>
              </a:spcAft>
              <a:buFont typeface="+mj-lt"/>
              <a:buAutoNum type="arabicPeriod" startAt="44"/>
              <a:tabLst>
                <a:tab pos="457200" algn="l"/>
              </a:tabLst>
            </a:pP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99268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D354784-C278-A5D6-9ECE-F2D6DB7EBD51}"/>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16" name="TextBox 15">
            <a:extLst>
              <a:ext uri="{FF2B5EF4-FFF2-40B4-BE49-F238E27FC236}">
                <a16:creationId xmlns:a16="http://schemas.microsoft.com/office/drawing/2014/main" id="{F9F4EC98-17F8-AF18-4EB5-61CEA812B795}"/>
              </a:ext>
            </a:extLst>
          </p:cNvPr>
          <p:cNvSpPr txBox="1"/>
          <p:nvPr/>
        </p:nvSpPr>
        <p:spPr>
          <a:xfrm>
            <a:off x="1911927" y="3345873"/>
            <a:ext cx="184731" cy="369332"/>
          </a:xfrm>
          <a:prstGeom prst="rect">
            <a:avLst/>
          </a:prstGeom>
          <a:noFill/>
        </p:spPr>
        <p:txBody>
          <a:bodyPr wrap="none" rtlCol="0">
            <a:spAutoFit/>
          </a:bodyPr>
          <a:lstStyle/>
          <a:p>
            <a:endParaRPr lang="en-US" dirty="0"/>
          </a:p>
        </p:txBody>
      </p:sp>
      <p:sp>
        <p:nvSpPr>
          <p:cNvPr id="2" name="TextBox 1">
            <a:extLst>
              <a:ext uri="{FF2B5EF4-FFF2-40B4-BE49-F238E27FC236}">
                <a16:creationId xmlns:a16="http://schemas.microsoft.com/office/drawing/2014/main" id="{2320787C-1924-D649-D987-0945E169323F}"/>
              </a:ext>
            </a:extLst>
          </p:cNvPr>
          <p:cNvSpPr txBox="1"/>
          <p:nvPr/>
        </p:nvSpPr>
        <p:spPr>
          <a:xfrm>
            <a:off x="56699" y="60429"/>
            <a:ext cx="6948257" cy="769441"/>
          </a:xfrm>
          <a:prstGeom prst="rect">
            <a:avLst/>
          </a:prstGeom>
          <a:noFill/>
        </p:spPr>
        <p:txBody>
          <a:bodyPr wrap="square" rtlCol="0">
            <a:spAutoFit/>
          </a:bodyPr>
          <a:lstStyle/>
          <a:p>
            <a:pPr lvl="0"/>
            <a:r>
              <a:rPr lang="en-US" sz="4400" b="0" i="0" baseline="0" dirty="0">
                <a:latin typeface="+mj-lt"/>
              </a:rPr>
              <a:t>What risk?</a:t>
            </a:r>
            <a:endParaRPr lang="en-US" sz="1600" b="0" i="0" baseline="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CA004A26-8D94-9FBB-415B-E8FD6CCCFC6D}"/>
              </a:ext>
            </a:extLst>
          </p:cNvPr>
          <p:cNvSpPr txBox="1"/>
          <p:nvPr/>
        </p:nvSpPr>
        <p:spPr>
          <a:xfrm>
            <a:off x="2928255" y="260484"/>
            <a:ext cx="3461657" cy="523220"/>
          </a:xfrm>
          <a:prstGeom prst="rect">
            <a:avLst/>
          </a:prstGeom>
          <a:noFill/>
        </p:spPr>
        <p:txBody>
          <a:bodyPr wrap="square" rtlCol="0">
            <a:spAutoFit/>
          </a:bodyPr>
          <a:lstStyle/>
          <a:p>
            <a:r>
              <a:rPr lang="en-US" dirty="0"/>
              <a:t>3. </a:t>
            </a:r>
            <a:r>
              <a:rPr lang="en-US" sz="2800" dirty="0"/>
              <a:t>Airway</a:t>
            </a:r>
          </a:p>
        </p:txBody>
      </p:sp>
      <p:sp>
        <p:nvSpPr>
          <p:cNvPr id="17" name="TextBox 16">
            <a:extLst>
              <a:ext uri="{FF2B5EF4-FFF2-40B4-BE49-F238E27FC236}">
                <a16:creationId xmlns:a16="http://schemas.microsoft.com/office/drawing/2014/main" id="{5C3FE2F5-C7E8-1E87-D250-9D14B505AAFB}"/>
              </a:ext>
            </a:extLst>
          </p:cNvPr>
          <p:cNvSpPr txBox="1"/>
          <p:nvPr/>
        </p:nvSpPr>
        <p:spPr>
          <a:xfrm>
            <a:off x="5763306" y="260484"/>
            <a:ext cx="4229780" cy="461665"/>
          </a:xfrm>
          <a:prstGeom prst="rect">
            <a:avLst/>
          </a:prstGeom>
          <a:noFill/>
        </p:spPr>
        <p:txBody>
          <a:bodyPr wrap="square" rtlCol="0">
            <a:spAutoFit/>
          </a:bodyPr>
          <a:lstStyle/>
          <a:p>
            <a:r>
              <a:rPr lang="en-US" sz="2400" dirty="0"/>
              <a:t>Growth and development</a:t>
            </a:r>
          </a:p>
        </p:txBody>
      </p:sp>
      <p:pic>
        <p:nvPicPr>
          <p:cNvPr id="15" name="Picture 14" descr="A person pointing at something&#10;&#10;Description automatically generated">
            <a:extLst>
              <a:ext uri="{FF2B5EF4-FFF2-40B4-BE49-F238E27FC236}">
                <a16:creationId xmlns:a16="http://schemas.microsoft.com/office/drawing/2014/main" id="{6C24A264-BFA2-DAF1-69F4-1D54BC03D8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0794" y="1240972"/>
            <a:ext cx="6361206" cy="3911148"/>
          </a:xfrm>
          <a:prstGeom prst="rect">
            <a:avLst/>
          </a:prstGeom>
        </p:spPr>
      </p:pic>
      <p:sp>
        <p:nvSpPr>
          <p:cNvPr id="20" name="TextBox 19">
            <a:extLst>
              <a:ext uri="{FF2B5EF4-FFF2-40B4-BE49-F238E27FC236}">
                <a16:creationId xmlns:a16="http://schemas.microsoft.com/office/drawing/2014/main" id="{473F4539-DCE1-3622-9F8D-0013CC7B7AE8}"/>
              </a:ext>
            </a:extLst>
          </p:cNvPr>
          <p:cNvSpPr txBox="1"/>
          <p:nvPr/>
        </p:nvSpPr>
        <p:spPr>
          <a:xfrm>
            <a:off x="297770" y="1153391"/>
            <a:ext cx="5105400" cy="646331"/>
          </a:xfrm>
          <a:prstGeom prst="rect">
            <a:avLst/>
          </a:prstGeom>
          <a:noFill/>
        </p:spPr>
        <p:txBody>
          <a:bodyPr wrap="square" rtlCol="0">
            <a:spAutoFit/>
          </a:bodyPr>
          <a:lstStyle/>
          <a:p>
            <a:r>
              <a:rPr lang="en-US" dirty="0"/>
              <a:t>Obstructive Sleep Apnea Syndrome (OSAS)</a:t>
            </a:r>
          </a:p>
          <a:p>
            <a:r>
              <a:rPr lang="en-US" dirty="0"/>
              <a:t>Sleep Related Breathing Disorder (SRBD)</a:t>
            </a:r>
          </a:p>
        </p:txBody>
      </p:sp>
      <p:sp>
        <p:nvSpPr>
          <p:cNvPr id="21" name="TextBox 20">
            <a:extLst>
              <a:ext uri="{FF2B5EF4-FFF2-40B4-BE49-F238E27FC236}">
                <a16:creationId xmlns:a16="http://schemas.microsoft.com/office/drawing/2014/main" id="{9E8FBC84-B062-21FB-C873-4A68167A7F3B}"/>
              </a:ext>
            </a:extLst>
          </p:cNvPr>
          <p:cNvSpPr txBox="1"/>
          <p:nvPr/>
        </p:nvSpPr>
        <p:spPr>
          <a:xfrm>
            <a:off x="304800" y="2402566"/>
            <a:ext cx="4180114" cy="2031325"/>
          </a:xfrm>
          <a:prstGeom prst="rect">
            <a:avLst/>
          </a:prstGeom>
          <a:noFill/>
        </p:spPr>
        <p:txBody>
          <a:bodyPr wrap="square" rtlCol="0">
            <a:spAutoFit/>
          </a:bodyPr>
          <a:lstStyle/>
          <a:p>
            <a:r>
              <a:rPr lang="en-US" dirty="0"/>
              <a:t>Sleep questionnaires</a:t>
            </a:r>
          </a:p>
          <a:p>
            <a:r>
              <a:rPr lang="en-US" dirty="0"/>
              <a:t>	PSQ</a:t>
            </a:r>
          </a:p>
          <a:p>
            <a:r>
              <a:rPr lang="en-US" dirty="0"/>
              <a:t>	SRBD subscale</a:t>
            </a:r>
          </a:p>
          <a:p>
            <a:r>
              <a:rPr lang="en-US" dirty="0"/>
              <a:t>	SDIS</a:t>
            </a:r>
          </a:p>
          <a:p>
            <a:r>
              <a:rPr lang="en-US" dirty="0"/>
              <a:t>	STOP-BANG</a:t>
            </a:r>
          </a:p>
          <a:p>
            <a:r>
              <a:rPr lang="en-US" dirty="0"/>
              <a:t>	Epworth</a:t>
            </a:r>
          </a:p>
          <a:p>
            <a:r>
              <a:rPr lang="en-US" dirty="0"/>
              <a:t>	List goes on ……..</a:t>
            </a:r>
          </a:p>
        </p:txBody>
      </p:sp>
      <p:sp>
        <p:nvSpPr>
          <p:cNvPr id="22" name="TextBox 21">
            <a:extLst>
              <a:ext uri="{FF2B5EF4-FFF2-40B4-BE49-F238E27FC236}">
                <a16:creationId xmlns:a16="http://schemas.microsoft.com/office/drawing/2014/main" id="{8586AF6C-5F2F-313D-5047-404A3C021B78}"/>
              </a:ext>
            </a:extLst>
          </p:cNvPr>
          <p:cNvSpPr txBox="1"/>
          <p:nvPr/>
        </p:nvSpPr>
        <p:spPr>
          <a:xfrm>
            <a:off x="304801" y="4495800"/>
            <a:ext cx="3646714" cy="646331"/>
          </a:xfrm>
          <a:prstGeom prst="rect">
            <a:avLst/>
          </a:prstGeom>
          <a:noFill/>
        </p:spPr>
        <p:txBody>
          <a:bodyPr wrap="square" rtlCol="0">
            <a:spAutoFit/>
          </a:bodyPr>
          <a:lstStyle/>
          <a:p>
            <a:r>
              <a:rPr lang="en-US" dirty="0"/>
              <a:t>KISS</a:t>
            </a:r>
          </a:p>
          <a:p>
            <a:r>
              <a:rPr lang="en-US" dirty="0"/>
              <a:t>“Keep it simple ….. Doctor”</a:t>
            </a:r>
          </a:p>
        </p:txBody>
      </p:sp>
      <p:sp>
        <p:nvSpPr>
          <p:cNvPr id="24" name="Arrow: Right 23">
            <a:extLst>
              <a:ext uri="{FF2B5EF4-FFF2-40B4-BE49-F238E27FC236}">
                <a16:creationId xmlns:a16="http://schemas.microsoft.com/office/drawing/2014/main" id="{815CC051-45EE-BF77-460B-461674541D5C}"/>
              </a:ext>
            </a:extLst>
          </p:cNvPr>
          <p:cNvSpPr/>
          <p:nvPr/>
        </p:nvSpPr>
        <p:spPr>
          <a:xfrm>
            <a:off x="4357274" y="396567"/>
            <a:ext cx="1406032" cy="25105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5805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additive="base">
                                        <p:cTn id="14" dur="500" fill="hold"/>
                                        <p:tgtEl>
                                          <p:spTgt spid="20"/>
                                        </p:tgtEl>
                                        <p:attrNameLst>
                                          <p:attrName>ppt_x</p:attrName>
                                        </p:attrNameLst>
                                      </p:cBhvr>
                                      <p:tavLst>
                                        <p:tav tm="0">
                                          <p:val>
                                            <p:strVal val="0-#ppt_w/2"/>
                                          </p:val>
                                        </p:tav>
                                        <p:tav tm="100000">
                                          <p:val>
                                            <p:strVal val="#ppt_x"/>
                                          </p:val>
                                        </p:tav>
                                      </p:tavLst>
                                    </p:anim>
                                    <p:anim calcmode="lin" valueType="num">
                                      <p:cBhvr additive="base">
                                        <p:cTn id="15"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1+#ppt_w/2"/>
                                          </p:val>
                                        </p:tav>
                                        <p:tav tm="100000">
                                          <p:val>
                                            <p:strVal val="#ppt_x"/>
                                          </p:val>
                                        </p:tav>
                                      </p:tavLst>
                                    </p:anim>
                                    <p:anim calcmode="lin" valueType="num">
                                      <p:cBhvr additive="base">
                                        <p:cTn id="26"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p:cTn id="38" dur="1000" fill="hold"/>
                                        <p:tgtEl>
                                          <p:spTgt spid="22"/>
                                        </p:tgtEl>
                                        <p:attrNameLst>
                                          <p:attrName>ppt_x</p:attrName>
                                        </p:attrNameLst>
                                      </p:cBhvr>
                                      <p:tavLst>
                                        <p:tav tm="0">
                                          <p:val>
                                            <p:strVal val="#ppt_x"/>
                                          </p:val>
                                        </p:tav>
                                        <p:tav tm="100000">
                                          <p:val>
                                            <p:strVal val="#ppt_x"/>
                                          </p:val>
                                        </p:tav>
                                      </p:tavLst>
                                    </p:anim>
                                    <p:anim calcmode="lin" valueType="num">
                                      <p:cBhvr>
                                        <p:cTn id="3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P spid="20" grpId="0"/>
      <p:bldP spid="21" grpId="0"/>
      <p:bldP spid="22" grpId="0"/>
      <p:bldP spid="24"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C5CC17-FF17-43CF-B073-D9051465D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EBE2DDC-0D14-44E6-A1AB-2EEC095074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09318" y="1410082"/>
            <a:ext cx="6858000" cy="4037835"/>
          </a:xfrm>
          <a:prstGeom prst="rect">
            <a:avLst/>
          </a:prstGeom>
          <a:gradFill>
            <a:gsLst>
              <a:gs pos="8000">
                <a:schemeClr val="accent6"/>
              </a:gs>
              <a:gs pos="100000">
                <a:schemeClr val="accent5">
                  <a:alpha val="72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A8543D98-0AA2-43B4-B508-DC1DB7F3DC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2414" y="1406060"/>
            <a:ext cx="6857572" cy="4045450"/>
          </a:xfrm>
          <a:prstGeom prst="rect">
            <a:avLst/>
          </a:prstGeom>
          <a:gradFill>
            <a:gsLst>
              <a:gs pos="0">
                <a:schemeClr val="accent4">
                  <a:alpha val="0"/>
                </a:schemeClr>
              </a:gs>
              <a:gs pos="96000">
                <a:schemeClr val="accent2"/>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89723C1D-9A1A-465B-8164-483BF54266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98889" y="3617790"/>
            <a:ext cx="2453337" cy="4027079"/>
          </a:xfrm>
          <a:prstGeom prst="rect">
            <a:avLst/>
          </a:prstGeom>
          <a:gradFill>
            <a:gsLst>
              <a:gs pos="2000">
                <a:schemeClr val="accent5">
                  <a:alpha val="35000"/>
                </a:schemeClr>
              </a:gs>
              <a:gs pos="67000">
                <a:schemeClr val="accent4">
                  <a:alpha val="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A6680484-5F73-4078-85C2-415205B1A4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30441" y="1644149"/>
            <a:ext cx="4384532" cy="4196758"/>
          </a:xfrm>
          <a:custGeom>
            <a:avLst/>
            <a:gdLst>
              <a:gd name="connsiteX0" fmla="*/ 44539 w 4384532"/>
              <a:gd name="connsiteY0" fmla="*/ 2446310 h 4196758"/>
              <a:gd name="connsiteX1" fmla="*/ 0 w 4384532"/>
              <a:gd name="connsiteY1" fmla="*/ 2004492 h 4196758"/>
              <a:gd name="connsiteX2" fmla="*/ 500607 w 4384532"/>
              <a:gd name="connsiteY2" fmla="*/ 610007 h 4196758"/>
              <a:gd name="connsiteX3" fmla="*/ 589546 w 4384532"/>
              <a:gd name="connsiteY3" fmla="*/ 512149 h 4196758"/>
              <a:gd name="connsiteX4" fmla="*/ 3077760 w 4384532"/>
              <a:gd name="connsiteY4" fmla="*/ 0 h 4196758"/>
              <a:gd name="connsiteX5" fmla="*/ 3237230 w 4384532"/>
              <a:gd name="connsiteY5" fmla="*/ 76821 h 4196758"/>
              <a:gd name="connsiteX6" fmla="*/ 4384532 w 4384532"/>
              <a:gd name="connsiteY6" fmla="*/ 2004492 h 4196758"/>
              <a:gd name="connsiteX7" fmla="*/ 2192266 w 4384532"/>
              <a:gd name="connsiteY7" fmla="*/ 4196758 h 4196758"/>
              <a:gd name="connsiteX8" fmla="*/ 44539 w 4384532"/>
              <a:gd name="connsiteY8" fmla="*/ 2446310 h 419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4532" h="4196758">
                <a:moveTo>
                  <a:pt x="44539" y="2446310"/>
                </a:moveTo>
                <a:cubicBezTo>
                  <a:pt x="15336" y="2303599"/>
                  <a:pt x="0" y="2155836"/>
                  <a:pt x="0" y="2004492"/>
                </a:cubicBezTo>
                <a:cubicBezTo>
                  <a:pt x="0" y="1474787"/>
                  <a:pt x="187867" y="988960"/>
                  <a:pt x="500607" y="610007"/>
                </a:cubicBezTo>
                <a:lnTo>
                  <a:pt x="589546" y="512149"/>
                </a:lnTo>
                <a:lnTo>
                  <a:pt x="3077760" y="0"/>
                </a:lnTo>
                <a:lnTo>
                  <a:pt x="3237230" y="76821"/>
                </a:lnTo>
                <a:cubicBezTo>
                  <a:pt x="3920615" y="448057"/>
                  <a:pt x="4384532" y="1172098"/>
                  <a:pt x="4384532" y="2004492"/>
                </a:cubicBezTo>
                <a:cubicBezTo>
                  <a:pt x="4384532" y="3215247"/>
                  <a:pt x="3403021" y="4196758"/>
                  <a:pt x="2192266" y="4196758"/>
                </a:cubicBezTo>
                <a:cubicBezTo>
                  <a:pt x="1132855" y="4196758"/>
                  <a:pt x="248960" y="3445288"/>
                  <a:pt x="44539" y="2446310"/>
                </a:cubicBezTo>
                <a:close/>
              </a:path>
            </a:pathLst>
          </a:custGeom>
          <a:gradFill>
            <a:gsLst>
              <a:gs pos="39000">
                <a:schemeClr val="accent4">
                  <a:lumMod val="20000"/>
                  <a:lumOff val="80000"/>
                  <a:alpha val="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117EF787-DE54-414C-9382-07B954530346}"/>
              </a:ext>
            </a:extLst>
          </p:cNvPr>
          <p:cNvSpPr>
            <a:spLocks noGrp="1"/>
          </p:cNvSpPr>
          <p:nvPr>
            <p:ph type="title"/>
          </p:nvPr>
        </p:nvSpPr>
        <p:spPr>
          <a:xfrm>
            <a:off x="387927" y="1028701"/>
            <a:ext cx="3248863" cy="3020785"/>
          </a:xfrm>
        </p:spPr>
        <p:txBody>
          <a:bodyPr>
            <a:normAutofit/>
          </a:bodyPr>
          <a:lstStyle/>
          <a:p>
            <a:pPr algn="r"/>
            <a:r>
              <a:rPr lang="en-US" sz="3000" dirty="0">
                <a:solidFill>
                  <a:schemeClr val="bg1"/>
                </a:solidFill>
              </a:rPr>
              <a:t>Resources</a:t>
            </a:r>
          </a:p>
        </p:txBody>
      </p:sp>
      <p:sp>
        <p:nvSpPr>
          <p:cNvPr id="3" name="Content Placeholder 2">
            <a:extLst>
              <a:ext uri="{FF2B5EF4-FFF2-40B4-BE49-F238E27FC236}">
                <a16:creationId xmlns:a16="http://schemas.microsoft.com/office/drawing/2014/main" id="{983AF6B6-76C3-CB83-67B3-A933EE160F92}"/>
              </a:ext>
            </a:extLst>
          </p:cNvPr>
          <p:cNvSpPr>
            <a:spLocks noGrp="1"/>
          </p:cNvSpPr>
          <p:nvPr>
            <p:ph idx="1"/>
          </p:nvPr>
        </p:nvSpPr>
        <p:spPr>
          <a:xfrm>
            <a:off x="4156364" y="249381"/>
            <a:ext cx="7055428" cy="6608190"/>
          </a:xfrm>
        </p:spPr>
        <p:txBody>
          <a:bodyPr>
            <a:normAutofit lnSpcReduction="10000"/>
          </a:bodyPr>
          <a:lstStyle/>
          <a:p>
            <a:pPr marL="0" indent="0">
              <a:lnSpc>
                <a:spcPct val="107000"/>
              </a:lnSpc>
              <a:spcBef>
                <a:spcPts val="0"/>
              </a:spcBef>
              <a:spcAft>
                <a:spcPts val="800"/>
              </a:spcAft>
              <a:buNone/>
              <a:tabLst>
                <a:tab pos="457200" algn="l"/>
              </a:tabLst>
            </a:pPr>
            <a:r>
              <a:rPr lang="en-US" sz="1100" b="0" i="0" dirty="0">
                <a:solidFill>
                  <a:srgbClr val="212121"/>
                </a:solidFill>
                <a:effectLst/>
                <a:latin typeface="Arial" panose="020B0604020202020204" pitchFamily="34" charset="0"/>
                <a:cs typeface="Arial" panose="020B0604020202020204" pitchFamily="34" charset="0"/>
              </a:rPr>
              <a:t>62. </a:t>
            </a:r>
            <a:r>
              <a:rPr lang="en-US" sz="1050" b="0" i="0" dirty="0">
                <a:solidFill>
                  <a:srgbClr val="212121"/>
                </a:solidFill>
                <a:effectLst/>
                <a:latin typeface="Arial" panose="020B0604020202020204" pitchFamily="34" charset="0"/>
                <a:cs typeface="Arial" panose="020B0604020202020204" pitchFamily="34" charset="0"/>
              </a:rPr>
              <a:t>Cook-Mills JM. Maternal influences over offspring allergic responses. Curr Allergy Asthma Rep. 2015 Feb;15(2):501. doi: 10.1007/s11882-014-0501-1. PMID: 25612797; PMCID: PMC4445968.</a:t>
            </a:r>
          </a:p>
          <a:p>
            <a:pPr>
              <a:lnSpc>
                <a:spcPct val="107000"/>
              </a:lnSpc>
              <a:spcBef>
                <a:spcPts val="0"/>
              </a:spcBef>
              <a:spcAft>
                <a:spcPts val="800"/>
              </a:spcAft>
              <a:buAutoNum type="arabicPeriod" startAt="63"/>
              <a:tabLst>
                <a:tab pos="457200" algn="l"/>
              </a:tabLst>
            </a:pPr>
            <a:r>
              <a:rPr lang="en-US" sz="1050" b="0" i="0" dirty="0">
                <a:solidFill>
                  <a:srgbClr val="595959"/>
                </a:solidFill>
                <a:effectLst/>
                <a:latin typeface="Arial" panose="020B0604020202020204" pitchFamily="34" charset="0"/>
                <a:cs typeface="Arial" panose="020B0604020202020204" pitchFamily="34" charset="0"/>
              </a:rPr>
              <a:t>Rasha Msallam</a:t>
            </a:r>
            <a:r>
              <a:rPr lang="en-US" sz="1050" dirty="0">
                <a:solidFill>
                  <a:srgbClr val="595959"/>
                </a:solidFill>
                <a:latin typeface="Arial" panose="020B0604020202020204" pitchFamily="34" charset="0"/>
                <a:cs typeface="Arial" panose="020B0604020202020204" pitchFamily="34" charset="0"/>
              </a:rPr>
              <a:t>, </a:t>
            </a:r>
            <a:r>
              <a:rPr lang="en-US" sz="1050" b="0" i="0" dirty="0">
                <a:solidFill>
                  <a:srgbClr val="595959"/>
                </a:solidFill>
                <a:effectLst/>
                <a:latin typeface="Arial" panose="020B0604020202020204" pitchFamily="34" charset="0"/>
                <a:cs typeface="Arial" panose="020B0604020202020204" pitchFamily="34" charset="0"/>
              </a:rPr>
              <a:t>et al. Fetal mast cells mediate postnatal allergic responses dependent on maternal IgE.</a:t>
            </a:r>
            <a:r>
              <a:rPr lang="en-US" sz="1050" b="0" i="1" dirty="0">
                <a:solidFill>
                  <a:srgbClr val="595959"/>
                </a:solidFill>
                <a:effectLst/>
                <a:latin typeface="Arial" panose="020B0604020202020204" pitchFamily="34" charset="0"/>
                <a:cs typeface="Arial" panose="020B0604020202020204" pitchFamily="34" charset="0"/>
              </a:rPr>
              <a:t>Science</a:t>
            </a:r>
            <a:r>
              <a:rPr lang="en-US" sz="1050" b="1" i="0" dirty="0">
                <a:solidFill>
                  <a:srgbClr val="595959"/>
                </a:solidFill>
                <a:effectLst/>
                <a:latin typeface="Arial" panose="020B0604020202020204" pitchFamily="34" charset="0"/>
                <a:cs typeface="Arial" panose="020B0604020202020204" pitchFamily="34" charset="0"/>
              </a:rPr>
              <a:t>370</a:t>
            </a:r>
            <a:r>
              <a:rPr lang="en-US" sz="1050" b="0" i="0" dirty="0">
                <a:solidFill>
                  <a:srgbClr val="595959"/>
                </a:solidFill>
                <a:effectLst/>
                <a:latin typeface="Arial" panose="020B0604020202020204" pitchFamily="34" charset="0"/>
                <a:cs typeface="Arial" panose="020B0604020202020204" pitchFamily="34" charset="0"/>
              </a:rPr>
              <a:t>,941-950(2020).DOI:</a:t>
            </a:r>
            <a:r>
              <a:rPr lang="en-US" sz="1050" b="0" i="0" u="none" strike="noStrike" dirty="0">
                <a:solidFill>
                  <a:srgbClr val="CA2015"/>
                </a:solidFill>
                <a:effectLst/>
                <a:latin typeface="Arial" panose="020B0604020202020204" pitchFamily="34" charset="0"/>
                <a:cs typeface="Arial" panose="020B0604020202020204" pitchFamily="34" charset="0"/>
                <a:hlinkClick r:id="rId3"/>
              </a:rPr>
              <a:t>10.1126/science.aba0864</a:t>
            </a:r>
            <a:endParaRPr lang="en-US" sz="1050" b="0" i="0" u="none" strike="noStrike" dirty="0">
              <a:solidFill>
                <a:srgbClr val="CA2015"/>
              </a:solidFill>
              <a:effectLst/>
              <a:latin typeface="Arial" panose="020B0604020202020204" pitchFamily="34" charset="0"/>
              <a:cs typeface="Arial" panose="020B0604020202020204" pitchFamily="34" charset="0"/>
            </a:endParaRPr>
          </a:p>
          <a:p>
            <a:pPr>
              <a:lnSpc>
                <a:spcPct val="107000"/>
              </a:lnSpc>
              <a:spcBef>
                <a:spcPts val="0"/>
              </a:spcBef>
              <a:spcAft>
                <a:spcPts val="800"/>
              </a:spcAft>
              <a:buAutoNum type="arabicPeriod" startAt="63"/>
              <a:tabLst>
                <a:tab pos="457200" algn="l"/>
              </a:tabLst>
            </a:pPr>
            <a:r>
              <a:rPr lang="en-US" sz="1000" b="0" i="0" dirty="0">
                <a:solidFill>
                  <a:srgbClr val="222222"/>
                </a:solidFill>
                <a:effectLst/>
                <a:latin typeface="Arial" panose="020B0604020202020204" pitchFamily="34" charset="0"/>
                <a:cs typeface="Arial" panose="020B0604020202020204" pitchFamily="34" charset="0"/>
              </a:rPr>
              <a:t>Rudolph, M.D., Graham, A.M., Feczko, E. </a:t>
            </a:r>
            <a:r>
              <a:rPr lang="en-US" sz="1000" b="0" i="1" dirty="0">
                <a:solidFill>
                  <a:srgbClr val="222222"/>
                </a:solidFill>
                <a:effectLst/>
                <a:latin typeface="Arial" panose="020B0604020202020204" pitchFamily="34" charset="0"/>
                <a:cs typeface="Arial" panose="020B0604020202020204" pitchFamily="34" charset="0"/>
              </a:rPr>
              <a:t>et al.</a:t>
            </a:r>
            <a:r>
              <a:rPr lang="en-US" sz="1000" b="0" i="0" dirty="0">
                <a:solidFill>
                  <a:srgbClr val="222222"/>
                </a:solidFill>
                <a:effectLst/>
                <a:latin typeface="Arial" panose="020B0604020202020204" pitchFamily="34" charset="0"/>
                <a:cs typeface="Arial" panose="020B0604020202020204" pitchFamily="34" charset="0"/>
              </a:rPr>
              <a:t> Maternal IL-6 during pregnancy can be estimated from newborn brain connectivity and predicts future working memory in offspring. </a:t>
            </a:r>
            <a:r>
              <a:rPr lang="en-US" sz="1000" b="0" i="1" dirty="0">
                <a:solidFill>
                  <a:srgbClr val="222222"/>
                </a:solidFill>
                <a:effectLst/>
                <a:latin typeface="Arial" panose="020B0604020202020204" pitchFamily="34" charset="0"/>
                <a:cs typeface="Arial" panose="020B0604020202020204" pitchFamily="34" charset="0"/>
              </a:rPr>
              <a:t>Nat Neurosci</a:t>
            </a:r>
            <a:r>
              <a:rPr lang="en-US" sz="1000" b="0" i="0" dirty="0">
                <a:solidFill>
                  <a:srgbClr val="222222"/>
                </a:solidFill>
                <a:effectLst/>
                <a:latin typeface="Arial" panose="020B0604020202020204" pitchFamily="34" charset="0"/>
                <a:cs typeface="Arial" panose="020B0604020202020204" pitchFamily="34" charset="0"/>
              </a:rPr>
              <a:t> </a:t>
            </a:r>
            <a:r>
              <a:rPr lang="en-US" sz="1000" b="1" i="0" dirty="0">
                <a:solidFill>
                  <a:srgbClr val="222222"/>
                </a:solidFill>
                <a:effectLst/>
                <a:latin typeface="Arial" panose="020B0604020202020204" pitchFamily="34" charset="0"/>
                <a:cs typeface="Arial" panose="020B0604020202020204" pitchFamily="34" charset="0"/>
              </a:rPr>
              <a:t>21</a:t>
            </a:r>
            <a:r>
              <a:rPr lang="en-US" sz="1000" b="0" i="0" dirty="0">
                <a:solidFill>
                  <a:srgbClr val="222222"/>
                </a:solidFill>
                <a:effectLst/>
                <a:latin typeface="Arial" panose="020B0604020202020204" pitchFamily="34" charset="0"/>
                <a:cs typeface="Arial" panose="020B0604020202020204" pitchFamily="34" charset="0"/>
              </a:rPr>
              <a:t>, 765–772 (2018). </a:t>
            </a:r>
            <a:r>
              <a:rPr lang="en-US" sz="1000" b="0" i="0" dirty="0">
                <a:solidFill>
                  <a:srgbClr val="222222"/>
                </a:solidFill>
                <a:effectLst/>
                <a:latin typeface="Arial" panose="020B0604020202020204" pitchFamily="34" charset="0"/>
                <a:cs typeface="Arial" panose="020B0604020202020204" pitchFamily="34" charset="0"/>
                <a:hlinkClick r:id="rId4"/>
              </a:rPr>
              <a:t>https://doi.org/10.1038/s41593-018-0128-y</a:t>
            </a:r>
            <a:endParaRPr lang="en-US" sz="1000" dirty="0">
              <a:solidFill>
                <a:srgbClr val="222222"/>
              </a:solidFill>
              <a:latin typeface="Arial" panose="020B0604020202020204" pitchFamily="34" charset="0"/>
              <a:cs typeface="Arial" panose="020B0604020202020204" pitchFamily="34" charset="0"/>
            </a:endParaRPr>
          </a:p>
          <a:p>
            <a:pPr>
              <a:lnSpc>
                <a:spcPct val="107000"/>
              </a:lnSpc>
              <a:spcBef>
                <a:spcPts val="0"/>
              </a:spcBef>
              <a:spcAft>
                <a:spcPts val="800"/>
              </a:spcAft>
              <a:buAutoNum type="arabicPeriod" startAt="63"/>
              <a:tabLst>
                <a:tab pos="457200" algn="l"/>
              </a:tabLst>
            </a:pPr>
            <a:r>
              <a:rPr lang="en-US" sz="900" b="1" i="0" dirty="0">
                <a:solidFill>
                  <a:srgbClr val="666666"/>
                </a:solidFill>
                <a:effectLst/>
                <a:latin typeface="Arial" panose="020B0604020202020204" pitchFamily="34" charset="0"/>
                <a:cs typeface="Arial" panose="020B0604020202020204" pitchFamily="34" charset="0"/>
              </a:rPr>
              <a:t>Allswede, Dama M et al. Cytokine concentrations throughout pregnancy and risk for psychosis in adult offspring: a longitudinal case-control study.  </a:t>
            </a:r>
            <a:r>
              <a:rPr lang="en-US" sz="900" b="0" i="0" dirty="0">
                <a:solidFill>
                  <a:srgbClr val="333333"/>
                </a:solidFill>
                <a:effectLst/>
                <a:latin typeface="Arial" panose="020B0604020202020204" pitchFamily="34" charset="0"/>
                <a:cs typeface="Arial" panose="020B0604020202020204" pitchFamily="34" charset="0"/>
              </a:rPr>
              <a:t>The Lancet Psychiatry, Volume 7, Issue 3, 254 – 261</a:t>
            </a:r>
          </a:p>
          <a:p>
            <a:pPr>
              <a:lnSpc>
                <a:spcPct val="107000"/>
              </a:lnSpc>
              <a:spcBef>
                <a:spcPts val="0"/>
              </a:spcBef>
              <a:spcAft>
                <a:spcPts val="800"/>
              </a:spcAft>
              <a:buAutoNum type="arabicPeriod" startAt="63"/>
              <a:tabLst>
                <a:tab pos="457200" algn="l"/>
              </a:tabLst>
            </a:pPr>
            <a:r>
              <a:rPr lang="en-US" sz="800" b="1" i="0" dirty="0">
                <a:solidFill>
                  <a:srgbClr val="3C3C3C"/>
                </a:solidFill>
                <a:effectLst/>
                <a:latin typeface="Arial" panose="020B0604020202020204" pitchFamily="34" charset="0"/>
                <a:cs typeface="Arial" panose="020B0604020202020204" pitchFamily="34" charset="0"/>
              </a:rPr>
              <a:t>Perinatal and Infant Oral Health </a:t>
            </a:r>
            <a:r>
              <a:rPr lang="en-US" sz="800" b="1" i="0" dirty="0">
                <a:solidFill>
                  <a:srgbClr val="004591"/>
                </a:solidFill>
                <a:effectLst/>
                <a:latin typeface="Arial" panose="020B0604020202020204" pitchFamily="34" charset="0"/>
                <a:cs typeface="Arial" panose="020B0604020202020204" pitchFamily="34" charset="0"/>
              </a:rPr>
              <a:t>ADOPTED by FDI General Assembly September, 2014 in New Delhi, India</a:t>
            </a:r>
          </a:p>
          <a:p>
            <a:pPr>
              <a:lnSpc>
                <a:spcPct val="107000"/>
              </a:lnSpc>
              <a:spcBef>
                <a:spcPts val="0"/>
              </a:spcBef>
              <a:spcAft>
                <a:spcPts val="800"/>
              </a:spcAft>
              <a:buAutoNum type="arabicPeriod" startAt="63"/>
              <a:tabLst>
                <a:tab pos="457200" algn="l"/>
              </a:tabLst>
            </a:pPr>
            <a:r>
              <a:rPr lang="en-US" sz="800" b="0" i="0" dirty="0">
                <a:solidFill>
                  <a:srgbClr val="004591"/>
                </a:solidFill>
                <a:effectLst/>
                <a:latin typeface="Arial" panose="020B0604020202020204" pitchFamily="34" charset="0"/>
                <a:cs typeface="Arial" panose="020B0604020202020204" pitchFamily="34" charset="0"/>
                <a:hlinkClick r:id="rId5"/>
              </a:rPr>
              <a:t>https://dimensionsofdentalhygiene.com/article/%E2%80%A8importance-maternal-infant-oral-health/</a:t>
            </a:r>
            <a:endParaRPr lang="en-US" sz="800" b="0" i="0" dirty="0">
              <a:solidFill>
                <a:srgbClr val="004591"/>
              </a:solidFill>
              <a:effectLst/>
              <a:latin typeface="Arial" panose="020B0604020202020204" pitchFamily="34" charset="0"/>
              <a:cs typeface="Arial" panose="020B0604020202020204" pitchFamily="34" charset="0"/>
            </a:endParaRPr>
          </a:p>
          <a:p>
            <a:pPr>
              <a:lnSpc>
                <a:spcPct val="107000"/>
              </a:lnSpc>
              <a:spcBef>
                <a:spcPts val="0"/>
              </a:spcBef>
              <a:spcAft>
                <a:spcPts val="800"/>
              </a:spcAft>
              <a:buFont typeface="Arial" panose="020B0604020202020204" pitchFamily="34" charset="0"/>
              <a:buAutoNum type="arabicPeriod" startAt="63"/>
              <a:tabLst>
                <a:tab pos="457200" algn="l"/>
              </a:tabLst>
            </a:pPr>
            <a:r>
              <a:rPr lang="en-US" sz="800" b="0" i="0" dirty="0">
                <a:solidFill>
                  <a:srgbClr val="212121"/>
                </a:solidFill>
                <a:effectLst/>
                <a:latin typeface="Arial" panose="020B0604020202020204" pitchFamily="34" charset="0"/>
                <a:cs typeface="Arial" panose="020B0604020202020204" pitchFamily="34" charset="0"/>
              </a:rPr>
              <a:t>Paglia L, Colombo S. Perinatal oral health: focus on the mother. Eur J Paediatr Dent. 2019 Sep;20(3):209-213. doi: 10.23804/ejpd.2019.20.03.08. PMID: 31489820.</a:t>
            </a:r>
          </a:p>
          <a:p>
            <a:pPr>
              <a:lnSpc>
                <a:spcPct val="107000"/>
              </a:lnSpc>
              <a:spcBef>
                <a:spcPts val="0"/>
              </a:spcBef>
              <a:spcAft>
                <a:spcPts val="800"/>
              </a:spcAft>
              <a:buFont typeface="Arial" panose="020B0604020202020204" pitchFamily="34" charset="0"/>
              <a:buAutoNum type="arabicPeriod" startAt="63"/>
              <a:tabLst>
                <a:tab pos="457200" algn="l"/>
              </a:tabLst>
            </a:pPr>
            <a:r>
              <a:rPr lang="en-US" sz="800" b="0" i="0" dirty="0">
                <a:solidFill>
                  <a:srgbClr val="004591"/>
                </a:solidFill>
                <a:effectLst/>
                <a:latin typeface="Arial" panose="020B0604020202020204" pitchFamily="34" charset="0"/>
                <a:cs typeface="Arial" panose="020B0604020202020204" pitchFamily="34" charset="0"/>
                <a:hlinkClick r:id="rId6"/>
              </a:rPr>
              <a:t>https://dph.illinois.gov/topics-services/prevention-wellness/oral-health/maternal-and-child-oral-health-programs/oral-health-in-illinois.html</a:t>
            </a:r>
            <a:endParaRPr lang="en-US" sz="800" b="0" i="0" dirty="0">
              <a:solidFill>
                <a:srgbClr val="004591"/>
              </a:solidFill>
              <a:effectLst/>
              <a:latin typeface="Arial" panose="020B0604020202020204" pitchFamily="34" charset="0"/>
              <a:cs typeface="Arial" panose="020B0604020202020204" pitchFamily="34" charset="0"/>
            </a:endParaRPr>
          </a:p>
          <a:p>
            <a:pPr>
              <a:lnSpc>
                <a:spcPct val="107000"/>
              </a:lnSpc>
              <a:spcBef>
                <a:spcPts val="0"/>
              </a:spcBef>
              <a:spcAft>
                <a:spcPts val="800"/>
              </a:spcAft>
              <a:buFont typeface="Arial" panose="020B0604020202020204" pitchFamily="34" charset="0"/>
              <a:buAutoNum type="arabicPeriod" startAt="63"/>
              <a:tabLst>
                <a:tab pos="457200" algn="l"/>
              </a:tabLst>
            </a:pPr>
            <a:r>
              <a:rPr lang="en-US" sz="800" b="0" i="0" dirty="0">
                <a:solidFill>
                  <a:srgbClr val="004591"/>
                </a:solidFill>
                <a:effectLst/>
                <a:latin typeface="Arial" panose="020B0604020202020204" pitchFamily="34" charset="0"/>
                <a:cs typeface="Arial" panose="020B0604020202020204" pitchFamily="34" charset="0"/>
              </a:rPr>
              <a:t>American Academy of Pediatric Dentistry. Perinatal and infant oral healthcare. The reference manual of Pediatric Dentistry. Chicago, Ill. American Academy of Pediatric Dentistry; 2022:277-81.</a:t>
            </a:r>
          </a:p>
          <a:p>
            <a:pPr>
              <a:lnSpc>
                <a:spcPct val="107000"/>
              </a:lnSpc>
              <a:spcBef>
                <a:spcPts val="0"/>
              </a:spcBef>
              <a:spcAft>
                <a:spcPts val="800"/>
              </a:spcAft>
              <a:buFont typeface="Arial" panose="020B0604020202020204" pitchFamily="34" charset="0"/>
              <a:buAutoNum type="arabicPeriod" startAt="63"/>
              <a:tabLst>
                <a:tab pos="457200" algn="l"/>
              </a:tabLst>
            </a:pPr>
            <a:r>
              <a:rPr lang="en-US" sz="800" b="0" i="0" dirty="0">
                <a:solidFill>
                  <a:srgbClr val="333333"/>
                </a:solidFill>
                <a:effectLst/>
                <a:latin typeface="Arial" panose="020B0604020202020204" pitchFamily="34" charset="0"/>
                <a:cs typeface="Arial" panose="020B0604020202020204" pitchFamily="34" charset="0"/>
              </a:rPr>
              <a:t>Zhang, Y., Li, K.Y., Lo, E.C.M. </a:t>
            </a:r>
            <a:r>
              <a:rPr lang="en-US" sz="800" b="0" i="1" dirty="0">
                <a:solidFill>
                  <a:srgbClr val="333333"/>
                </a:solidFill>
                <a:effectLst/>
                <a:latin typeface="Arial" panose="020B0604020202020204" pitchFamily="34" charset="0"/>
                <a:cs typeface="Arial" panose="020B0604020202020204" pitchFamily="34" charset="0"/>
              </a:rPr>
              <a:t>et al.</a:t>
            </a:r>
            <a:r>
              <a:rPr lang="en-US" sz="800" b="0" i="0" dirty="0">
                <a:solidFill>
                  <a:srgbClr val="333333"/>
                </a:solidFill>
                <a:effectLst/>
                <a:latin typeface="Arial" panose="020B0604020202020204" pitchFamily="34" charset="0"/>
                <a:cs typeface="Arial" panose="020B0604020202020204" pitchFamily="34" charset="0"/>
              </a:rPr>
              <a:t> Structural equation model for parental influence on children’s oral health practice and status. </a:t>
            </a:r>
            <a:r>
              <a:rPr lang="en-US" sz="800" b="0" i="1" dirty="0">
                <a:solidFill>
                  <a:srgbClr val="333333"/>
                </a:solidFill>
                <a:effectLst/>
                <a:latin typeface="Arial" panose="020B0604020202020204" pitchFamily="34" charset="0"/>
                <a:cs typeface="Arial" panose="020B0604020202020204" pitchFamily="34" charset="0"/>
              </a:rPr>
              <a:t>BMC Oral Health</a:t>
            </a:r>
            <a:r>
              <a:rPr lang="en-US" sz="800" b="0" i="0" dirty="0">
                <a:solidFill>
                  <a:srgbClr val="333333"/>
                </a:solidFill>
                <a:effectLst/>
                <a:latin typeface="Arial" panose="020B0604020202020204" pitchFamily="34" charset="0"/>
                <a:cs typeface="Arial" panose="020B0604020202020204" pitchFamily="34" charset="0"/>
              </a:rPr>
              <a:t> </a:t>
            </a:r>
            <a:r>
              <a:rPr lang="en-US" sz="800" b="1" i="0" dirty="0">
                <a:solidFill>
                  <a:srgbClr val="333333"/>
                </a:solidFill>
                <a:effectLst/>
                <a:latin typeface="Arial" panose="020B0604020202020204" pitchFamily="34" charset="0"/>
                <a:cs typeface="Arial" panose="020B0604020202020204" pitchFamily="34" charset="0"/>
              </a:rPr>
              <a:t>20</a:t>
            </a:r>
            <a:r>
              <a:rPr lang="en-US" sz="800" b="0" i="0" dirty="0">
                <a:solidFill>
                  <a:srgbClr val="333333"/>
                </a:solidFill>
                <a:effectLst/>
                <a:latin typeface="Arial" panose="020B0604020202020204" pitchFamily="34" charset="0"/>
                <a:cs typeface="Arial" panose="020B0604020202020204" pitchFamily="34" charset="0"/>
              </a:rPr>
              <a:t>, 56 (2020). </a:t>
            </a:r>
            <a:r>
              <a:rPr lang="en-US" sz="800" b="0" i="0" dirty="0">
                <a:solidFill>
                  <a:srgbClr val="333333"/>
                </a:solidFill>
                <a:effectLst/>
                <a:latin typeface="Arial" panose="020B0604020202020204" pitchFamily="34" charset="0"/>
                <a:cs typeface="Arial" panose="020B0604020202020204" pitchFamily="34" charset="0"/>
                <a:hlinkClick r:id="rId7"/>
              </a:rPr>
              <a:t>https://doi.org/10.1186/s12903-020-1048-2</a:t>
            </a:r>
            <a:endParaRPr lang="en-US" sz="800" b="0" i="0" dirty="0">
              <a:solidFill>
                <a:srgbClr val="333333"/>
              </a:solidFill>
              <a:effectLst/>
              <a:latin typeface="Arial" panose="020B0604020202020204" pitchFamily="34" charset="0"/>
              <a:cs typeface="Arial" panose="020B0604020202020204" pitchFamily="34" charset="0"/>
            </a:endParaRPr>
          </a:p>
          <a:p>
            <a:pPr>
              <a:lnSpc>
                <a:spcPct val="107000"/>
              </a:lnSpc>
              <a:spcBef>
                <a:spcPts val="0"/>
              </a:spcBef>
              <a:spcAft>
                <a:spcPts val="800"/>
              </a:spcAft>
              <a:buFont typeface="Arial" panose="020B0604020202020204" pitchFamily="34" charset="0"/>
              <a:buAutoNum type="arabicPeriod" startAt="63"/>
              <a:tabLst>
                <a:tab pos="457200" algn="l"/>
              </a:tabLst>
            </a:pPr>
            <a:r>
              <a:rPr lang="en-US" sz="800" b="0" i="0" dirty="0">
                <a:solidFill>
                  <a:srgbClr val="333333"/>
                </a:solidFill>
                <a:effectLst/>
                <a:latin typeface="Arial" panose="020B0604020202020204" pitchFamily="34" charset="0"/>
                <a:cs typeface="Arial" panose="020B0604020202020204" pitchFamily="34" charset="0"/>
              </a:rPr>
              <a:t>Kuter, Berna &amp; Uzel, İlhan. (2020). The Influence of Maternal Factors on Children’s Oral Health: Mothers’ Age, Education Level, Toothbrushing Habit and Socioeconomic Status. The Journal of Pediatric Research. 7. 331-335. 10.4274/jpr.galenos.2020.96977. </a:t>
            </a:r>
          </a:p>
          <a:p>
            <a:pPr>
              <a:lnSpc>
                <a:spcPct val="107000"/>
              </a:lnSpc>
              <a:spcBef>
                <a:spcPts val="0"/>
              </a:spcBef>
              <a:spcAft>
                <a:spcPts val="800"/>
              </a:spcAft>
              <a:buFont typeface="Arial" panose="020B0604020202020204" pitchFamily="34" charset="0"/>
              <a:buAutoNum type="arabicPeriod" startAt="63"/>
              <a:tabLst>
                <a:tab pos="457200" algn="l"/>
              </a:tabLst>
            </a:pPr>
            <a:r>
              <a:rPr lang="en-US" sz="800" b="0" i="0" dirty="0">
                <a:solidFill>
                  <a:srgbClr val="333333"/>
                </a:solidFill>
                <a:effectLst/>
                <a:latin typeface="Arial" panose="020B0604020202020204" pitchFamily="34" charset="0"/>
                <a:cs typeface="Arial" panose="020B0604020202020204" pitchFamily="34" charset="0"/>
              </a:rPr>
              <a:t>Lee, SM., Kim, HN., Lee, JH. </a:t>
            </a:r>
            <a:r>
              <a:rPr lang="en-US" sz="800" b="0" i="1" dirty="0">
                <a:solidFill>
                  <a:srgbClr val="333333"/>
                </a:solidFill>
                <a:effectLst/>
                <a:latin typeface="Arial" panose="020B0604020202020204" pitchFamily="34" charset="0"/>
                <a:cs typeface="Arial" panose="020B0604020202020204" pitchFamily="34" charset="0"/>
              </a:rPr>
              <a:t>et al.</a:t>
            </a:r>
            <a:r>
              <a:rPr lang="en-US" sz="800" b="0" i="0" dirty="0">
                <a:solidFill>
                  <a:srgbClr val="333333"/>
                </a:solidFill>
                <a:effectLst/>
                <a:latin typeface="Arial" panose="020B0604020202020204" pitchFamily="34" charset="0"/>
                <a:cs typeface="Arial" panose="020B0604020202020204" pitchFamily="34" charset="0"/>
              </a:rPr>
              <a:t> Association between maternal and child oral health and dental caries in Korea. </a:t>
            </a:r>
            <a:r>
              <a:rPr lang="en-US" sz="800" b="0" i="1" dirty="0">
                <a:solidFill>
                  <a:srgbClr val="333333"/>
                </a:solidFill>
                <a:effectLst/>
                <a:latin typeface="Arial" panose="020B0604020202020204" pitchFamily="34" charset="0"/>
                <a:cs typeface="Arial" panose="020B0604020202020204" pitchFamily="34" charset="0"/>
              </a:rPr>
              <a:t>J Public Health (Berl.)</a:t>
            </a:r>
            <a:r>
              <a:rPr lang="en-US" sz="800" b="0" i="0" dirty="0">
                <a:solidFill>
                  <a:srgbClr val="333333"/>
                </a:solidFill>
                <a:effectLst/>
                <a:latin typeface="Arial" panose="020B0604020202020204" pitchFamily="34" charset="0"/>
                <a:cs typeface="Arial" panose="020B0604020202020204" pitchFamily="34" charset="0"/>
              </a:rPr>
              <a:t> </a:t>
            </a:r>
            <a:r>
              <a:rPr lang="en-US" sz="800" b="1" i="0" dirty="0">
                <a:solidFill>
                  <a:srgbClr val="333333"/>
                </a:solidFill>
                <a:effectLst/>
                <a:latin typeface="Arial" panose="020B0604020202020204" pitchFamily="34" charset="0"/>
                <a:cs typeface="Arial" panose="020B0604020202020204" pitchFamily="34" charset="0"/>
              </a:rPr>
              <a:t>27</a:t>
            </a:r>
            <a:r>
              <a:rPr lang="en-US" sz="800" b="0" i="0" dirty="0">
                <a:solidFill>
                  <a:srgbClr val="333333"/>
                </a:solidFill>
                <a:effectLst/>
                <a:latin typeface="Arial" panose="020B0604020202020204" pitchFamily="34" charset="0"/>
                <a:cs typeface="Arial" panose="020B0604020202020204" pitchFamily="34" charset="0"/>
              </a:rPr>
              <a:t>, 219–227 (2019). </a:t>
            </a:r>
            <a:r>
              <a:rPr lang="en-US" sz="800" b="0" i="0" dirty="0">
                <a:solidFill>
                  <a:srgbClr val="333333"/>
                </a:solidFill>
                <a:effectLst/>
                <a:latin typeface="Arial" panose="020B0604020202020204" pitchFamily="34" charset="0"/>
                <a:cs typeface="Arial" panose="020B0604020202020204" pitchFamily="34" charset="0"/>
                <a:hlinkClick r:id="rId8"/>
              </a:rPr>
              <a:t>https://doi.org/10.1007/s10389-018-0936-2</a:t>
            </a:r>
            <a:endParaRPr lang="en-US" sz="800" b="0" i="0" dirty="0">
              <a:solidFill>
                <a:srgbClr val="333333"/>
              </a:solidFill>
              <a:effectLst/>
              <a:latin typeface="Arial" panose="020B0604020202020204" pitchFamily="34" charset="0"/>
              <a:cs typeface="Arial" panose="020B0604020202020204" pitchFamily="34" charset="0"/>
            </a:endParaRPr>
          </a:p>
          <a:p>
            <a:pPr>
              <a:lnSpc>
                <a:spcPct val="107000"/>
              </a:lnSpc>
              <a:spcBef>
                <a:spcPts val="0"/>
              </a:spcBef>
              <a:spcAft>
                <a:spcPts val="800"/>
              </a:spcAft>
              <a:buFont typeface="Arial" panose="020B0604020202020204" pitchFamily="34" charset="0"/>
              <a:buAutoNum type="arabicPeriod" startAt="63"/>
              <a:tabLst>
                <a:tab pos="457200" algn="l"/>
              </a:tabLst>
            </a:pPr>
            <a:r>
              <a:rPr lang="en-US" sz="800" b="0" i="0" dirty="0">
                <a:solidFill>
                  <a:srgbClr val="212121"/>
                </a:solidFill>
                <a:effectLst/>
                <a:latin typeface="Arial" panose="020B0604020202020204" pitchFamily="34" charset="0"/>
                <a:cs typeface="Arial" panose="020B0604020202020204" pitchFamily="34" charset="0"/>
              </a:rPr>
              <a:t>Olak J, Nguyen MS, Nguyen TT, Nguyen BBT, Saag M. The influence of mothers' oral health behaviour and perception thereof on the dental health of their children. EPMA J. 2018 Apr 26;9(2):187-193. doi: 10.1007/s13167-018-0134-x. PMID: 29896317; PMCID: PMC5972135.</a:t>
            </a:r>
          </a:p>
          <a:p>
            <a:pPr>
              <a:lnSpc>
                <a:spcPct val="107000"/>
              </a:lnSpc>
              <a:spcBef>
                <a:spcPts val="0"/>
              </a:spcBef>
              <a:spcAft>
                <a:spcPts val="800"/>
              </a:spcAft>
              <a:buFont typeface="Arial" panose="020B0604020202020204" pitchFamily="34" charset="0"/>
              <a:buAutoNum type="arabicPeriod" startAt="63"/>
              <a:tabLst>
                <a:tab pos="457200" algn="l"/>
              </a:tabLst>
            </a:pPr>
            <a:r>
              <a:rPr lang="en-US" sz="800" dirty="0">
                <a:latin typeface="Arial" panose="020B0604020202020204" pitchFamily="34" charset="0"/>
                <a:cs typeface="Arial" panose="020B0604020202020204" pitchFamily="34" charset="0"/>
              </a:rPr>
              <a:t>Ending childhood dental caries: WHO implementation manual. Geneva: World Health Organization; 2019. Licence: CC BY-NC-SA 3.0IGO</a:t>
            </a:r>
          </a:p>
          <a:p>
            <a:pPr>
              <a:lnSpc>
                <a:spcPct val="107000"/>
              </a:lnSpc>
              <a:spcBef>
                <a:spcPts val="0"/>
              </a:spcBef>
              <a:spcAft>
                <a:spcPts val="800"/>
              </a:spcAft>
              <a:buFont typeface="Arial" panose="020B0604020202020204" pitchFamily="34" charset="0"/>
              <a:buAutoNum type="arabicPeriod" startAt="63"/>
              <a:tabLst>
                <a:tab pos="457200" algn="l"/>
              </a:tabLst>
            </a:pPr>
            <a:r>
              <a:rPr lang="en-US" sz="800" b="0" i="0" dirty="0">
                <a:latin typeface="Arial" panose="020B0604020202020204" pitchFamily="34" charset="0"/>
                <a:cs typeface="Arial" panose="020B0604020202020204" pitchFamily="34" charset="0"/>
              </a:rPr>
              <a:t>Olak J, Nguyen MS, Nguyen TT, Nguyen BBT, Saag M. The influence of mothers' oral health behaviour and perception thereof on the dental health of their children. EPMA J. 2018 Apr 26;9(2):187-193. doi: 10.1007/s13167-018-0134-x. PMID: 29896317; PMCID: PMC5972135.</a:t>
            </a:r>
          </a:p>
          <a:p>
            <a:pPr>
              <a:lnSpc>
                <a:spcPct val="107000"/>
              </a:lnSpc>
              <a:spcBef>
                <a:spcPts val="0"/>
              </a:spcBef>
              <a:spcAft>
                <a:spcPts val="800"/>
              </a:spcAft>
              <a:buFont typeface="Arial" panose="020B0604020202020204" pitchFamily="34" charset="0"/>
              <a:buAutoNum type="arabicPeriod" startAt="63"/>
              <a:tabLst>
                <a:tab pos="457200" algn="l"/>
              </a:tabLst>
            </a:pPr>
            <a:r>
              <a:rPr lang="en-US" sz="800" b="0" i="0" dirty="0">
                <a:latin typeface="Arial" panose="020B0604020202020204" pitchFamily="34" charset="0"/>
                <a:cs typeface="Arial" panose="020B0604020202020204" pitchFamily="34" charset="0"/>
              </a:rPr>
              <a:t>Lee, SM., Kim, HN., Lee, JH. </a:t>
            </a:r>
            <a:r>
              <a:rPr lang="en-US" sz="800" b="0" i="1" dirty="0">
                <a:latin typeface="Arial" panose="020B0604020202020204" pitchFamily="34" charset="0"/>
                <a:cs typeface="Arial" panose="020B0604020202020204" pitchFamily="34" charset="0"/>
              </a:rPr>
              <a:t>et al.</a:t>
            </a:r>
            <a:r>
              <a:rPr lang="en-US" sz="800" b="0" i="0" dirty="0">
                <a:latin typeface="Arial" panose="020B0604020202020204" pitchFamily="34" charset="0"/>
                <a:cs typeface="Arial" panose="020B0604020202020204" pitchFamily="34" charset="0"/>
              </a:rPr>
              <a:t> Association between maternal and child oral health and dental caries in Korea. </a:t>
            </a:r>
            <a:r>
              <a:rPr lang="en-US" sz="800" b="0" i="1" dirty="0">
                <a:latin typeface="Arial" panose="020B0604020202020204" pitchFamily="34" charset="0"/>
                <a:cs typeface="Arial" panose="020B0604020202020204" pitchFamily="34" charset="0"/>
              </a:rPr>
              <a:t>J Public Health (Berl.)</a:t>
            </a:r>
            <a:r>
              <a:rPr lang="en-US" sz="800" b="0" i="0" dirty="0">
                <a:latin typeface="Arial" panose="020B0604020202020204" pitchFamily="34" charset="0"/>
                <a:cs typeface="Arial" panose="020B0604020202020204" pitchFamily="34" charset="0"/>
              </a:rPr>
              <a:t> </a:t>
            </a:r>
            <a:r>
              <a:rPr lang="en-US" sz="800" b="1" i="0" dirty="0">
                <a:latin typeface="Arial" panose="020B0604020202020204" pitchFamily="34" charset="0"/>
                <a:cs typeface="Arial" panose="020B0604020202020204" pitchFamily="34" charset="0"/>
              </a:rPr>
              <a:t>27</a:t>
            </a:r>
            <a:r>
              <a:rPr lang="en-US" sz="800" b="0" i="0" dirty="0">
                <a:latin typeface="Arial" panose="020B0604020202020204" pitchFamily="34" charset="0"/>
                <a:cs typeface="Arial" panose="020B0604020202020204" pitchFamily="34" charset="0"/>
              </a:rPr>
              <a:t>, 219–227 (2019). </a:t>
            </a:r>
            <a:r>
              <a:rPr lang="en-US" sz="800" b="0" i="0" dirty="0">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https://doi.org/10.1007/s10389-018-0936-2</a:t>
            </a:r>
            <a:endParaRPr lang="en-US" sz="800" dirty="0">
              <a:latin typeface="Arial" panose="020B0604020202020204" pitchFamily="34" charset="0"/>
              <a:cs typeface="Arial" panose="020B0604020202020204" pitchFamily="34" charset="0"/>
            </a:endParaRPr>
          </a:p>
          <a:p>
            <a:pPr>
              <a:lnSpc>
                <a:spcPct val="107000"/>
              </a:lnSpc>
              <a:spcBef>
                <a:spcPts val="0"/>
              </a:spcBef>
              <a:spcAft>
                <a:spcPts val="800"/>
              </a:spcAft>
              <a:buFont typeface="Arial" panose="020B0604020202020204" pitchFamily="34" charset="0"/>
              <a:buAutoNum type="arabicPeriod" startAt="63"/>
              <a:tabLst>
                <a:tab pos="457200" algn="l"/>
              </a:tabLst>
            </a:pPr>
            <a:r>
              <a:rPr lang="en-US" sz="800" i="0" dirty="0">
                <a:effectLst/>
                <a:latin typeface="Arial" panose="020B0604020202020204" pitchFamily="34" charset="0"/>
                <a:cs typeface="Arial" panose="020B0604020202020204" pitchFamily="34" charset="0"/>
              </a:rPr>
              <a:t>Perinatal and Infant Oral Health ADOPTED by FDI General Assembly September, 2014 in New Delhi, India</a:t>
            </a:r>
          </a:p>
          <a:p>
            <a:pPr>
              <a:lnSpc>
                <a:spcPct val="107000"/>
              </a:lnSpc>
              <a:spcBef>
                <a:spcPts val="0"/>
              </a:spcBef>
              <a:spcAft>
                <a:spcPts val="800"/>
              </a:spcAft>
              <a:buFont typeface="Arial" panose="020B0604020202020204" pitchFamily="34" charset="0"/>
              <a:buAutoNum type="arabicPeriod" startAt="63"/>
              <a:tabLst>
                <a:tab pos="457200" algn="l"/>
              </a:tabLst>
            </a:pPr>
            <a:r>
              <a:rPr lang="en-US" sz="800" b="0" i="0" dirty="0">
                <a:solidFill>
                  <a:srgbClr val="212121"/>
                </a:solidFill>
                <a:effectLst/>
                <a:latin typeface="Arial" panose="020B0604020202020204" pitchFamily="34" charset="0"/>
                <a:cs typeface="Arial" panose="020B0604020202020204" pitchFamily="34" charset="0"/>
              </a:rPr>
              <a:t>Paglia L, Colombo S. Perinatal oral health: focus on the mother. Eur J Paediatr Dent. 2019 Sep;20(3):209-213. doi: 10.23804/ejpd.2019.20.03.08. PMID: 31489820</a:t>
            </a:r>
          </a:p>
          <a:p>
            <a:pPr>
              <a:lnSpc>
                <a:spcPct val="107000"/>
              </a:lnSpc>
              <a:spcBef>
                <a:spcPts val="0"/>
              </a:spcBef>
              <a:spcAft>
                <a:spcPts val="800"/>
              </a:spcAft>
              <a:buFont typeface="Arial" panose="020B0604020202020204" pitchFamily="34" charset="0"/>
              <a:buAutoNum type="arabicPeriod" startAt="63"/>
              <a:tabLst>
                <a:tab pos="457200" algn="l"/>
              </a:tabLst>
            </a:pPr>
            <a:r>
              <a:rPr lang="en-US" sz="800" dirty="0">
                <a:latin typeface="Arial" panose="020B0604020202020204" pitchFamily="34" charset="0"/>
                <a:cs typeface="Arial" panose="020B0604020202020204" pitchFamily="34" charset="0"/>
              </a:rPr>
              <a:t>Hebert C. 2018. Oral Health Before During and After Pregnancy. Columbia, SC: South Carolina Oral Health Coalition. 1 video (2:17 minutes).</a:t>
            </a:r>
          </a:p>
          <a:p>
            <a:pPr>
              <a:lnSpc>
                <a:spcPct val="107000"/>
              </a:lnSpc>
              <a:spcBef>
                <a:spcPts val="0"/>
              </a:spcBef>
              <a:spcAft>
                <a:spcPts val="800"/>
              </a:spcAft>
              <a:buFont typeface="Arial" panose="020B0604020202020204" pitchFamily="34" charset="0"/>
              <a:buAutoNum type="arabicPeriod" startAt="63"/>
              <a:tabLst>
                <a:tab pos="457200" algn="l"/>
              </a:tabLst>
            </a:pPr>
            <a:r>
              <a:rPr lang="en-US" sz="800" dirty="0">
                <a:latin typeface="Arial" panose="020B0604020202020204" pitchFamily="34" charset="0"/>
                <a:cs typeface="Arial" panose="020B0604020202020204" pitchFamily="34" charset="0"/>
              </a:rPr>
              <a:t>Lorenzo S, Goodman H, Stemmler P, Holt K, Barzel R, eds. 2019. The Maternal and Child Health Bureau–Funded Perinatal and Infant Oral Health Quality Improvement (PIOHQI) Initiative 2013–2019: Final Report. Washington, DC: National Maternal and Child Oral Health Resource Center. 26 pp.</a:t>
            </a:r>
          </a:p>
          <a:p>
            <a:pPr>
              <a:lnSpc>
                <a:spcPct val="107000"/>
              </a:lnSpc>
              <a:spcBef>
                <a:spcPts val="0"/>
              </a:spcBef>
              <a:spcAft>
                <a:spcPts val="800"/>
              </a:spcAft>
              <a:buFont typeface="Arial" panose="020B0604020202020204" pitchFamily="34" charset="0"/>
              <a:buAutoNum type="arabicPeriod" startAt="63"/>
              <a:tabLst>
                <a:tab pos="457200" algn="l"/>
              </a:tabLst>
            </a:pPr>
            <a:endParaRPr lang="en-US" sz="800" dirty="0"/>
          </a:p>
          <a:p>
            <a:pPr>
              <a:lnSpc>
                <a:spcPct val="107000"/>
              </a:lnSpc>
              <a:spcBef>
                <a:spcPts val="0"/>
              </a:spcBef>
              <a:spcAft>
                <a:spcPts val="800"/>
              </a:spcAft>
              <a:buFont typeface="Arial" panose="020B0604020202020204" pitchFamily="34" charset="0"/>
              <a:buAutoNum type="arabicPeriod" startAt="63"/>
              <a:tabLst>
                <a:tab pos="457200" algn="l"/>
              </a:tabLst>
            </a:pPr>
            <a:endParaRPr lang="en-US" sz="800" b="0" i="0" dirty="0">
              <a:solidFill>
                <a:srgbClr val="212121"/>
              </a:solidFill>
              <a:effectLst/>
              <a:latin typeface="BlinkMacSystemFont"/>
            </a:endParaRPr>
          </a:p>
          <a:p>
            <a:pPr>
              <a:lnSpc>
                <a:spcPct val="107000"/>
              </a:lnSpc>
              <a:spcBef>
                <a:spcPts val="0"/>
              </a:spcBef>
              <a:spcAft>
                <a:spcPts val="800"/>
              </a:spcAft>
              <a:buFont typeface="Arial" panose="020B0604020202020204" pitchFamily="34" charset="0"/>
              <a:buAutoNum type="arabicPeriod" startAt="63"/>
              <a:tabLst>
                <a:tab pos="457200" algn="l"/>
              </a:tabLst>
            </a:pPr>
            <a:endParaRPr lang="en-US" sz="800" i="0" dirty="0">
              <a:effectLst/>
            </a:endParaRPr>
          </a:p>
          <a:p>
            <a:pPr>
              <a:lnSpc>
                <a:spcPct val="107000"/>
              </a:lnSpc>
              <a:spcBef>
                <a:spcPts val="0"/>
              </a:spcBef>
              <a:spcAft>
                <a:spcPts val="800"/>
              </a:spcAft>
              <a:buFont typeface="Arial" panose="020B0604020202020204" pitchFamily="34" charset="0"/>
              <a:buAutoNum type="arabicPeriod" startAt="63"/>
              <a:tabLst>
                <a:tab pos="457200" algn="l"/>
              </a:tabLst>
            </a:pPr>
            <a:endParaRPr lang="en-US" sz="800" dirty="0"/>
          </a:p>
          <a:p>
            <a:pPr>
              <a:lnSpc>
                <a:spcPct val="107000"/>
              </a:lnSpc>
              <a:spcBef>
                <a:spcPts val="0"/>
              </a:spcBef>
              <a:spcAft>
                <a:spcPts val="800"/>
              </a:spcAft>
              <a:buFont typeface="Arial" panose="020B0604020202020204" pitchFamily="34" charset="0"/>
              <a:buAutoNum type="arabicPeriod" startAt="63"/>
              <a:tabLst>
                <a:tab pos="457200" algn="l"/>
              </a:tabLst>
            </a:pPr>
            <a:endParaRPr lang="en-US" sz="800" dirty="0"/>
          </a:p>
          <a:p>
            <a:pPr>
              <a:lnSpc>
                <a:spcPct val="107000"/>
              </a:lnSpc>
              <a:spcBef>
                <a:spcPts val="0"/>
              </a:spcBef>
              <a:spcAft>
                <a:spcPts val="800"/>
              </a:spcAft>
              <a:buFont typeface="Arial" panose="020B0604020202020204" pitchFamily="34" charset="0"/>
              <a:buAutoNum type="arabicPeriod" startAt="63"/>
              <a:tabLst>
                <a:tab pos="457200" algn="l"/>
              </a:tabLst>
            </a:pPr>
            <a:endParaRPr lang="en-US" sz="800" dirty="0"/>
          </a:p>
          <a:p>
            <a:pPr>
              <a:lnSpc>
                <a:spcPct val="107000"/>
              </a:lnSpc>
              <a:spcBef>
                <a:spcPts val="0"/>
              </a:spcBef>
              <a:spcAft>
                <a:spcPts val="800"/>
              </a:spcAft>
              <a:buFont typeface="Arial" panose="020B0604020202020204" pitchFamily="34" charset="0"/>
              <a:buAutoNum type="arabicPeriod" startAt="63"/>
              <a:tabLst>
                <a:tab pos="457200" algn="l"/>
              </a:tabLst>
            </a:pPr>
            <a:endParaRPr lang="en-US" sz="800" b="0" i="0" dirty="0">
              <a:solidFill>
                <a:srgbClr val="333333"/>
              </a:solidFill>
              <a:effectLst/>
              <a:latin typeface="-apple-system"/>
            </a:endParaRPr>
          </a:p>
          <a:p>
            <a:pPr>
              <a:lnSpc>
                <a:spcPct val="107000"/>
              </a:lnSpc>
              <a:spcBef>
                <a:spcPts val="0"/>
              </a:spcBef>
              <a:spcAft>
                <a:spcPts val="800"/>
              </a:spcAft>
              <a:buFont typeface="Arial" panose="020B0604020202020204" pitchFamily="34" charset="0"/>
              <a:buAutoNum type="arabicPeriod" startAt="63"/>
              <a:tabLst>
                <a:tab pos="457200" algn="l"/>
              </a:tabLst>
            </a:pPr>
            <a:endParaRPr lang="en-US" sz="800" b="0" i="0" dirty="0">
              <a:solidFill>
                <a:srgbClr val="004591"/>
              </a:solidFill>
              <a:effectLst/>
              <a:latin typeface="Roboto" panose="02000000000000000000" pitchFamily="2" charset="0"/>
            </a:endParaRPr>
          </a:p>
          <a:p>
            <a:pPr>
              <a:lnSpc>
                <a:spcPct val="107000"/>
              </a:lnSpc>
              <a:spcBef>
                <a:spcPts val="0"/>
              </a:spcBef>
              <a:spcAft>
                <a:spcPts val="800"/>
              </a:spcAft>
              <a:buAutoNum type="arabicPeriod" startAt="63"/>
              <a:tabLst>
                <a:tab pos="457200" algn="l"/>
              </a:tabLst>
            </a:pPr>
            <a:endParaRPr lang="en-US" sz="800" b="0" i="0" dirty="0">
              <a:solidFill>
                <a:srgbClr val="004591"/>
              </a:solidFill>
              <a:effectLst/>
              <a:latin typeface="Roboto" panose="02000000000000000000" pitchFamily="2" charset="0"/>
            </a:endParaRPr>
          </a:p>
          <a:p>
            <a:pPr>
              <a:lnSpc>
                <a:spcPct val="107000"/>
              </a:lnSpc>
              <a:spcBef>
                <a:spcPts val="0"/>
              </a:spcBef>
              <a:spcAft>
                <a:spcPts val="800"/>
              </a:spcAft>
              <a:buAutoNum type="arabicPeriod" startAt="63"/>
              <a:tabLst>
                <a:tab pos="457200" algn="l"/>
              </a:tabLst>
            </a:pPr>
            <a:endParaRPr lang="en-US" sz="900" b="0" i="0" dirty="0">
              <a:solidFill>
                <a:srgbClr val="333333"/>
              </a:solidFill>
              <a:effectLst/>
              <a:latin typeface="Source Sans Pro" panose="020B0503030403020204" pitchFamily="34" charset="0"/>
            </a:endParaRPr>
          </a:p>
          <a:p>
            <a:pPr>
              <a:lnSpc>
                <a:spcPct val="107000"/>
              </a:lnSpc>
              <a:spcBef>
                <a:spcPts val="0"/>
              </a:spcBef>
              <a:spcAft>
                <a:spcPts val="800"/>
              </a:spcAft>
              <a:buAutoNum type="arabicPeriod" startAt="63"/>
              <a:tabLst>
                <a:tab pos="457200" algn="l"/>
              </a:tabLst>
            </a:pPr>
            <a:endParaRPr lang="en-US" sz="900" b="0" i="0" dirty="0">
              <a:solidFill>
                <a:srgbClr val="333333"/>
              </a:solidFill>
              <a:effectLst/>
              <a:latin typeface="Source Sans Pro" panose="020B0503030403020204" pitchFamily="34" charset="0"/>
            </a:endParaRPr>
          </a:p>
          <a:p>
            <a:pPr>
              <a:lnSpc>
                <a:spcPct val="107000"/>
              </a:lnSpc>
              <a:spcBef>
                <a:spcPts val="0"/>
              </a:spcBef>
              <a:spcAft>
                <a:spcPts val="800"/>
              </a:spcAft>
              <a:buAutoNum type="arabicPeriod" startAt="63"/>
              <a:tabLst>
                <a:tab pos="457200" algn="l"/>
              </a:tabLst>
            </a:pPr>
            <a:endParaRPr lang="en-US" sz="1000" b="0" i="0" dirty="0">
              <a:solidFill>
                <a:srgbClr val="222222"/>
              </a:solidFill>
              <a:effectLst/>
              <a:latin typeface="-apple-system"/>
            </a:endParaRPr>
          </a:p>
          <a:p>
            <a:pPr>
              <a:lnSpc>
                <a:spcPct val="107000"/>
              </a:lnSpc>
              <a:spcBef>
                <a:spcPts val="0"/>
              </a:spcBef>
              <a:spcAft>
                <a:spcPts val="800"/>
              </a:spcAft>
              <a:buAutoNum type="arabicPeriod" startAt="63"/>
              <a:tabLst>
                <a:tab pos="457200" algn="l"/>
              </a:tabLst>
            </a:pPr>
            <a:endParaRPr lang="en-US" sz="1050" b="0" i="0" u="none" strike="noStrike" dirty="0">
              <a:solidFill>
                <a:srgbClr val="CA2015"/>
              </a:solidFill>
              <a:effectLst/>
              <a:latin typeface="roboto" panose="02000000000000000000" pitchFamily="2" charset="0"/>
            </a:endParaRPr>
          </a:p>
          <a:p>
            <a:pPr>
              <a:lnSpc>
                <a:spcPct val="107000"/>
              </a:lnSpc>
              <a:spcBef>
                <a:spcPts val="0"/>
              </a:spcBef>
              <a:spcAft>
                <a:spcPts val="800"/>
              </a:spcAft>
              <a:buAutoNum type="arabicPeriod" startAt="63"/>
              <a:tabLst>
                <a:tab pos="457200" algn="l"/>
              </a:tabLst>
            </a:pPr>
            <a:endParaRPr lang="en-US" sz="1100" b="0" i="0" dirty="0">
              <a:solidFill>
                <a:srgbClr val="212121"/>
              </a:solidFill>
              <a:effectLst/>
              <a:latin typeface="Roboto" panose="02000000000000000000" pitchFamily="2" charset="0"/>
            </a:endParaRPr>
          </a:p>
          <a:p>
            <a:pPr marL="0" indent="0">
              <a:lnSpc>
                <a:spcPct val="107000"/>
              </a:lnSpc>
              <a:spcBef>
                <a:spcPts val="0"/>
              </a:spcBef>
              <a:spcAft>
                <a:spcPts val="800"/>
              </a:spcAft>
              <a:buNone/>
              <a:tabLst>
                <a:tab pos="457200" algn="l"/>
              </a:tabLst>
            </a:pPr>
            <a:endParaRPr lang="en-US" sz="1200" dirty="0">
              <a:solidFill>
                <a:srgbClr val="333333"/>
              </a:solidFill>
              <a:effectLst/>
              <a:latin typeface="Arial" panose="020B0604020202020204" pitchFamily="34" charset="0"/>
              <a:ea typeface="Calibri" panose="020F0502020204030204" pitchFamily="34" charset="0"/>
              <a:cs typeface="Arial" panose="020B0604020202020204" pitchFamily="34" charset="0"/>
            </a:endParaRPr>
          </a:p>
          <a:p>
            <a:pPr marL="342900" indent="-342900">
              <a:lnSpc>
                <a:spcPct val="107000"/>
              </a:lnSpc>
              <a:spcBef>
                <a:spcPts val="0"/>
              </a:spcBef>
              <a:spcAft>
                <a:spcPts val="800"/>
              </a:spcAft>
              <a:buFont typeface="+mj-lt"/>
              <a:buAutoNum type="arabicPeriod" startAt="44"/>
              <a:tabLst>
                <a:tab pos="457200" algn="l"/>
              </a:tabLst>
            </a:pP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629788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C5CC17-FF17-43CF-B073-D9051465D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EBE2DDC-0D14-44E6-A1AB-2EEC095074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09318" y="1410082"/>
            <a:ext cx="6858000" cy="4037835"/>
          </a:xfrm>
          <a:prstGeom prst="rect">
            <a:avLst/>
          </a:prstGeom>
          <a:gradFill>
            <a:gsLst>
              <a:gs pos="8000">
                <a:schemeClr val="accent6"/>
              </a:gs>
              <a:gs pos="100000">
                <a:schemeClr val="accent5">
                  <a:alpha val="72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A8543D98-0AA2-43B4-B508-DC1DB7F3DC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2414" y="1406060"/>
            <a:ext cx="6857572" cy="4045450"/>
          </a:xfrm>
          <a:prstGeom prst="rect">
            <a:avLst/>
          </a:prstGeom>
          <a:gradFill>
            <a:gsLst>
              <a:gs pos="0">
                <a:schemeClr val="accent4">
                  <a:alpha val="0"/>
                </a:schemeClr>
              </a:gs>
              <a:gs pos="96000">
                <a:schemeClr val="accent2"/>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89723C1D-9A1A-465B-8164-483BF54266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98889" y="3617790"/>
            <a:ext cx="2453337" cy="4027079"/>
          </a:xfrm>
          <a:prstGeom prst="rect">
            <a:avLst/>
          </a:prstGeom>
          <a:gradFill>
            <a:gsLst>
              <a:gs pos="2000">
                <a:schemeClr val="accent5">
                  <a:alpha val="35000"/>
                </a:schemeClr>
              </a:gs>
              <a:gs pos="67000">
                <a:schemeClr val="accent4">
                  <a:alpha val="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A6680484-5F73-4078-85C2-415205B1A4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30441" y="1644149"/>
            <a:ext cx="4384532" cy="4196758"/>
          </a:xfrm>
          <a:custGeom>
            <a:avLst/>
            <a:gdLst>
              <a:gd name="connsiteX0" fmla="*/ 44539 w 4384532"/>
              <a:gd name="connsiteY0" fmla="*/ 2446310 h 4196758"/>
              <a:gd name="connsiteX1" fmla="*/ 0 w 4384532"/>
              <a:gd name="connsiteY1" fmla="*/ 2004492 h 4196758"/>
              <a:gd name="connsiteX2" fmla="*/ 500607 w 4384532"/>
              <a:gd name="connsiteY2" fmla="*/ 610007 h 4196758"/>
              <a:gd name="connsiteX3" fmla="*/ 589546 w 4384532"/>
              <a:gd name="connsiteY3" fmla="*/ 512149 h 4196758"/>
              <a:gd name="connsiteX4" fmla="*/ 3077760 w 4384532"/>
              <a:gd name="connsiteY4" fmla="*/ 0 h 4196758"/>
              <a:gd name="connsiteX5" fmla="*/ 3237230 w 4384532"/>
              <a:gd name="connsiteY5" fmla="*/ 76821 h 4196758"/>
              <a:gd name="connsiteX6" fmla="*/ 4384532 w 4384532"/>
              <a:gd name="connsiteY6" fmla="*/ 2004492 h 4196758"/>
              <a:gd name="connsiteX7" fmla="*/ 2192266 w 4384532"/>
              <a:gd name="connsiteY7" fmla="*/ 4196758 h 4196758"/>
              <a:gd name="connsiteX8" fmla="*/ 44539 w 4384532"/>
              <a:gd name="connsiteY8" fmla="*/ 2446310 h 419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4532" h="4196758">
                <a:moveTo>
                  <a:pt x="44539" y="2446310"/>
                </a:moveTo>
                <a:cubicBezTo>
                  <a:pt x="15336" y="2303599"/>
                  <a:pt x="0" y="2155836"/>
                  <a:pt x="0" y="2004492"/>
                </a:cubicBezTo>
                <a:cubicBezTo>
                  <a:pt x="0" y="1474787"/>
                  <a:pt x="187867" y="988960"/>
                  <a:pt x="500607" y="610007"/>
                </a:cubicBezTo>
                <a:lnTo>
                  <a:pt x="589546" y="512149"/>
                </a:lnTo>
                <a:lnTo>
                  <a:pt x="3077760" y="0"/>
                </a:lnTo>
                <a:lnTo>
                  <a:pt x="3237230" y="76821"/>
                </a:lnTo>
                <a:cubicBezTo>
                  <a:pt x="3920615" y="448057"/>
                  <a:pt x="4384532" y="1172098"/>
                  <a:pt x="4384532" y="2004492"/>
                </a:cubicBezTo>
                <a:cubicBezTo>
                  <a:pt x="4384532" y="3215247"/>
                  <a:pt x="3403021" y="4196758"/>
                  <a:pt x="2192266" y="4196758"/>
                </a:cubicBezTo>
                <a:cubicBezTo>
                  <a:pt x="1132855" y="4196758"/>
                  <a:pt x="248960" y="3445288"/>
                  <a:pt x="44539" y="2446310"/>
                </a:cubicBezTo>
                <a:close/>
              </a:path>
            </a:pathLst>
          </a:custGeom>
          <a:gradFill>
            <a:gsLst>
              <a:gs pos="39000">
                <a:schemeClr val="accent4">
                  <a:lumMod val="20000"/>
                  <a:lumOff val="80000"/>
                  <a:alpha val="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117EF787-DE54-414C-9382-07B954530346}"/>
              </a:ext>
            </a:extLst>
          </p:cNvPr>
          <p:cNvSpPr>
            <a:spLocks noGrp="1"/>
          </p:cNvSpPr>
          <p:nvPr>
            <p:ph type="title"/>
          </p:nvPr>
        </p:nvSpPr>
        <p:spPr>
          <a:xfrm>
            <a:off x="387927" y="1028701"/>
            <a:ext cx="3248863" cy="3020785"/>
          </a:xfrm>
        </p:spPr>
        <p:txBody>
          <a:bodyPr>
            <a:normAutofit/>
          </a:bodyPr>
          <a:lstStyle/>
          <a:p>
            <a:pPr algn="r"/>
            <a:r>
              <a:rPr lang="en-US" sz="3000" dirty="0">
                <a:solidFill>
                  <a:schemeClr val="bg1"/>
                </a:solidFill>
              </a:rPr>
              <a:t>Resources</a:t>
            </a:r>
          </a:p>
        </p:txBody>
      </p:sp>
      <p:sp>
        <p:nvSpPr>
          <p:cNvPr id="3" name="Content Placeholder 2">
            <a:extLst>
              <a:ext uri="{FF2B5EF4-FFF2-40B4-BE49-F238E27FC236}">
                <a16:creationId xmlns:a16="http://schemas.microsoft.com/office/drawing/2014/main" id="{983AF6B6-76C3-CB83-67B3-A933EE160F92}"/>
              </a:ext>
            </a:extLst>
          </p:cNvPr>
          <p:cNvSpPr>
            <a:spLocks noGrp="1"/>
          </p:cNvSpPr>
          <p:nvPr>
            <p:ph idx="1"/>
          </p:nvPr>
        </p:nvSpPr>
        <p:spPr>
          <a:xfrm>
            <a:off x="4156364" y="249381"/>
            <a:ext cx="7055428" cy="6608190"/>
          </a:xfrm>
        </p:spPr>
        <p:txBody>
          <a:bodyPr>
            <a:normAutofit/>
          </a:bodyPr>
          <a:lstStyle/>
          <a:p>
            <a:pPr>
              <a:lnSpc>
                <a:spcPct val="107000"/>
              </a:lnSpc>
              <a:spcBef>
                <a:spcPts val="0"/>
              </a:spcBef>
              <a:spcAft>
                <a:spcPts val="800"/>
              </a:spcAft>
              <a:buFont typeface="+mj-lt"/>
              <a:buAutoNum type="arabicPeriod" startAt="82"/>
              <a:tabLst>
                <a:tab pos="457200" algn="l"/>
              </a:tabLst>
            </a:pPr>
            <a:r>
              <a:rPr lang="en-US" sz="1000" dirty="0">
                <a:latin typeface="Arial" panose="020B0604020202020204" pitchFamily="34" charset="0"/>
                <a:cs typeface="Arial" panose="020B0604020202020204" pitchFamily="34" charset="0"/>
              </a:rPr>
              <a:t>Virginia Health Catalyst. 2019. Providing Comprehensive Care for Your Patients: An Oral Health Integration Toolkit for Health Care Providers. Glen Allen, VA: Virginia Health Catalyst. 18 pp. </a:t>
            </a:r>
          </a:p>
          <a:p>
            <a:pPr>
              <a:lnSpc>
                <a:spcPct val="107000"/>
              </a:lnSpc>
              <a:spcBef>
                <a:spcPts val="0"/>
              </a:spcBef>
              <a:spcAft>
                <a:spcPts val="800"/>
              </a:spcAft>
              <a:buFont typeface="+mj-lt"/>
              <a:buAutoNum type="arabicPeriod" startAt="82"/>
              <a:tabLst>
                <a:tab pos="457200" algn="l"/>
              </a:tabLst>
            </a:pPr>
            <a:r>
              <a:rPr lang="en-US" sz="1000" dirty="0">
                <a:latin typeface="Arial" panose="020B0604020202020204" pitchFamily="34" charset="0"/>
                <a:cs typeface="Arial" panose="020B0604020202020204" pitchFamily="34" charset="0"/>
              </a:rPr>
              <a:t>Maryland Department of Health. 2018. Tips for Good Oral Health During Pregnancy/Tips for Good Oral Health During Infancy. Baltimore, MD: Maryland Department of Health. 2 pp.</a:t>
            </a:r>
          </a:p>
          <a:p>
            <a:pPr>
              <a:lnSpc>
                <a:spcPct val="107000"/>
              </a:lnSpc>
              <a:spcBef>
                <a:spcPts val="0"/>
              </a:spcBef>
              <a:spcAft>
                <a:spcPts val="800"/>
              </a:spcAft>
              <a:buFont typeface="+mj-lt"/>
              <a:buAutoNum type="arabicPeriod" startAt="82"/>
              <a:tabLst>
                <a:tab pos="457200" algn="l"/>
              </a:tabLst>
            </a:pPr>
            <a:r>
              <a:rPr lang="en-US" sz="1000" b="0" i="0" dirty="0">
                <a:solidFill>
                  <a:srgbClr val="000E14"/>
                </a:solidFill>
                <a:effectLst/>
                <a:latin typeface="Arial" panose="020B0604020202020204" pitchFamily="34" charset="0"/>
                <a:cs typeface="Arial" panose="020B0604020202020204" pitchFamily="34" charset="0"/>
                <a:hlinkClick r:id="rId3"/>
              </a:rPr>
              <a:t>https://dph.illinois.gov/topics-services/prevention-wellness/oral-health/maternal-and-child-oral-health-programs/oral-health-in-illinois.html</a:t>
            </a:r>
            <a:endParaRPr lang="en-US" sz="1000" b="0" i="0" dirty="0">
              <a:solidFill>
                <a:srgbClr val="000E14"/>
              </a:solidFill>
              <a:effectLst/>
              <a:latin typeface="Arial" panose="020B0604020202020204" pitchFamily="34" charset="0"/>
              <a:cs typeface="Arial" panose="020B0604020202020204" pitchFamily="34" charset="0"/>
            </a:endParaRPr>
          </a:p>
          <a:p>
            <a:pPr>
              <a:lnSpc>
                <a:spcPct val="107000"/>
              </a:lnSpc>
              <a:spcBef>
                <a:spcPts val="0"/>
              </a:spcBef>
              <a:spcAft>
                <a:spcPts val="800"/>
              </a:spcAft>
              <a:buFont typeface="+mj-lt"/>
              <a:buAutoNum type="arabicPeriod" startAt="82"/>
              <a:tabLst>
                <a:tab pos="457200" algn="l"/>
              </a:tabLst>
            </a:pPr>
            <a:r>
              <a:rPr lang="en-US" sz="1000" b="0" i="0" dirty="0">
                <a:effectLst/>
                <a:latin typeface="Arial" panose="020B0604020202020204" pitchFamily="34" charset="0"/>
                <a:cs typeface="Arial" panose="020B0604020202020204" pitchFamily="34" charset="0"/>
              </a:rPr>
              <a:t>American Academy of Pediatric Dentistry. Perinatal and infant oral healthcare. The reference manual of Pediatric Dentistry. Chicago, Ill. American Academy of Pediatric Dentistry; 2022:277-81.</a:t>
            </a:r>
          </a:p>
          <a:p>
            <a:pPr>
              <a:lnSpc>
                <a:spcPct val="107000"/>
              </a:lnSpc>
              <a:spcBef>
                <a:spcPts val="0"/>
              </a:spcBef>
              <a:spcAft>
                <a:spcPts val="800"/>
              </a:spcAft>
              <a:buFont typeface="+mj-lt"/>
              <a:buAutoNum type="arabicPeriod" startAt="82"/>
              <a:tabLst>
                <a:tab pos="457200" algn="l"/>
              </a:tabLst>
            </a:pPr>
            <a:r>
              <a:rPr lang="en-US" sz="1000" b="0" i="0" dirty="0">
                <a:solidFill>
                  <a:srgbClr val="222222"/>
                </a:solidFill>
                <a:effectLst/>
                <a:latin typeface="Arial" panose="020B0604020202020204" pitchFamily="34" charset="0"/>
                <a:cs typeface="Arial" panose="020B0604020202020204" pitchFamily="34" charset="0"/>
                <a:hlinkClick r:id="rId4"/>
              </a:rPr>
              <a:t>https://dimensionsofdentalhygiene.com/article/%E2%80%A8importance-maternal-infant-oral-health</a:t>
            </a:r>
            <a:endParaRPr lang="en-US" sz="1000" b="0" i="0" dirty="0">
              <a:solidFill>
                <a:srgbClr val="222222"/>
              </a:solidFill>
              <a:effectLst/>
              <a:latin typeface="Arial" panose="020B0604020202020204" pitchFamily="34" charset="0"/>
              <a:cs typeface="Arial" panose="020B0604020202020204" pitchFamily="34" charset="0"/>
            </a:endParaRPr>
          </a:p>
          <a:p>
            <a:pPr>
              <a:lnSpc>
                <a:spcPct val="107000"/>
              </a:lnSpc>
              <a:spcBef>
                <a:spcPts val="0"/>
              </a:spcBef>
              <a:spcAft>
                <a:spcPts val="800"/>
              </a:spcAft>
              <a:buFont typeface="+mj-lt"/>
              <a:buAutoNum type="arabicPeriod" startAt="82"/>
              <a:tabLst>
                <a:tab pos="457200" algn="l"/>
              </a:tabLst>
            </a:pPr>
            <a:r>
              <a:rPr lang="en-US" sz="1000" dirty="0">
                <a:latin typeface="Arial" panose="020B0604020202020204" pitchFamily="34" charset="0"/>
                <a:cs typeface="Arial" panose="020B0604020202020204" pitchFamily="34" charset="0"/>
              </a:rPr>
              <a:t>Michigan Oral Health Coalition. 2019. Check Up on Oral Health: Age One Dental Services— Michigan County Profile 2019. Lansing, MI: Michigan Oral Health Coalition. 4 pp.</a:t>
            </a:r>
          </a:p>
          <a:p>
            <a:pPr>
              <a:lnSpc>
                <a:spcPct val="107000"/>
              </a:lnSpc>
              <a:spcBef>
                <a:spcPts val="0"/>
              </a:spcBef>
              <a:spcAft>
                <a:spcPts val="800"/>
              </a:spcAft>
              <a:buFont typeface="+mj-lt"/>
              <a:buAutoNum type="arabicPeriod" startAt="82"/>
              <a:tabLst>
                <a:tab pos="457200" algn="l"/>
              </a:tabLst>
            </a:pPr>
            <a:r>
              <a:rPr lang="en-US" sz="1000" dirty="0">
                <a:latin typeface="Arial" panose="020B0604020202020204" pitchFamily="34" charset="0"/>
                <a:cs typeface="Arial" panose="020B0604020202020204" pitchFamily="34" charset="0"/>
              </a:rPr>
              <a:t>American Academy of Pediatrics. 2019. Ways to Prevent Tooth Decay in Babies, Toddlers and Preschoolers. Itasca, IL: American Academy of Pediatrics. 2 pp.</a:t>
            </a:r>
          </a:p>
          <a:p>
            <a:pPr>
              <a:lnSpc>
                <a:spcPct val="107000"/>
              </a:lnSpc>
              <a:spcBef>
                <a:spcPts val="0"/>
              </a:spcBef>
              <a:spcAft>
                <a:spcPts val="800"/>
              </a:spcAft>
              <a:buFont typeface="+mj-lt"/>
              <a:buAutoNum type="arabicPeriod" startAt="82"/>
              <a:tabLst>
                <a:tab pos="457200" algn="l"/>
              </a:tabLst>
            </a:pPr>
            <a:r>
              <a:rPr lang="en-US" sz="1000" dirty="0">
                <a:latin typeface="Arial" panose="020B0604020202020204" pitchFamily="34" charset="0"/>
                <a:cs typeface="Arial" panose="020B0604020202020204" pitchFamily="34" charset="0"/>
              </a:rPr>
              <a:t>Battani K, Holt K. 2021. The Partnership for Integrating Oral Health Care into Primary Care Project 2019–2021: Final Report. Washington, DC: National Maternal and Child Oral Health Resource Center. 34 pp.</a:t>
            </a:r>
          </a:p>
          <a:p>
            <a:pPr>
              <a:lnSpc>
                <a:spcPct val="107000"/>
              </a:lnSpc>
              <a:spcBef>
                <a:spcPts val="0"/>
              </a:spcBef>
              <a:spcAft>
                <a:spcPts val="800"/>
              </a:spcAft>
              <a:buFont typeface="+mj-lt"/>
              <a:buAutoNum type="arabicPeriod" startAt="82"/>
              <a:tabLst>
                <a:tab pos="457200" algn="l"/>
              </a:tabLst>
            </a:pPr>
            <a:r>
              <a:rPr lang="en-US" sz="1000" dirty="0">
                <a:latin typeface="Arial" panose="020B0604020202020204" pitchFamily="34" charset="0"/>
                <a:cs typeface="Arial" panose="020B0604020202020204" pitchFamily="34" charset="0"/>
              </a:rPr>
              <a:t>National Institutes of Health. Oral Health in America: Advances and Challenges. Bethesda, MD: US Department of Health and Human Services, National Institutes of Health, National Institute of Dental and Craniofacial Research, 2021</a:t>
            </a:r>
          </a:p>
          <a:p>
            <a:pPr>
              <a:lnSpc>
                <a:spcPct val="107000"/>
              </a:lnSpc>
              <a:spcBef>
                <a:spcPts val="0"/>
              </a:spcBef>
              <a:spcAft>
                <a:spcPts val="800"/>
              </a:spcAft>
              <a:buFont typeface="+mj-lt"/>
              <a:buAutoNum type="arabicPeriod" startAt="82"/>
              <a:tabLst>
                <a:tab pos="457200" algn="l"/>
              </a:tabLst>
            </a:pPr>
            <a:r>
              <a:rPr lang="en-US" sz="1000" b="0" i="0" dirty="0">
                <a:solidFill>
                  <a:srgbClr val="212121"/>
                </a:solidFill>
                <a:effectLst/>
                <a:latin typeface="Arial" panose="020B0604020202020204" pitchFamily="34" charset="0"/>
                <a:cs typeface="Arial" panose="020B0604020202020204" pitchFamily="34" charset="0"/>
              </a:rPr>
              <a:t>LeBaron CW, Rodewald L, Humiston S. How much time is spent on well-child care and vaccinations? Arch Pediatr Adolesc Med. 1999 Nov;153(11):1154-9. doi: 10.1001/archpedi.153.11.1154. PMID: 10555717.</a:t>
            </a:r>
          </a:p>
          <a:p>
            <a:pPr>
              <a:lnSpc>
                <a:spcPct val="107000"/>
              </a:lnSpc>
              <a:spcBef>
                <a:spcPts val="0"/>
              </a:spcBef>
              <a:spcAft>
                <a:spcPts val="800"/>
              </a:spcAft>
              <a:buFont typeface="+mj-lt"/>
              <a:buAutoNum type="arabicPeriod" startAt="82"/>
              <a:tabLst>
                <a:tab pos="457200" algn="l"/>
              </a:tabLst>
            </a:pPr>
            <a:r>
              <a:rPr lang="en-US" sz="1000" dirty="0">
                <a:latin typeface="Arial" panose="020B0604020202020204" pitchFamily="34" charset="0"/>
                <a:cs typeface="Arial" panose="020B0604020202020204" pitchFamily="34" charset="0"/>
                <a:hlinkClick r:id="rId5"/>
              </a:rPr>
              <a:t>www.ada.org/resources/research/science-and-research-institute/oral-health-topics/genetics-and-oral-health</a:t>
            </a:r>
            <a:endParaRPr lang="en-US" sz="1000" dirty="0">
              <a:latin typeface="Arial" panose="020B0604020202020204" pitchFamily="34" charset="0"/>
              <a:cs typeface="Arial" panose="020B0604020202020204" pitchFamily="34" charset="0"/>
            </a:endParaRPr>
          </a:p>
          <a:p>
            <a:pPr>
              <a:lnSpc>
                <a:spcPct val="107000"/>
              </a:lnSpc>
              <a:spcBef>
                <a:spcPts val="0"/>
              </a:spcBef>
              <a:spcAft>
                <a:spcPts val="800"/>
              </a:spcAft>
              <a:buFont typeface="+mj-lt"/>
              <a:buAutoNum type="arabicPeriod" startAt="82"/>
              <a:tabLst>
                <a:tab pos="457200" algn="l"/>
              </a:tabLst>
            </a:pPr>
            <a:r>
              <a:rPr lang="en-US" sz="900" b="0" i="0" dirty="0">
                <a:solidFill>
                  <a:srgbClr val="1A1A1A"/>
                </a:solidFill>
                <a:effectLst/>
                <a:latin typeface="Open Sans" panose="020B0606030504020204" pitchFamily="34" charset="0"/>
              </a:rPr>
              <a:t>Laura Toivonen, Sinikka Karppinen, Linnea Schuez-Havupalo, Matti Waris, Qiushui He, Kristi L. Hoffman, Joseph F. Petrosino, Orianne Dumas, Carlos A. Camargo, Kohei Hasegawa, Ville Peltola; Longitudinal Changes in Early Nasal Microbiota and the Risk of Childhood Asthma. </a:t>
            </a:r>
            <a:r>
              <a:rPr lang="en-US" sz="900" b="0" i="1" dirty="0">
                <a:solidFill>
                  <a:srgbClr val="1A1A1A"/>
                </a:solidFill>
                <a:effectLst/>
                <a:latin typeface="Open Sans" panose="020B0606030504020204" pitchFamily="34" charset="0"/>
              </a:rPr>
              <a:t>Pediatrics</a:t>
            </a:r>
            <a:r>
              <a:rPr lang="en-US" sz="900" b="0" i="0" dirty="0">
                <a:solidFill>
                  <a:srgbClr val="1A1A1A"/>
                </a:solidFill>
                <a:effectLst/>
                <a:latin typeface="Open Sans" panose="020B0606030504020204" pitchFamily="34" charset="0"/>
              </a:rPr>
              <a:t> October 2020; 146 (4): e20200421. 10.1542/peds.2020-0421</a:t>
            </a:r>
          </a:p>
          <a:p>
            <a:pPr>
              <a:lnSpc>
                <a:spcPct val="107000"/>
              </a:lnSpc>
              <a:spcBef>
                <a:spcPts val="0"/>
              </a:spcBef>
              <a:spcAft>
                <a:spcPts val="800"/>
              </a:spcAft>
              <a:buFont typeface="+mj-lt"/>
              <a:buAutoNum type="arabicPeriod" startAt="82"/>
              <a:tabLst>
                <a:tab pos="457200" algn="l"/>
              </a:tabLst>
            </a:pPr>
            <a:r>
              <a:rPr lang="en-US" sz="900" b="0" i="0" dirty="0">
                <a:solidFill>
                  <a:srgbClr val="222222"/>
                </a:solidFill>
                <a:effectLst/>
                <a:latin typeface="-apple-system"/>
              </a:rPr>
              <a:t>Rudolph, M.D., Graham, A.M., Feczko, E. </a:t>
            </a:r>
            <a:r>
              <a:rPr lang="en-US" sz="900" b="0" i="1" dirty="0">
                <a:solidFill>
                  <a:srgbClr val="222222"/>
                </a:solidFill>
                <a:effectLst/>
                <a:latin typeface="-apple-system"/>
              </a:rPr>
              <a:t>et al.</a:t>
            </a:r>
            <a:r>
              <a:rPr lang="en-US" sz="900" b="0" i="0" dirty="0">
                <a:solidFill>
                  <a:srgbClr val="222222"/>
                </a:solidFill>
                <a:effectLst/>
                <a:latin typeface="-apple-system"/>
              </a:rPr>
              <a:t> Maternal IL-6 during pregnancy can be estimated from newborn brain connectivity and predicts future working memory in offspring. </a:t>
            </a:r>
            <a:r>
              <a:rPr lang="en-US" sz="900" b="0" i="1" dirty="0">
                <a:solidFill>
                  <a:srgbClr val="222222"/>
                </a:solidFill>
                <a:effectLst/>
                <a:latin typeface="-apple-system"/>
              </a:rPr>
              <a:t>Nat Neurosci</a:t>
            </a:r>
            <a:r>
              <a:rPr lang="en-US" sz="900" b="0" i="0" dirty="0">
                <a:solidFill>
                  <a:srgbClr val="222222"/>
                </a:solidFill>
                <a:effectLst/>
                <a:latin typeface="-apple-system"/>
              </a:rPr>
              <a:t> </a:t>
            </a:r>
            <a:r>
              <a:rPr lang="en-US" sz="900" b="1" i="0" dirty="0">
                <a:solidFill>
                  <a:srgbClr val="222222"/>
                </a:solidFill>
                <a:effectLst/>
                <a:latin typeface="-apple-system"/>
              </a:rPr>
              <a:t>21</a:t>
            </a:r>
            <a:r>
              <a:rPr lang="en-US" sz="900" b="0" i="0" dirty="0">
                <a:solidFill>
                  <a:srgbClr val="222222"/>
                </a:solidFill>
                <a:effectLst/>
                <a:latin typeface="-apple-system"/>
              </a:rPr>
              <a:t>, 765–772 (2018). </a:t>
            </a:r>
            <a:r>
              <a:rPr lang="en-US" sz="900" b="0" i="0" dirty="0">
                <a:solidFill>
                  <a:srgbClr val="222222"/>
                </a:solidFill>
                <a:effectLst/>
                <a:latin typeface="-apple-system"/>
                <a:hlinkClick r:id="rId6"/>
              </a:rPr>
              <a:t>https://doi.org/10.1038/s41593-018-0128-y</a:t>
            </a:r>
            <a:endParaRPr lang="en-US" sz="900" b="0" i="0" dirty="0">
              <a:solidFill>
                <a:srgbClr val="222222"/>
              </a:solidFill>
              <a:effectLst/>
              <a:latin typeface="-apple-system"/>
            </a:endParaRPr>
          </a:p>
          <a:p>
            <a:pPr>
              <a:lnSpc>
                <a:spcPct val="107000"/>
              </a:lnSpc>
              <a:spcBef>
                <a:spcPts val="0"/>
              </a:spcBef>
              <a:spcAft>
                <a:spcPts val="800"/>
              </a:spcAft>
              <a:buFont typeface="+mj-lt"/>
              <a:buAutoNum type="arabicPeriod" startAt="82"/>
              <a:tabLst>
                <a:tab pos="457200" algn="l"/>
              </a:tabLst>
            </a:pPr>
            <a:r>
              <a:rPr lang="en-US" sz="900" b="0" i="0" dirty="0">
                <a:solidFill>
                  <a:srgbClr val="222222"/>
                </a:solidFill>
                <a:effectLst/>
                <a:latin typeface="-apple-system"/>
              </a:rPr>
              <a:t>Han, V.X., Patel, S., Jones, H.F. </a:t>
            </a:r>
            <a:r>
              <a:rPr lang="en-US" sz="900" b="0" i="1" dirty="0">
                <a:solidFill>
                  <a:srgbClr val="222222"/>
                </a:solidFill>
                <a:effectLst/>
                <a:latin typeface="-apple-system"/>
              </a:rPr>
              <a:t>et al.</a:t>
            </a:r>
            <a:r>
              <a:rPr lang="en-US" sz="900" b="0" i="0" dirty="0">
                <a:solidFill>
                  <a:srgbClr val="222222"/>
                </a:solidFill>
                <a:effectLst/>
                <a:latin typeface="-apple-system"/>
              </a:rPr>
              <a:t> Maternal acute and chronic inflammation in pregnancy is associated with common neurodevelopmental disorders: a systematic review. </a:t>
            </a:r>
            <a:r>
              <a:rPr lang="en-US" sz="900" b="0" i="1" dirty="0">
                <a:solidFill>
                  <a:srgbClr val="222222"/>
                </a:solidFill>
                <a:effectLst/>
                <a:latin typeface="-apple-system"/>
              </a:rPr>
              <a:t>Transl Psychiatry</a:t>
            </a:r>
            <a:r>
              <a:rPr lang="en-US" sz="900" b="0" i="0" dirty="0">
                <a:solidFill>
                  <a:srgbClr val="222222"/>
                </a:solidFill>
                <a:effectLst/>
                <a:latin typeface="-apple-system"/>
              </a:rPr>
              <a:t> </a:t>
            </a:r>
            <a:r>
              <a:rPr lang="en-US" sz="900" b="1" i="0" dirty="0">
                <a:solidFill>
                  <a:srgbClr val="222222"/>
                </a:solidFill>
                <a:effectLst/>
                <a:latin typeface="-apple-system"/>
              </a:rPr>
              <a:t>11</a:t>
            </a:r>
            <a:r>
              <a:rPr lang="en-US" sz="900" b="0" i="0" dirty="0">
                <a:solidFill>
                  <a:srgbClr val="222222"/>
                </a:solidFill>
                <a:effectLst/>
                <a:latin typeface="-apple-system"/>
              </a:rPr>
              <a:t>, 71 (2021). </a:t>
            </a:r>
            <a:r>
              <a:rPr lang="en-US" sz="900" b="0" i="0" dirty="0">
                <a:solidFill>
                  <a:srgbClr val="222222"/>
                </a:solidFill>
                <a:effectLst/>
                <a:latin typeface="-apple-system"/>
                <a:hlinkClick r:id="rId7"/>
              </a:rPr>
              <a:t>https://doi.org/10.1038/s41398-021-01198-w</a:t>
            </a:r>
            <a:endParaRPr lang="en-US" sz="900" b="0" i="0" dirty="0">
              <a:solidFill>
                <a:srgbClr val="222222"/>
              </a:solidFill>
              <a:effectLst/>
              <a:latin typeface="-apple-system"/>
            </a:endParaRPr>
          </a:p>
          <a:p>
            <a:pPr>
              <a:lnSpc>
                <a:spcPct val="107000"/>
              </a:lnSpc>
              <a:spcBef>
                <a:spcPts val="0"/>
              </a:spcBef>
              <a:spcAft>
                <a:spcPts val="800"/>
              </a:spcAft>
              <a:buFont typeface="+mj-lt"/>
              <a:buAutoNum type="arabicPeriod" startAt="82"/>
              <a:tabLst>
                <a:tab pos="457200" algn="l"/>
              </a:tabLst>
            </a:pPr>
            <a:r>
              <a:rPr lang="en-US" sz="900" b="0" i="0" dirty="0">
                <a:solidFill>
                  <a:srgbClr val="212121"/>
                </a:solidFill>
                <a:effectLst/>
                <a:latin typeface="Roboto" panose="02000000000000000000" pitchFamily="2" charset="0"/>
              </a:rPr>
              <a:t>Enzo B. Malocclusion in orthodontics and oral health: Adopted by the General Assembly: September 2019, San Francisco, United States of America. Int Dent J. 2020 Feb;70(1):11-12. doi: 10.1111/idj.12554. PMID: 31985819; PMCID: PMC9379163.</a:t>
            </a:r>
          </a:p>
          <a:p>
            <a:pPr>
              <a:lnSpc>
                <a:spcPct val="107000"/>
              </a:lnSpc>
              <a:spcBef>
                <a:spcPts val="0"/>
              </a:spcBef>
              <a:spcAft>
                <a:spcPts val="800"/>
              </a:spcAft>
              <a:buFont typeface="+mj-lt"/>
              <a:buAutoNum type="arabicPeriod" startAt="82"/>
              <a:tabLst>
                <a:tab pos="457200" algn="l"/>
              </a:tabLst>
            </a:pPr>
            <a:r>
              <a:rPr lang="en-US" sz="900" b="0" i="0" dirty="0">
                <a:solidFill>
                  <a:srgbClr val="212121"/>
                </a:solidFill>
                <a:effectLst/>
                <a:latin typeface="BlinkMacSystemFont"/>
              </a:rPr>
              <a:t>Gupta V, Dawar A, Bhadauria US, Purohit BM, Nilima N. Sugar-sweetened beverages and periodontal disease: A systematic review. Oral Dis. 2023 Nov;29(8):3078-3090. doi: 10.1111/odi.14368. Epub 2022 Sep 16. PMID: 36062371.</a:t>
            </a:r>
            <a:endParaRPr lang="en-US" sz="1000" dirty="0">
              <a:latin typeface="Arial" panose="020B0604020202020204" pitchFamily="34" charset="0"/>
              <a:cs typeface="Arial" panose="020B0604020202020204" pitchFamily="34" charset="0"/>
            </a:endParaRPr>
          </a:p>
          <a:p>
            <a:pPr>
              <a:lnSpc>
                <a:spcPct val="107000"/>
              </a:lnSpc>
              <a:spcBef>
                <a:spcPts val="0"/>
              </a:spcBef>
              <a:spcAft>
                <a:spcPts val="800"/>
              </a:spcAft>
              <a:buFont typeface="+mj-lt"/>
              <a:buAutoNum type="arabicPeriod" startAt="82"/>
              <a:tabLst>
                <a:tab pos="457200" algn="l"/>
              </a:tabLst>
            </a:pPr>
            <a:endParaRPr lang="en-US" sz="800" dirty="0"/>
          </a:p>
          <a:p>
            <a:pPr>
              <a:lnSpc>
                <a:spcPct val="107000"/>
              </a:lnSpc>
              <a:spcBef>
                <a:spcPts val="0"/>
              </a:spcBef>
              <a:spcAft>
                <a:spcPts val="800"/>
              </a:spcAft>
              <a:buFont typeface="+mj-lt"/>
              <a:buAutoNum type="arabicPeriod" startAt="82"/>
              <a:tabLst>
                <a:tab pos="457200" algn="l"/>
              </a:tabLst>
            </a:pPr>
            <a:endParaRPr lang="en-US" sz="800" dirty="0"/>
          </a:p>
          <a:p>
            <a:pPr>
              <a:lnSpc>
                <a:spcPct val="107000"/>
              </a:lnSpc>
              <a:spcBef>
                <a:spcPts val="0"/>
              </a:spcBef>
              <a:spcAft>
                <a:spcPts val="800"/>
              </a:spcAft>
              <a:buFont typeface="+mj-lt"/>
              <a:buAutoNum type="arabicPeriod" startAt="82"/>
              <a:tabLst>
                <a:tab pos="457200" algn="l"/>
              </a:tabLst>
            </a:pPr>
            <a:endParaRPr lang="en-US" sz="800" dirty="0"/>
          </a:p>
          <a:p>
            <a:pPr>
              <a:lnSpc>
                <a:spcPct val="107000"/>
              </a:lnSpc>
              <a:spcBef>
                <a:spcPts val="0"/>
              </a:spcBef>
              <a:spcAft>
                <a:spcPts val="800"/>
              </a:spcAft>
              <a:buFont typeface="+mj-lt"/>
              <a:buAutoNum type="arabicPeriod" startAt="82"/>
              <a:tabLst>
                <a:tab pos="457200" algn="l"/>
              </a:tabLst>
            </a:pPr>
            <a:endParaRPr lang="en-US" sz="800" dirty="0"/>
          </a:p>
          <a:p>
            <a:pPr>
              <a:lnSpc>
                <a:spcPct val="107000"/>
              </a:lnSpc>
              <a:spcBef>
                <a:spcPts val="0"/>
              </a:spcBef>
              <a:spcAft>
                <a:spcPts val="800"/>
              </a:spcAft>
              <a:buFont typeface="+mj-lt"/>
              <a:buAutoNum type="arabicPeriod" startAt="82"/>
              <a:tabLst>
                <a:tab pos="457200" algn="l"/>
              </a:tabLst>
            </a:pPr>
            <a:endParaRPr lang="en-US" sz="800" b="0" i="0" dirty="0">
              <a:effectLst/>
            </a:endParaRPr>
          </a:p>
          <a:p>
            <a:pPr>
              <a:lnSpc>
                <a:spcPct val="107000"/>
              </a:lnSpc>
              <a:spcBef>
                <a:spcPts val="0"/>
              </a:spcBef>
              <a:spcAft>
                <a:spcPts val="800"/>
              </a:spcAft>
              <a:buFont typeface="+mj-lt"/>
              <a:buAutoNum type="arabicPeriod" startAt="82"/>
              <a:tabLst>
                <a:tab pos="457200" algn="l"/>
              </a:tabLst>
            </a:pPr>
            <a:endParaRPr lang="en-US" sz="800" b="0" i="0" dirty="0">
              <a:solidFill>
                <a:srgbClr val="000E14"/>
              </a:solidFill>
              <a:effectLst/>
            </a:endParaRPr>
          </a:p>
          <a:p>
            <a:pPr>
              <a:lnSpc>
                <a:spcPct val="107000"/>
              </a:lnSpc>
              <a:spcBef>
                <a:spcPts val="0"/>
              </a:spcBef>
              <a:spcAft>
                <a:spcPts val="800"/>
              </a:spcAft>
              <a:buFont typeface="+mj-lt"/>
              <a:buAutoNum type="arabicPeriod" startAt="82"/>
              <a:tabLst>
                <a:tab pos="457200" algn="l"/>
              </a:tabLst>
            </a:pPr>
            <a:endParaRPr lang="en-US" sz="800" dirty="0"/>
          </a:p>
          <a:p>
            <a:pPr marL="0" indent="0">
              <a:lnSpc>
                <a:spcPct val="107000"/>
              </a:lnSpc>
              <a:spcBef>
                <a:spcPts val="0"/>
              </a:spcBef>
              <a:spcAft>
                <a:spcPts val="800"/>
              </a:spcAft>
              <a:buNone/>
              <a:tabLst>
                <a:tab pos="457200" algn="l"/>
              </a:tabLst>
            </a:pPr>
            <a:endParaRPr lang="en-US" sz="800" dirty="0"/>
          </a:p>
          <a:p>
            <a:pPr marL="0" indent="0">
              <a:lnSpc>
                <a:spcPct val="107000"/>
              </a:lnSpc>
              <a:spcBef>
                <a:spcPts val="0"/>
              </a:spcBef>
              <a:spcAft>
                <a:spcPts val="800"/>
              </a:spcAft>
              <a:buNone/>
              <a:tabLst>
                <a:tab pos="457200" algn="l"/>
              </a:tabLst>
            </a:pPr>
            <a:endParaRPr lang="en-US" sz="800" dirty="0"/>
          </a:p>
          <a:p>
            <a:pPr marL="0" indent="0">
              <a:lnSpc>
                <a:spcPct val="107000"/>
              </a:lnSpc>
              <a:spcBef>
                <a:spcPts val="0"/>
              </a:spcBef>
              <a:spcAft>
                <a:spcPts val="800"/>
              </a:spcAft>
              <a:buNone/>
              <a:tabLst>
                <a:tab pos="457200" algn="l"/>
              </a:tabLst>
            </a:pPr>
            <a:endParaRPr lang="en-US" sz="800" dirty="0"/>
          </a:p>
          <a:p>
            <a:pPr marL="0" indent="0">
              <a:lnSpc>
                <a:spcPct val="107000"/>
              </a:lnSpc>
              <a:spcBef>
                <a:spcPts val="0"/>
              </a:spcBef>
              <a:spcAft>
                <a:spcPts val="800"/>
              </a:spcAft>
              <a:buNone/>
              <a:tabLst>
                <a:tab pos="457200" algn="l"/>
              </a:tabLst>
            </a:pPr>
            <a:endParaRPr lang="en-US" sz="800" dirty="0"/>
          </a:p>
          <a:p>
            <a:pPr>
              <a:lnSpc>
                <a:spcPct val="107000"/>
              </a:lnSpc>
              <a:spcBef>
                <a:spcPts val="0"/>
              </a:spcBef>
              <a:spcAft>
                <a:spcPts val="800"/>
              </a:spcAft>
              <a:buFont typeface="Arial" panose="020B0604020202020204" pitchFamily="34" charset="0"/>
              <a:buAutoNum type="arabicPeriod" startAt="63"/>
              <a:tabLst>
                <a:tab pos="457200" algn="l"/>
              </a:tabLst>
            </a:pPr>
            <a:endParaRPr lang="en-US" sz="800" dirty="0"/>
          </a:p>
          <a:p>
            <a:pPr>
              <a:lnSpc>
                <a:spcPct val="107000"/>
              </a:lnSpc>
              <a:spcBef>
                <a:spcPts val="0"/>
              </a:spcBef>
              <a:spcAft>
                <a:spcPts val="800"/>
              </a:spcAft>
              <a:buFont typeface="Arial" panose="020B0604020202020204" pitchFamily="34" charset="0"/>
              <a:buAutoNum type="arabicPeriod" startAt="63"/>
              <a:tabLst>
                <a:tab pos="457200" algn="l"/>
              </a:tabLst>
            </a:pPr>
            <a:endParaRPr lang="en-US" sz="800" dirty="0"/>
          </a:p>
          <a:p>
            <a:pPr>
              <a:lnSpc>
                <a:spcPct val="107000"/>
              </a:lnSpc>
              <a:spcBef>
                <a:spcPts val="0"/>
              </a:spcBef>
              <a:spcAft>
                <a:spcPts val="800"/>
              </a:spcAft>
              <a:buFont typeface="Arial" panose="020B0604020202020204" pitchFamily="34" charset="0"/>
              <a:buAutoNum type="arabicPeriod" startAt="63"/>
              <a:tabLst>
                <a:tab pos="457200" algn="l"/>
              </a:tabLst>
            </a:pPr>
            <a:endParaRPr lang="en-US" sz="800" b="0" i="0" dirty="0">
              <a:solidFill>
                <a:srgbClr val="212121"/>
              </a:solidFill>
              <a:effectLst/>
              <a:latin typeface="BlinkMacSystemFont"/>
            </a:endParaRPr>
          </a:p>
          <a:p>
            <a:pPr>
              <a:lnSpc>
                <a:spcPct val="107000"/>
              </a:lnSpc>
              <a:spcBef>
                <a:spcPts val="0"/>
              </a:spcBef>
              <a:spcAft>
                <a:spcPts val="800"/>
              </a:spcAft>
              <a:buFont typeface="Arial" panose="020B0604020202020204" pitchFamily="34" charset="0"/>
              <a:buAutoNum type="arabicPeriod" startAt="63"/>
              <a:tabLst>
                <a:tab pos="457200" algn="l"/>
              </a:tabLst>
            </a:pPr>
            <a:endParaRPr lang="en-US" sz="800" i="0" dirty="0">
              <a:effectLst/>
            </a:endParaRPr>
          </a:p>
          <a:p>
            <a:pPr>
              <a:lnSpc>
                <a:spcPct val="107000"/>
              </a:lnSpc>
              <a:spcBef>
                <a:spcPts val="0"/>
              </a:spcBef>
              <a:spcAft>
                <a:spcPts val="800"/>
              </a:spcAft>
              <a:buFont typeface="Arial" panose="020B0604020202020204" pitchFamily="34" charset="0"/>
              <a:buAutoNum type="arabicPeriod" startAt="63"/>
              <a:tabLst>
                <a:tab pos="457200" algn="l"/>
              </a:tabLst>
            </a:pPr>
            <a:endParaRPr lang="en-US" sz="800" dirty="0"/>
          </a:p>
          <a:p>
            <a:pPr>
              <a:lnSpc>
                <a:spcPct val="107000"/>
              </a:lnSpc>
              <a:spcBef>
                <a:spcPts val="0"/>
              </a:spcBef>
              <a:spcAft>
                <a:spcPts val="800"/>
              </a:spcAft>
              <a:buFont typeface="Arial" panose="020B0604020202020204" pitchFamily="34" charset="0"/>
              <a:buAutoNum type="arabicPeriod" startAt="63"/>
              <a:tabLst>
                <a:tab pos="457200" algn="l"/>
              </a:tabLst>
            </a:pPr>
            <a:endParaRPr lang="en-US" sz="800" dirty="0"/>
          </a:p>
          <a:p>
            <a:pPr>
              <a:lnSpc>
                <a:spcPct val="107000"/>
              </a:lnSpc>
              <a:spcBef>
                <a:spcPts val="0"/>
              </a:spcBef>
              <a:spcAft>
                <a:spcPts val="800"/>
              </a:spcAft>
              <a:buFont typeface="Arial" panose="020B0604020202020204" pitchFamily="34" charset="0"/>
              <a:buAutoNum type="arabicPeriod" startAt="63"/>
              <a:tabLst>
                <a:tab pos="457200" algn="l"/>
              </a:tabLst>
            </a:pPr>
            <a:endParaRPr lang="en-US" sz="800" dirty="0"/>
          </a:p>
          <a:p>
            <a:pPr>
              <a:lnSpc>
                <a:spcPct val="107000"/>
              </a:lnSpc>
              <a:spcBef>
                <a:spcPts val="0"/>
              </a:spcBef>
              <a:spcAft>
                <a:spcPts val="800"/>
              </a:spcAft>
              <a:buFont typeface="Arial" panose="020B0604020202020204" pitchFamily="34" charset="0"/>
              <a:buAutoNum type="arabicPeriod" startAt="63"/>
              <a:tabLst>
                <a:tab pos="457200" algn="l"/>
              </a:tabLst>
            </a:pPr>
            <a:endParaRPr lang="en-US" sz="800" b="0" i="0" dirty="0">
              <a:solidFill>
                <a:srgbClr val="333333"/>
              </a:solidFill>
              <a:effectLst/>
              <a:latin typeface="-apple-system"/>
            </a:endParaRPr>
          </a:p>
          <a:p>
            <a:pPr>
              <a:lnSpc>
                <a:spcPct val="107000"/>
              </a:lnSpc>
              <a:spcBef>
                <a:spcPts val="0"/>
              </a:spcBef>
              <a:spcAft>
                <a:spcPts val="800"/>
              </a:spcAft>
              <a:buFont typeface="Arial" panose="020B0604020202020204" pitchFamily="34" charset="0"/>
              <a:buAutoNum type="arabicPeriod" startAt="63"/>
              <a:tabLst>
                <a:tab pos="457200" algn="l"/>
              </a:tabLst>
            </a:pPr>
            <a:endParaRPr lang="en-US" sz="800" b="0" i="0" dirty="0">
              <a:solidFill>
                <a:srgbClr val="004591"/>
              </a:solidFill>
              <a:effectLst/>
              <a:latin typeface="Roboto" panose="02000000000000000000" pitchFamily="2" charset="0"/>
            </a:endParaRPr>
          </a:p>
          <a:p>
            <a:pPr>
              <a:lnSpc>
                <a:spcPct val="107000"/>
              </a:lnSpc>
              <a:spcBef>
                <a:spcPts val="0"/>
              </a:spcBef>
              <a:spcAft>
                <a:spcPts val="800"/>
              </a:spcAft>
              <a:buAutoNum type="arabicPeriod" startAt="63"/>
              <a:tabLst>
                <a:tab pos="457200" algn="l"/>
              </a:tabLst>
            </a:pPr>
            <a:endParaRPr lang="en-US" sz="800" b="0" i="0" dirty="0">
              <a:solidFill>
                <a:srgbClr val="004591"/>
              </a:solidFill>
              <a:effectLst/>
              <a:latin typeface="Roboto" panose="02000000000000000000" pitchFamily="2" charset="0"/>
            </a:endParaRPr>
          </a:p>
          <a:p>
            <a:pPr>
              <a:lnSpc>
                <a:spcPct val="107000"/>
              </a:lnSpc>
              <a:spcBef>
                <a:spcPts val="0"/>
              </a:spcBef>
              <a:spcAft>
                <a:spcPts val="800"/>
              </a:spcAft>
              <a:buAutoNum type="arabicPeriod" startAt="63"/>
              <a:tabLst>
                <a:tab pos="457200" algn="l"/>
              </a:tabLst>
            </a:pPr>
            <a:endParaRPr lang="en-US" sz="900" b="0" i="0" dirty="0">
              <a:solidFill>
                <a:srgbClr val="333333"/>
              </a:solidFill>
              <a:effectLst/>
              <a:latin typeface="Source Sans Pro" panose="020B0503030403020204" pitchFamily="34" charset="0"/>
            </a:endParaRPr>
          </a:p>
          <a:p>
            <a:pPr>
              <a:lnSpc>
                <a:spcPct val="107000"/>
              </a:lnSpc>
              <a:spcBef>
                <a:spcPts val="0"/>
              </a:spcBef>
              <a:spcAft>
                <a:spcPts val="800"/>
              </a:spcAft>
              <a:buAutoNum type="arabicPeriod" startAt="63"/>
              <a:tabLst>
                <a:tab pos="457200" algn="l"/>
              </a:tabLst>
            </a:pPr>
            <a:endParaRPr lang="en-US" sz="900" b="0" i="0" dirty="0">
              <a:solidFill>
                <a:srgbClr val="333333"/>
              </a:solidFill>
              <a:effectLst/>
              <a:latin typeface="Source Sans Pro" panose="020B0503030403020204" pitchFamily="34" charset="0"/>
            </a:endParaRPr>
          </a:p>
          <a:p>
            <a:pPr>
              <a:lnSpc>
                <a:spcPct val="107000"/>
              </a:lnSpc>
              <a:spcBef>
                <a:spcPts val="0"/>
              </a:spcBef>
              <a:spcAft>
                <a:spcPts val="800"/>
              </a:spcAft>
              <a:buAutoNum type="arabicPeriod" startAt="63"/>
              <a:tabLst>
                <a:tab pos="457200" algn="l"/>
              </a:tabLst>
            </a:pPr>
            <a:endParaRPr lang="en-US" sz="1000" b="0" i="0" dirty="0">
              <a:solidFill>
                <a:srgbClr val="222222"/>
              </a:solidFill>
              <a:effectLst/>
              <a:latin typeface="-apple-system"/>
            </a:endParaRPr>
          </a:p>
          <a:p>
            <a:pPr>
              <a:lnSpc>
                <a:spcPct val="107000"/>
              </a:lnSpc>
              <a:spcBef>
                <a:spcPts val="0"/>
              </a:spcBef>
              <a:spcAft>
                <a:spcPts val="800"/>
              </a:spcAft>
              <a:buAutoNum type="arabicPeriod" startAt="63"/>
              <a:tabLst>
                <a:tab pos="457200" algn="l"/>
              </a:tabLst>
            </a:pPr>
            <a:endParaRPr lang="en-US" sz="1050" b="0" i="0" u="none" strike="noStrike" dirty="0">
              <a:solidFill>
                <a:srgbClr val="CA2015"/>
              </a:solidFill>
              <a:effectLst/>
              <a:latin typeface="roboto" panose="02000000000000000000" pitchFamily="2" charset="0"/>
            </a:endParaRPr>
          </a:p>
          <a:p>
            <a:pPr>
              <a:lnSpc>
                <a:spcPct val="107000"/>
              </a:lnSpc>
              <a:spcBef>
                <a:spcPts val="0"/>
              </a:spcBef>
              <a:spcAft>
                <a:spcPts val="800"/>
              </a:spcAft>
              <a:buAutoNum type="arabicPeriod" startAt="63"/>
              <a:tabLst>
                <a:tab pos="457200" algn="l"/>
              </a:tabLst>
            </a:pPr>
            <a:endParaRPr lang="en-US" sz="1100" b="0" i="0" dirty="0">
              <a:solidFill>
                <a:srgbClr val="212121"/>
              </a:solidFill>
              <a:effectLst/>
              <a:latin typeface="Roboto" panose="02000000000000000000" pitchFamily="2" charset="0"/>
            </a:endParaRPr>
          </a:p>
          <a:p>
            <a:pPr marL="0" indent="0">
              <a:lnSpc>
                <a:spcPct val="107000"/>
              </a:lnSpc>
              <a:spcBef>
                <a:spcPts val="0"/>
              </a:spcBef>
              <a:spcAft>
                <a:spcPts val="800"/>
              </a:spcAft>
              <a:buNone/>
              <a:tabLst>
                <a:tab pos="457200" algn="l"/>
              </a:tabLst>
            </a:pPr>
            <a:endParaRPr lang="en-US" sz="1200" dirty="0">
              <a:solidFill>
                <a:srgbClr val="333333"/>
              </a:solidFill>
              <a:effectLst/>
              <a:latin typeface="Arial" panose="020B0604020202020204" pitchFamily="34" charset="0"/>
              <a:ea typeface="Calibri" panose="020F0502020204030204" pitchFamily="34" charset="0"/>
              <a:cs typeface="Arial" panose="020B0604020202020204" pitchFamily="34" charset="0"/>
            </a:endParaRPr>
          </a:p>
          <a:p>
            <a:pPr marL="342900" indent="-342900">
              <a:lnSpc>
                <a:spcPct val="107000"/>
              </a:lnSpc>
              <a:spcBef>
                <a:spcPts val="0"/>
              </a:spcBef>
              <a:spcAft>
                <a:spcPts val="800"/>
              </a:spcAft>
              <a:buFont typeface="+mj-lt"/>
              <a:buAutoNum type="arabicPeriod" startAt="44"/>
              <a:tabLst>
                <a:tab pos="457200" algn="l"/>
              </a:tabLst>
            </a:pP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7014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67C75859-CB5F-ECE1-2951-E0023E6FB0C7}"/>
              </a:ext>
            </a:extLst>
          </p:cNvPr>
          <p:cNvSpPr txBox="1"/>
          <p:nvPr/>
        </p:nvSpPr>
        <p:spPr>
          <a:xfrm>
            <a:off x="468086" y="446315"/>
            <a:ext cx="6841573" cy="5497286"/>
          </a:xfrm>
          <a:prstGeom prst="rect">
            <a:avLst/>
          </a:prstGeom>
        </p:spPr>
        <p:txBody>
          <a:bodyPr vert="horz" lIns="0" tIns="0" rIns="0" bIns="0" rtlCol="0">
            <a:normAutofit/>
          </a:bodyPr>
          <a:lstStyle/>
          <a:p>
            <a:pPr marR="0" lvl="0" indent="-228600">
              <a:lnSpc>
                <a:spcPct val="120000"/>
              </a:lnSpc>
              <a:spcBef>
                <a:spcPts val="0"/>
              </a:spcBef>
              <a:spcAft>
                <a:spcPts val="800"/>
              </a:spcAft>
              <a:buFont typeface="Arial" panose="020B0604020202020204" pitchFamily="34" charset="0"/>
              <a:buChar char="•"/>
              <a:tabLst>
                <a:tab pos="457200" algn="l"/>
              </a:tabLst>
            </a:pPr>
            <a:r>
              <a:rPr lang="en-US" sz="3600" dirty="0"/>
              <a:t>Dentists can and do play an essential role in the multidisciplinary care of patients with certain sleep related breathing disorders and are well positioned to identify patients at greater risk of SRBD.</a:t>
            </a:r>
          </a:p>
          <a:p>
            <a:pPr marR="0" lvl="0" indent="-228600">
              <a:lnSpc>
                <a:spcPct val="120000"/>
              </a:lnSpc>
              <a:spcBef>
                <a:spcPts val="0"/>
              </a:spcBef>
              <a:spcAft>
                <a:spcPts val="800"/>
              </a:spcAft>
              <a:buFont typeface="Arial" panose="020B0604020202020204" pitchFamily="34" charset="0"/>
              <a:buChar char="•"/>
              <a:tabLst>
                <a:tab pos="457200" algn="l"/>
              </a:tabLst>
            </a:pPr>
            <a:endParaRPr lang="en-US" dirty="0">
              <a:effectLst/>
            </a:endParaRPr>
          </a:p>
          <a:p>
            <a:pPr marR="0" lvl="0" indent="-228600">
              <a:lnSpc>
                <a:spcPct val="120000"/>
              </a:lnSpc>
              <a:spcBef>
                <a:spcPts val="0"/>
              </a:spcBef>
              <a:spcAft>
                <a:spcPts val="800"/>
              </a:spcAft>
              <a:buFont typeface="Arial" panose="020B0604020202020204" pitchFamily="34" charset="0"/>
              <a:buChar char="•"/>
              <a:tabLst>
                <a:tab pos="457200" algn="l"/>
              </a:tabLst>
            </a:pPr>
            <a:r>
              <a:rPr lang="en-US" dirty="0"/>
              <a:t>American Dental Association: Policy Statement on the Role of Dentistry in the Treatment of Sleep Related Breathing Disorders (Trans.2017:269; 2019:270)</a:t>
            </a:r>
            <a:endParaRPr lang="en-US" dirty="0">
              <a:effectLst/>
            </a:endParaRPr>
          </a:p>
        </p:txBody>
      </p:sp>
      <p:sp>
        <p:nvSpPr>
          <p:cNvPr id="23" name="Rectangle 22">
            <a:extLst>
              <a:ext uri="{FF2B5EF4-FFF2-40B4-BE49-F238E27FC236}">
                <a16:creationId xmlns:a16="http://schemas.microsoft.com/office/drawing/2014/main" id="{61707E60-CEC9-4661-AA82-69242EB4B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chemeClr val="accent5"/>
              </a:gs>
              <a:gs pos="100000">
                <a:schemeClr val="accent2">
                  <a:lumMod val="60000"/>
                  <a:lumOff val="40000"/>
                  <a:alpha val="59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8F035CD8-AE30-4146-96F2-036B0CE5E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chemeClr val="accent6">
                  <a:lumMod val="75000"/>
                  <a:alpha val="61000"/>
                </a:schemeClr>
              </a:gs>
              <a:gs pos="99000">
                <a:schemeClr val="accent6">
                  <a:alpha val="8700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D354784-C278-A5D6-9ECE-F2D6DB7EBD51}"/>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pic>
        <p:nvPicPr>
          <p:cNvPr id="3" name="Picture 2" descr="A child sleeping on a pillow&#10;&#10;Description automatically generated">
            <a:extLst>
              <a:ext uri="{FF2B5EF4-FFF2-40B4-BE49-F238E27FC236}">
                <a16:creationId xmlns:a16="http://schemas.microsoft.com/office/drawing/2014/main" id="{DB8EDD9B-7356-40F5-489C-3076452F568A}"/>
              </a:ext>
            </a:extLst>
          </p:cNvPr>
          <p:cNvPicPr>
            <a:picLocks noChangeAspect="1"/>
          </p:cNvPicPr>
          <p:nvPr/>
        </p:nvPicPr>
        <p:blipFill rotWithShape="1">
          <a:blip r:embed="rId3">
            <a:extLst>
              <a:ext uri="{28A0092B-C50C-407E-A947-70E740481C1C}">
                <a14:useLocalDpi xmlns:a14="http://schemas.microsoft.com/office/drawing/2010/main" val="0"/>
              </a:ext>
            </a:extLst>
          </a:blip>
          <a:srcRect t="12224" r="-1" b="-1"/>
          <a:stretch/>
        </p:blipFill>
        <p:spPr>
          <a:xfrm>
            <a:off x="8115300" y="-12515"/>
            <a:ext cx="4076700" cy="6418631"/>
          </a:xfrm>
          <a:prstGeom prst="rect">
            <a:avLst/>
          </a:prstGeom>
        </p:spPr>
      </p:pic>
      <p:sp>
        <p:nvSpPr>
          <p:cNvPr id="16" name="TextBox 15">
            <a:extLst>
              <a:ext uri="{FF2B5EF4-FFF2-40B4-BE49-F238E27FC236}">
                <a16:creationId xmlns:a16="http://schemas.microsoft.com/office/drawing/2014/main" id="{F9F4EC98-17F8-AF18-4EB5-61CEA812B795}"/>
              </a:ext>
            </a:extLst>
          </p:cNvPr>
          <p:cNvSpPr txBox="1"/>
          <p:nvPr/>
        </p:nvSpPr>
        <p:spPr>
          <a:xfrm>
            <a:off x="1911927" y="3345873"/>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1787538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D354784-C278-A5D6-9ECE-F2D6DB7EBD51}"/>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16" name="TextBox 15">
            <a:extLst>
              <a:ext uri="{FF2B5EF4-FFF2-40B4-BE49-F238E27FC236}">
                <a16:creationId xmlns:a16="http://schemas.microsoft.com/office/drawing/2014/main" id="{F9F4EC98-17F8-AF18-4EB5-61CEA812B795}"/>
              </a:ext>
            </a:extLst>
          </p:cNvPr>
          <p:cNvSpPr txBox="1"/>
          <p:nvPr/>
        </p:nvSpPr>
        <p:spPr>
          <a:xfrm>
            <a:off x="1911927" y="3345873"/>
            <a:ext cx="184731" cy="369332"/>
          </a:xfrm>
          <a:prstGeom prst="rect">
            <a:avLst/>
          </a:prstGeom>
          <a:noFill/>
        </p:spPr>
        <p:txBody>
          <a:bodyPr wrap="none" rtlCol="0">
            <a:spAutoFit/>
          </a:bodyPr>
          <a:lstStyle/>
          <a:p>
            <a:endParaRPr lang="en-US" dirty="0"/>
          </a:p>
        </p:txBody>
      </p:sp>
      <p:sp>
        <p:nvSpPr>
          <p:cNvPr id="4" name="TextBox 3">
            <a:extLst>
              <a:ext uri="{FF2B5EF4-FFF2-40B4-BE49-F238E27FC236}">
                <a16:creationId xmlns:a16="http://schemas.microsoft.com/office/drawing/2014/main" id="{D6D694F5-3C7C-8A5D-5DA8-3CA2C13EED62}"/>
              </a:ext>
            </a:extLst>
          </p:cNvPr>
          <p:cNvSpPr txBox="1"/>
          <p:nvPr/>
        </p:nvSpPr>
        <p:spPr>
          <a:xfrm>
            <a:off x="5642263" y="2971800"/>
            <a:ext cx="914400" cy="914400"/>
          </a:xfrm>
          <a:prstGeom prst="rect">
            <a:avLst/>
          </a:prstGeom>
          <a:noFill/>
        </p:spPr>
        <p:txBody>
          <a:bodyPr wrap="square" rtlCol="0">
            <a:spAutoFit/>
          </a:bodyPr>
          <a:lstStyle/>
          <a:p>
            <a:endParaRPr lang="en-US" dirty="0"/>
          </a:p>
        </p:txBody>
      </p:sp>
      <p:pic>
        <p:nvPicPr>
          <p:cNvPr id="7" name="Picture 6" descr="A close-up of a magazine cover&#10;&#10;Description automatically generated">
            <a:extLst>
              <a:ext uri="{FF2B5EF4-FFF2-40B4-BE49-F238E27FC236}">
                <a16:creationId xmlns:a16="http://schemas.microsoft.com/office/drawing/2014/main" id="{67280C74-AA98-E8BF-DC35-C884028E26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8312" y="0"/>
            <a:ext cx="5123688" cy="5946470"/>
          </a:xfrm>
          <a:prstGeom prst="rect">
            <a:avLst/>
          </a:prstGeom>
        </p:spPr>
      </p:pic>
      <p:sp>
        <p:nvSpPr>
          <p:cNvPr id="8" name="TextBox 7">
            <a:extLst>
              <a:ext uri="{FF2B5EF4-FFF2-40B4-BE49-F238E27FC236}">
                <a16:creationId xmlns:a16="http://schemas.microsoft.com/office/drawing/2014/main" id="{C2CC23CE-A864-AB82-7A9C-82C1B6FAAA99}"/>
              </a:ext>
            </a:extLst>
          </p:cNvPr>
          <p:cNvSpPr txBox="1"/>
          <p:nvPr/>
        </p:nvSpPr>
        <p:spPr>
          <a:xfrm>
            <a:off x="1" y="6000687"/>
            <a:ext cx="8211311" cy="46166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National Institutes of Health. Oral Health in America: Advances and Challenges. Bethesda, MD: US Department of Health and Human Services, National Institutes of Health, National Institute of Dental and Craniofacial Research, 2021</a:t>
            </a:r>
          </a:p>
        </p:txBody>
      </p:sp>
      <p:pic>
        <p:nvPicPr>
          <p:cNvPr id="5" name="Picture 4" descr="A diagram of a stress-free process&#10;&#10;Description automatically generated">
            <a:extLst>
              <a:ext uri="{FF2B5EF4-FFF2-40B4-BE49-F238E27FC236}">
                <a16:creationId xmlns:a16="http://schemas.microsoft.com/office/drawing/2014/main" id="{44CE8F93-DC08-FF27-CD63-8C16F7A21C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854" y="598726"/>
            <a:ext cx="6639446" cy="3648372"/>
          </a:xfrm>
          <a:prstGeom prst="rect">
            <a:avLst/>
          </a:prstGeom>
        </p:spPr>
      </p:pic>
    </p:spTree>
    <p:extLst>
      <p:ext uri="{BB962C8B-B14F-4D97-AF65-F5344CB8AC3E}">
        <p14:creationId xmlns:p14="http://schemas.microsoft.com/office/powerpoint/2010/main" val="27128209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61707E60-CEC9-4661-AA82-69242EB4B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chemeClr val="accent5"/>
              </a:gs>
              <a:gs pos="100000">
                <a:schemeClr val="accent2">
                  <a:lumMod val="60000"/>
                  <a:lumOff val="40000"/>
                  <a:alpha val="59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8F035CD8-AE30-4146-96F2-036B0CE5E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chemeClr val="accent6">
                  <a:lumMod val="75000"/>
                  <a:alpha val="61000"/>
                </a:schemeClr>
              </a:gs>
              <a:gs pos="99000">
                <a:schemeClr val="accent6">
                  <a:alpha val="8700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D354784-C278-A5D6-9ECE-F2D6DB7EBD51}"/>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16" name="TextBox 15">
            <a:extLst>
              <a:ext uri="{FF2B5EF4-FFF2-40B4-BE49-F238E27FC236}">
                <a16:creationId xmlns:a16="http://schemas.microsoft.com/office/drawing/2014/main" id="{F9F4EC98-17F8-AF18-4EB5-61CEA812B795}"/>
              </a:ext>
            </a:extLst>
          </p:cNvPr>
          <p:cNvSpPr txBox="1"/>
          <p:nvPr/>
        </p:nvSpPr>
        <p:spPr>
          <a:xfrm>
            <a:off x="1911927" y="3345873"/>
            <a:ext cx="184731" cy="369332"/>
          </a:xfrm>
          <a:prstGeom prst="rect">
            <a:avLst/>
          </a:prstGeom>
          <a:noFill/>
        </p:spPr>
        <p:txBody>
          <a:bodyPr wrap="none" rtlCol="0">
            <a:spAutoFit/>
          </a:bodyPr>
          <a:lstStyle/>
          <a:p>
            <a:endParaRPr lang="en-US" dirty="0"/>
          </a:p>
        </p:txBody>
      </p:sp>
      <p:pic>
        <p:nvPicPr>
          <p:cNvPr id="5" name="Picture 4" descr="A document with text on it&#10;&#10;AI-generated content may be incorrect.">
            <a:extLst>
              <a:ext uri="{FF2B5EF4-FFF2-40B4-BE49-F238E27FC236}">
                <a16:creationId xmlns:a16="http://schemas.microsoft.com/office/drawing/2014/main" id="{36BE9AB3-BC33-E288-9AAB-811486C9DB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3856" y="0"/>
            <a:ext cx="8284287" cy="6858000"/>
          </a:xfrm>
          <a:prstGeom prst="rect">
            <a:avLst/>
          </a:prstGeom>
        </p:spPr>
      </p:pic>
    </p:spTree>
    <p:extLst>
      <p:ext uri="{BB962C8B-B14F-4D97-AF65-F5344CB8AC3E}">
        <p14:creationId xmlns:p14="http://schemas.microsoft.com/office/powerpoint/2010/main" val="34208041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F0FCC43-06FC-F20E-6AC2-06082E958C1D}"/>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7F17F5C3-B21F-F3E0-654E-4279516090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404C2DD0-C248-9B29-731A-6BAC6154A2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chemeClr val="accent5"/>
              </a:gs>
              <a:gs pos="100000">
                <a:schemeClr val="accent2">
                  <a:lumMod val="60000"/>
                  <a:lumOff val="40000"/>
                  <a:alpha val="59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DB2801BE-ED28-A056-7EFB-F054FA54E2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chemeClr val="accent6">
                  <a:lumMod val="75000"/>
                  <a:alpha val="61000"/>
                </a:schemeClr>
              </a:gs>
              <a:gs pos="99000">
                <a:schemeClr val="accent6">
                  <a:alpha val="8700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0D3CE5C3-7784-8224-5585-0FE819037950}"/>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16" name="TextBox 15">
            <a:extLst>
              <a:ext uri="{FF2B5EF4-FFF2-40B4-BE49-F238E27FC236}">
                <a16:creationId xmlns:a16="http://schemas.microsoft.com/office/drawing/2014/main" id="{1D2E0F96-9669-2F34-312A-7A1EF3AF759D}"/>
              </a:ext>
            </a:extLst>
          </p:cNvPr>
          <p:cNvSpPr txBox="1"/>
          <p:nvPr/>
        </p:nvSpPr>
        <p:spPr>
          <a:xfrm>
            <a:off x="1911927" y="3345873"/>
            <a:ext cx="184731" cy="369332"/>
          </a:xfrm>
          <a:prstGeom prst="rect">
            <a:avLst/>
          </a:prstGeom>
          <a:noFill/>
        </p:spPr>
        <p:txBody>
          <a:bodyPr wrap="none" rtlCol="0">
            <a:spAutoFit/>
          </a:bodyPr>
          <a:lstStyle/>
          <a:p>
            <a:endParaRPr lang="en-US" dirty="0"/>
          </a:p>
        </p:txBody>
      </p:sp>
      <p:pic>
        <p:nvPicPr>
          <p:cNvPr id="5" name="Picture 4" descr="A document with text on it&#10;&#10;AI-generated content may be incorrect.">
            <a:extLst>
              <a:ext uri="{FF2B5EF4-FFF2-40B4-BE49-F238E27FC236}">
                <a16:creationId xmlns:a16="http://schemas.microsoft.com/office/drawing/2014/main" id="{FB7E3710-FDD8-A8BB-4844-2BD3C38AA29E}"/>
              </a:ext>
            </a:extLst>
          </p:cNvPr>
          <p:cNvPicPr>
            <a:picLocks noChangeAspect="1"/>
          </p:cNvPicPr>
          <p:nvPr/>
        </p:nvPicPr>
        <p:blipFill>
          <a:blip r:embed="rId3">
            <a:extLst>
              <a:ext uri="{28A0092B-C50C-407E-A947-70E740481C1C}">
                <a14:useLocalDpi xmlns:a14="http://schemas.microsoft.com/office/drawing/2010/main" val="0"/>
              </a:ext>
            </a:extLst>
          </a:blip>
          <a:srcRect t="182" r="214" b="65894"/>
          <a:stretch/>
        </p:blipFill>
        <p:spPr>
          <a:xfrm>
            <a:off x="0" y="0"/>
            <a:ext cx="8266590" cy="2326511"/>
          </a:xfrm>
          <a:prstGeom prst="rect">
            <a:avLst/>
          </a:prstGeom>
        </p:spPr>
      </p:pic>
      <p:pic>
        <p:nvPicPr>
          <p:cNvPr id="6" name="Picture 5" descr="A close-up of a white text&#10;&#10;AI-generated content may be incorrect.">
            <a:extLst>
              <a:ext uri="{FF2B5EF4-FFF2-40B4-BE49-F238E27FC236}">
                <a16:creationId xmlns:a16="http://schemas.microsoft.com/office/drawing/2014/main" id="{4DDD0EFD-1925-0830-070C-DF622B4B4E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0957" y="576695"/>
            <a:ext cx="7300201" cy="6253529"/>
          </a:xfrm>
          <a:prstGeom prst="rect">
            <a:avLst/>
          </a:prstGeom>
        </p:spPr>
      </p:pic>
      <p:cxnSp>
        <p:nvCxnSpPr>
          <p:cNvPr id="19" name="Straight Connector 18">
            <a:extLst>
              <a:ext uri="{FF2B5EF4-FFF2-40B4-BE49-F238E27FC236}">
                <a16:creationId xmlns:a16="http://schemas.microsoft.com/office/drawing/2014/main" id="{7BF22C7E-F1B3-F782-9FF5-B8977CDD7B39}"/>
              </a:ext>
            </a:extLst>
          </p:cNvPr>
          <p:cNvCxnSpPr>
            <a:cxnSpLocks/>
          </p:cNvCxnSpPr>
          <p:nvPr/>
        </p:nvCxnSpPr>
        <p:spPr>
          <a:xfrm>
            <a:off x="3310359" y="1238491"/>
            <a:ext cx="6400799"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9AC30BD-6E9B-7E11-6010-A2849413EEF5}"/>
              </a:ext>
            </a:extLst>
          </p:cNvPr>
          <p:cNvCxnSpPr>
            <a:cxnSpLocks/>
          </p:cNvCxnSpPr>
          <p:nvPr/>
        </p:nvCxnSpPr>
        <p:spPr>
          <a:xfrm>
            <a:off x="9259747" y="2546430"/>
            <a:ext cx="300942"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AC06BE9-9BB8-488C-56BB-715A363D25A1}"/>
              </a:ext>
            </a:extLst>
          </p:cNvPr>
          <p:cNvCxnSpPr>
            <a:cxnSpLocks/>
          </p:cNvCxnSpPr>
          <p:nvPr/>
        </p:nvCxnSpPr>
        <p:spPr>
          <a:xfrm>
            <a:off x="2534856" y="2882096"/>
            <a:ext cx="7025833"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5A74D71-411D-8588-DB37-79A01F4A9BB3}"/>
              </a:ext>
            </a:extLst>
          </p:cNvPr>
          <p:cNvCxnSpPr>
            <a:cxnSpLocks/>
          </p:cNvCxnSpPr>
          <p:nvPr/>
        </p:nvCxnSpPr>
        <p:spPr>
          <a:xfrm>
            <a:off x="2511706" y="3183038"/>
            <a:ext cx="4039565"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916059D-FB97-7D27-79C0-CED28962BD32}"/>
              </a:ext>
            </a:extLst>
          </p:cNvPr>
          <p:cNvCxnSpPr>
            <a:cxnSpLocks/>
          </p:cNvCxnSpPr>
          <p:nvPr/>
        </p:nvCxnSpPr>
        <p:spPr>
          <a:xfrm>
            <a:off x="7211028" y="3510025"/>
            <a:ext cx="250013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0E10EAB-90CE-4119-5D63-ACCDF4C29EB0}"/>
              </a:ext>
            </a:extLst>
          </p:cNvPr>
          <p:cNvCxnSpPr>
            <a:cxnSpLocks/>
          </p:cNvCxnSpPr>
          <p:nvPr/>
        </p:nvCxnSpPr>
        <p:spPr>
          <a:xfrm>
            <a:off x="2534856" y="3877519"/>
            <a:ext cx="7025833"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5EE87185-4B2F-576F-B2FC-95ABB7894735}"/>
              </a:ext>
            </a:extLst>
          </p:cNvPr>
          <p:cNvCxnSpPr>
            <a:cxnSpLocks/>
          </p:cNvCxnSpPr>
          <p:nvPr/>
        </p:nvCxnSpPr>
        <p:spPr>
          <a:xfrm>
            <a:off x="2511706" y="4190035"/>
            <a:ext cx="1296365"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563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1000"/>
                                        <p:tgtEl>
                                          <p:spTgt spid="29"/>
                                        </p:tgtEl>
                                      </p:cBhvr>
                                    </p:animEffect>
                                    <p:anim calcmode="lin" valueType="num">
                                      <p:cBhvr>
                                        <p:cTn id="27" dur="1000" fill="hold"/>
                                        <p:tgtEl>
                                          <p:spTgt spid="29"/>
                                        </p:tgtEl>
                                        <p:attrNameLst>
                                          <p:attrName>ppt_x</p:attrName>
                                        </p:attrNameLst>
                                      </p:cBhvr>
                                      <p:tavLst>
                                        <p:tav tm="0">
                                          <p:val>
                                            <p:strVal val="#ppt_x"/>
                                          </p:val>
                                        </p:tav>
                                        <p:tav tm="100000">
                                          <p:val>
                                            <p:strVal val="#ppt_x"/>
                                          </p:val>
                                        </p:tav>
                                      </p:tavLst>
                                    </p:anim>
                                    <p:anim calcmode="lin" valueType="num">
                                      <p:cBhvr>
                                        <p:cTn id="28" dur="1000" fill="hold"/>
                                        <p:tgtEl>
                                          <p:spTgt spid="29"/>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1000"/>
                                        <p:tgtEl>
                                          <p:spTgt spid="36"/>
                                        </p:tgtEl>
                                      </p:cBhvr>
                                    </p:animEffect>
                                    <p:anim calcmode="lin" valueType="num">
                                      <p:cBhvr>
                                        <p:cTn id="32" dur="1000" fill="hold"/>
                                        <p:tgtEl>
                                          <p:spTgt spid="36"/>
                                        </p:tgtEl>
                                        <p:attrNameLst>
                                          <p:attrName>ppt_x</p:attrName>
                                        </p:attrNameLst>
                                      </p:cBhvr>
                                      <p:tavLst>
                                        <p:tav tm="0">
                                          <p:val>
                                            <p:strVal val="#ppt_x"/>
                                          </p:val>
                                        </p:tav>
                                        <p:tav tm="100000">
                                          <p:val>
                                            <p:strVal val="#ppt_x"/>
                                          </p:val>
                                        </p:tav>
                                      </p:tavLst>
                                    </p:anim>
                                    <p:anim calcmode="lin" valueType="num">
                                      <p:cBhvr>
                                        <p:cTn id="33"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1000"/>
                                        <p:tgtEl>
                                          <p:spTgt spid="40"/>
                                        </p:tgtEl>
                                      </p:cBhvr>
                                    </p:animEffect>
                                    <p:anim calcmode="lin" valueType="num">
                                      <p:cBhvr>
                                        <p:cTn id="39" dur="1000" fill="hold"/>
                                        <p:tgtEl>
                                          <p:spTgt spid="40"/>
                                        </p:tgtEl>
                                        <p:attrNameLst>
                                          <p:attrName>ppt_x</p:attrName>
                                        </p:attrNameLst>
                                      </p:cBhvr>
                                      <p:tavLst>
                                        <p:tav tm="0">
                                          <p:val>
                                            <p:strVal val="#ppt_x"/>
                                          </p:val>
                                        </p:tav>
                                        <p:tav tm="100000">
                                          <p:val>
                                            <p:strVal val="#ppt_x"/>
                                          </p:val>
                                        </p:tav>
                                      </p:tavLst>
                                    </p:anim>
                                    <p:anim calcmode="lin" valueType="num">
                                      <p:cBhvr>
                                        <p:cTn id="40" dur="1000" fill="hold"/>
                                        <p:tgtEl>
                                          <p:spTgt spid="40"/>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1000"/>
                                        <p:tgtEl>
                                          <p:spTgt spid="43"/>
                                        </p:tgtEl>
                                      </p:cBhvr>
                                    </p:animEffect>
                                    <p:anim calcmode="lin" valueType="num">
                                      <p:cBhvr>
                                        <p:cTn id="44" dur="1000" fill="hold"/>
                                        <p:tgtEl>
                                          <p:spTgt spid="43"/>
                                        </p:tgtEl>
                                        <p:attrNameLst>
                                          <p:attrName>ppt_x</p:attrName>
                                        </p:attrNameLst>
                                      </p:cBhvr>
                                      <p:tavLst>
                                        <p:tav tm="0">
                                          <p:val>
                                            <p:strVal val="#ppt_x"/>
                                          </p:val>
                                        </p:tav>
                                        <p:tav tm="100000">
                                          <p:val>
                                            <p:strVal val="#ppt_x"/>
                                          </p:val>
                                        </p:tav>
                                      </p:tavLst>
                                    </p:anim>
                                    <p:anim calcmode="lin" valueType="num">
                                      <p:cBhvr>
                                        <p:cTn id="45" dur="1000" fill="hold"/>
                                        <p:tgtEl>
                                          <p:spTgt spid="43"/>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fade">
                                      <p:cBhvr>
                                        <p:cTn id="48" dur="1000"/>
                                        <p:tgtEl>
                                          <p:spTgt spid="46"/>
                                        </p:tgtEl>
                                      </p:cBhvr>
                                    </p:animEffect>
                                    <p:anim calcmode="lin" valueType="num">
                                      <p:cBhvr>
                                        <p:cTn id="49" dur="1000" fill="hold"/>
                                        <p:tgtEl>
                                          <p:spTgt spid="46"/>
                                        </p:tgtEl>
                                        <p:attrNameLst>
                                          <p:attrName>ppt_x</p:attrName>
                                        </p:attrNameLst>
                                      </p:cBhvr>
                                      <p:tavLst>
                                        <p:tav tm="0">
                                          <p:val>
                                            <p:strVal val="#ppt_x"/>
                                          </p:val>
                                        </p:tav>
                                        <p:tav tm="100000">
                                          <p:val>
                                            <p:strVal val="#ppt_x"/>
                                          </p:val>
                                        </p:tav>
                                      </p:tavLst>
                                    </p:anim>
                                    <p:anim calcmode="lin" valueType="num">
                                      <p:cBhvr>
                                        <p:cTn id="50"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7C8171F-8B94-A103-6BA1-4BC9F3C9E137}"/>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16410CB8-8115-1363-B7CA-A00AA0E28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5646CC1F-2422-1D7D-79BC-7CA08FBC41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chemeClr val="accent5"/>
              </a:gs>
              <a:gs pos="100000">
                <a:schemeClr val="accent2">
                  <a:lumMod val="60000"/>
                  <a:lumOff val="40000"/>
                  <a:alpha val="59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6BC3C8F3-C8D9-6323-FE98-1FA15C3D2C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chemeClr val="accent6">
                  <a:lumMod val="75000"/>
                  <a:alpha val="61000"/>
                </a:schemeClr>
              </a:gs>
              <a:gs pos="99000">
                <a:schemeClr val="accent6">
                  <a:alpha val="8700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1C1DF9F-5074-12B8-252E-1D30D999E764}"/>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16" name="TextBox 15">
            <a:extLst>
              <a:ext uri="{FF2B5EF4-FFF2-40B4-BE49-F238E27FC236}">
                <a16:creationId xmlns:a16="http://schemas.microsoft.com/office/drawing/2014/main" id="{6D9A96BC-8CD4-6104-AC0F-8F893BE3BE89}"/>
              </a:ext>
            </a:extLst>
          </p:cNvPr>
          <p:cNvSpPr txBox="1"/>
          <p:nvPr/>
        </p:nvSpPr>
        <p:spPr>
          <a:xfrm>
            <a:off x="1911927" y="3345873"/>
            <a:ext cx="184731" cy="369332"/>
          </a:xfrm>
          <a:prstGeom prst="rect">
            <a:avLst/>
          </a:prstGeom>
          <a:noFill/>
        </p:spPr>
        <p:txBody>
          <a:bodyPr wrap="none" rtlCol="0">
            <a:spAutoFit/>
          </a:bodyPr>
          <a:lstStyle/>
          <a:p>
            <a:endParaRPr lang="en-US" dirty="0"/>
          </a:p>
        </p:txBody>
      </p:sp>
      <p:pic>
        <p:nvPicPr>
          <p:cNvPr id="3" name="Picture 2" descr="A close-up of a newspaper&#10;&#10;AI-generated content may be incorrect.">
            <a:extLst>
              <a:ext uri="{FF2B5EF4-FFF2-40B4-BE49-F238E27FC236}">
                <a16:creationId xmlns:a16="http://schemas.microsoft.com/office/drawing/2014/main" id="{938E0578-9614-BF4F-BB58-B165B93F9A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3629" y="777223"/>
            <a:ext cx="7444740" cy="5859780"/>
          </a:xfrm>
          <a:prstGeom prst="rect">
            <a:avLst/>
          </a:prstGeom>
        </p:spPr>
      </p:pic>
      <p:pic>
        <p:nvPicPr>
          <p:cNvPr id="6" name="Picture 5" descr="A blue text on a white background&#10;&#10;AI-generated content may be incorrect.">
            <a:extLst>
              <a:ext uri="{FF2B5EF4-FFF2-40B4-BE49-F238E27FC236}">
                <a16:creationId xmlns:a16="http://schemas.microsoft.com/office/drawing/2014/main" id="{E42CAB03-E09C-7D1B-1576-E2C0682CBA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959" y="89933"/>
            <a:ext cx="6033719" cy="1063457"/>
          </a:xfrm>
          <a:prstGeom prst="rect">
            <a:avLst/>
          </a:prstGeom>
        </p:spPr>
      </p:pic>
    </p:spTree>
    <p:extLst>
      <p:ext uri="{BB962C8B-B14F-4D97-AF65-F5344CB8AC3E}">
        <p14:creationId xmlns:p14="http://schemas.microsoft.com/office/powerpoint/2010/main" val="526395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1F660F9-CF93-42D0-8FCF-627A07100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7C5D9031-3674-45D6-A9CD-3B5502BD8B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604" y="-1"/>
            <a:ext cx="12180792" cy="2344079"/>
          </a:xfrm>
          <a:prstGeom prst="rect">
            <a:avLst/>
          </a:prstGeom>
          <a:gradFill>
            <a:gsLst>
              <a:gs pos="0">
                <a:schemeClr val="accent5"/>
              </a:gs>
              <a:gs pos="100000">
                <a:schemeClr val="accent2">
                  <a:alpha val="94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316FC2C8-85D1-469C-8765-2381A8D228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29196" cy="2344079"/>
          </a:xfrm>
          <a:prstGeom prst="rect">
            <a:avLst/>
          </a:prstGeom>
          <a:gradFill>
            <a:gsLst>
              <a:gs pos="0">
                <a:schemeClr val="accent5">
                  <a:alpha val="82000"/>
                </a:schemeClr>
              </a:gs>
              <a:gs pos="68000">
                <a:schemeClr val="accent6">
                  <a:alpha val="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85E72AC0-5005-4864-BFA5-33B5E0BC5C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150699" y="-4697223"/>
            <a:ext cx="2347802" cy="11734800"/>
          </a:xfrm>
          <a:prstGeom prst="rect">
            <a:avLst/>
          </a:prstGeom>
          <a:gradFill>
            <a:gsLst>
              <a:gs pos="0">
                <a:schemeClr val="accent6">
                  <a:alpha val="26000"/>
                </a:schemeClr>
              </a:gs>
              <a:gs pos="99000">
                <a:schemeClr val="accent5">
                  <a:alpha val="6000"/>
                </a:scheme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8A030CD-2C64-4AC7-8CD2-E3E752EBDA30}"/>
              </a:ext>
            </a:extLst>
          </p:cNvPr>
          <p:cNvSpPr>
            <a:spLocks noGrp="1"/>
          </p:cNvSpPr>
          <p:nvPr>
            <p:ph type="title"/>
          </p:nvPr>
        </p:nvSpPr>
        <p:spPr>
          <a:xfrm>
            <a:off x="1371601" y="457200"/>
            <a:ext cx="9448800" cy="1101145"/>
          </a:xfrm>
        </p:spPr>
        <p:txBody>
          <a:bodyPr anchor="ctr">
            <a:normAutofit/>
          </a:bodyPr>
          <a:lstStyle/>
          <a:p>
            <a:r>
              <a:rPr lang="en-US" sz="3200" dirty="0">
                <a:solidFill>
                  <a:schemeClr val="bg1"/>
                </a:solidFill>
                <a:latin typeface="Bookman Old Style" panose="02050604050505020204" pitchFamily="18" charset="0"/>
              </a:rPr>
              <a:t>Boyd Simkins, DDS</a:t>
            </a:r>
          </a:p>
        </p:txBody>
      </p:sp>
      <p:sp>
        <p:nvSpPr>
          <p:cNvPr id="13" name="Content Placeholder 12">
            <a:extLst>
              <a:ext uri="{FF2B5EF4-FFF2-40B4-BE49-F238E27FC236}">
                <a16:creationId xmlns:a16="http://schemas.microsoft.com/office/drawing/2014/main" id="{D8CD5208-0EC5-1DC0-7175-C7D97FC01B8B}"/>
              </a:ext>
            </a:extLst>
          </p:cNvPr>
          <p:cNvSpPr>
            <a:spLocks noGrp="1"/>
          </p:cNvSpPr>
          <p:nvPr>
            <p:ph idx="1"/>
          </p:nvPr>
        </p:nvSpPr>
        <p:spPr>
          <a:xfrm>
            <a:off x="1371601" y="6053559"/>
            <a:ext cx="9632371" cy="586231"/>
          </a:xfrm>
        </p:spPr>
        <p:txBody>
          <a:bodyPr>
            <a:normAutofit/>
          </a:bodyPr>
          <a:lstStyle/>
          <a:p>
            <a:r>
              <a:rPr lang="en-US" sz="2800" dirty="0"/>
              <a:t>Husband, Father, Grandfather</a:t>
            </a:r>
          </a:p>
          <a:p>
            <a:endParaRPr lang="en-US" sz="1600" dirty="0"/>
          </a:p>
          <a:p>
            <a:pPr marL="0" indent="0">
              <a:buNone/>
            </a:pPr>
            <a:endParaRPr lang="en-US" sz="1600" dirty="0"/>
          </a:p>
        </p:txBody>
      </p:sp>
      <p:pic>
        <p:nvPicPr>
          <p:cNvPr id="3" name="Picture 2" descr="Castle Creek Pediatric Dentistry">
            <a:extLst>
              <a:ext uri="{FF2B5EF4-FFF2-40B4-BE49-F238E27FC236}">
                <a16:creationId xmlns:a16="http://schemas.microsoft.com/office/drawing/2014/main" id="{F5606CFC-BD59-F818-6440-62B239879E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10165" y="5943600"/>
            <a:ext cx="2581835" cy="9144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erson and person taking a selfie&#10;&#10;AI-generated content may be incorrect.">
            <a:extLst>
              <a:ext uri="{FF2B5EF4-FFF2-40B4-BE49-F238E27FC236}">
                <a16:creationId xmlns:a16="http://schemas.microsoft.com/office/drawing/2014/main" id="{E5F4D967-8683-7AD8-10BF-790E582C0433}"/>
              </a:ext>
            </a:extLst>
          </p:cNvPr>
          <p:cNvPicPr>
            <a:picLocks noChangeAspect="1"/>
          </p:cNvPicPr>
          <p:nvPr/>
        </p:nvPicPr>
        <p:blipFill>
          <a:blip r:embed="rId4">
            <a:extLst>
              <a:ext uri="{28A0092B-C50C-407E-A947-70E740481C1C}">
                <a14:useLocalDpi xmlns:a14="http://schemas.microsoft.com/office/drawing/2010/main" val="0"/>
              </a:ext>
            </a:extLst>
          </a:blip>
          <a:srcRect l="35949" t="-135" r="1" b="135"/>
          <a:stretch/>
        </p:blipFill>
        <p:spPr>
          <a:xfrm rot="5400000">
            <a:off x="998952" y="1122280"/>
            <a:ext cx="4392592" cy="5143500"/>
          </a:xfrm>
          <a:prstGeom prst="rect">
            <a:avLst/>
          </a:prstGeom>
        </p:spPr>
      </p:pic>
      <p:pic>
        <p:nvPicPr>
          <p:cNvPr id="10" name="Picture 9" descr="A group of people posing for a photo&#10;&#10;AI-generated content may be incorrect.">
            <a:extLst>
              <a:ext uri="{FF2B5EF4-FFF2-40B4-BE49-F238E27FC236}">
                <a16:creationId xmlns:a16="http://schemas.microsoft.com/office/drawing/2014/main" id="{969B8F59-4F7D-BE52-40D4-D40B026403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6021820" y="1497733"/>
            <a:ext cx="5856788" cy="4392591"/>
          </a:xfrm>
          <a:prstGeom prst="rect">
            <a:avLst/>
          </a:prstGeom>
        </p:spPr>
      </p:pic>
    </p:spTree>
    <p:extLst>
      <p:ext uri="{BB962C8B-B14F-4D97-AF65-F5344CB8AC3E}">
        <p14:creationId xmlns:p14="http://schemas.microsoft.com/office/powerpoint/2010/main" val="29057538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202BB8C-B882-9BBB-F6BD-5CA4E1EAEE82}"/>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79CF17A2-6989-30EA-BB54-FD8607B21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9991F233-AF7B-AD3F-E7A0-888D59BF32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chemeClr val="accent5"/>
              </a:gs>
              <a:gs pos="100000">
                <a:schemeClr val="accent2">
                  <a:lumMod val="60000"/>
                  <a:lumOff val="40000"/>
                  <a:alpha val="59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D93F07E4-2288-115A-9383-5DDFF01C8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chemeClr val="accent6">
                  <a:lumMod val="75000"/>
                  <a:alpha val="61000"/>
                </a:schemeClr>
              </a:gs>
              <a:gs pos="99000">
                <a:schemeClr val="accent6">
                  <a:alpha val="8700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568A9AA-8B4D-9321-CA54-97A097CDD109}"/>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16" name="TextBox 15">
            <a:extLst>
              <a:ext uri="{FF2B5EF4-FFF2-40B4-BE49-F238E27FC236}">
                <a16:creationId xmlns:a16="http://schemas.microsoft.com/office/drawing/2014/main" id="{4B652D8B-676C-A22D-4301-02A10B823C72}"/>
              </a:ext>
            </a:extLst>
          </p:cNvPr>
          <p:cNvSpPr txBox="1"/>
          <p:nvPr/>
        </p:nvSpPr>
        <p:spPr>
          <a:xfrm>
            <a:off x="1911927" y="3345873"/>
            <a:ext cx="184731" cy="369332"/>
          </a:xfrm>
          <a:prstGeom prst="rect">
            <a:avLst/>
          </a:prstGeom>
          <a:noFill/>
        </p:spPr>
        <p:txBody>
          <a:bodyPr wrap="none" rtlCol="0">
            <a:spAutoFit/>
          </a:bodyPr>
          <a:lstStyle/>
          <a:p>
            <a:endParaRPr lang="en-US" dirty="0"/>
          </a:p>
        </p:txBody>
      </p:sp>
      <p:pic>
        <p:nvPicPr>
          <p:cNvPr id="6" name="Picture 5" descr="A blue text on a white background&#10;&#10;AI-generated content may be incorrect.">
            <a:extLst>
              <a:ext uri="{FF2B5EF4-FFF2-40B4-BE49-F238E27FC236}">
                <a16:creationId xmlns:a16="http://schemas.microsoft.com/office/drawing/2014/main" id="{79EE4357-7FD2-C1A0-CA54-978E069BE6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959" y="89933"/>
            <a:ext cx="6033719" cy="1063457"/>
          </a:xfrm>
          <a:prstGeom prst="rect">
            <a:avLst/>
          </a:prstGeom>
        </p:spPr>
      </p:pic>
      <p:pic>
        <p:nvPicPr>
          <p:cNvPr id="4" name="Picture 3" descr="A document with text on it&#10;&#10;AI-generated content may be incorrect.">
            <a:extLst>
              <a:ext uri="{FF2B5EF4-FFF2-40B4-BE49-F238E27FC236}">
                <a16:creationId xmlns:a16="http://schemas.microsoft.com/office/drawing/2014/main" id="{D765AD10-A55B-B660-255D-751F0C59AC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7900" y="871314"/>
            <a:ext cx="6613291" cy="5996576"/>
          </a:xfrm>
          <a:prstGeom prst="rect">
            <a:avLst/>
          </a:prstGeom>
        </p:spPr>
      </p:pic>
      <p:sp>
        <p:nvSpPr>
          <p:cNvPr id="5" name="Oval 4">
            <a:extLst>
              <a:ext uri="{FF2B5EF4-FFF2-40B4-BE49-F238E27FC236}">
                <a16:creationId xmlns:a16="http://schemas.microsoft.com/office/drawing/2014/main" id="{93066921-40F7-6F58-C4C0-175DD146C7F0}"/>
              </a:ext>
            </a:extLst>
          </p:cNvPr>
          <p:cNvSpPr/>
          <p:nvPr/>
        </p:nvSpPr>
        <p:spPr>
          <a:xfrm>
            <a:off x="3321934" y="6303668"/>
            <a:ext cx="2129742" cy="464399"/>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0224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C6EB57B-D3D0-935C-BB39-5D20F3948E0A}"/>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5F23119F-788D-8AAF-0450-38E33EDE00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052FDACC-268F-B025-5F1B-2D07FB7456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chemeClr val="accent5"/>
              </a:gs>
              <a:gs pos="100000">
                <a:schemeClr val="accent2">
                  <a:lumMod val="60000"/>
                  <a:lumOff val="40000"/>
                  <a:alpha val="59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AA5F38F6-DEFD-8371-9626-5052766B38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chemeClr val="accent6">
                  <a:lumMod val="75000"/>
                  <a:alpha val="61000"/>
                </a:schemeClr>
              </a:gs>
              <a:gs pos="99000">
                <a:schemeClr val="accent6">
                  <a:alpha val="8700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0212B3A1-C0DF-086F-F2B7-93C9529D3462}"/>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16" name="TextBox 15">
            <a:extLst>
              <a:ext uri="{FF2B5EF4-FFF2-40B4-BE49-F238E27FC236}">
                <a16:creationId xmlns:a16="http://schemas.microsoft.com/office/drawing/2014/main" id="{CD258983-BD30-EE18-C00F-2FC7278926E6}"/>
              </a:ext>
            </a:extLst>
          </p:cNvPr>
          <p:cNvSpPr txBox="1"/>
          <p:nvPr/>
        </p:nvSpPr>
        <p:spPr>
          <a:xfrm>
            <a:off x="1911927" y="3345873"/>
            <a:ext cx="184731" cy="369332"/>
          </a:xfrm>
          <a:prstGeom prst="rect">
            <a:avLst/>
          </a:prstGeom>
          <a:noFill/>
        </p:spPr>
        <p:txBody>
          <a:bodyPr wrap="none" rtlCol="0">
            <a:spAutoFit/>
          </a:bodyPr>
          <a:lstStyle/>
          <a:p>
            <a:endParaRPr lang="en-US" dirty="0"/>
          </a:p>
        </p:txBody>
      </p:sp>
      <p:graphicFrame>
        <p:nvGraphicFramePr>
          <p:cNvPr id="2" name="Object 1">
            <a:extLst>
              <a:ext uri="{FF2B5EF4-FFF2-40B4-BE49-F238E27FC236}">
                <a16:creationId xmlns:a16="http://schemas.microsoft.com/office/drawing/2014/main" id="{6C961264-2C04-F962-3588-68D5A835D5C5}"/>
              </a:ext>
            </a:extLst>
          </p:cNvPr>
          <p:cNvGraphicFramePr>
            <a:graphicFrameLocks noChangeAspect="1"/>
          </p:cNvGraphicFramePr>
          <p:nvPr/>
        </p:nvGraphicFramePr>
        <p:xfrm>
          <a:off x="6379030" y="82740"/>
          <a:ext cx="4755016" cy="6267748"/>
        </p:xfrm>
        <a:graphic>
          <a:graphicData uri="http://schemas.openxmlformats.org/presentationml/2006/ole">
            <mc:AlternateContent xmlns:mc="http://schemas.openxmlformats.org/markup-compatibility/2006">
              <mc:Choice xmlns:v="urn:schemas-microsoft-com:vml" Requires="v">
                <p:oleObj name="Acrobat Document" r:id="rId3" imgW="4526067" imgH="5966460" progId="Acrobat.Document.DC">
                  <p:embed/>
                </p:oleObj>
              </mc:Choice>
              <mc:Fallback>
                <p:oleObj name="Acrobat Document" r:id="rId3" imgW="4526067" imgH="5966460" progId="Acrobat.Document.DC">
                  <p:embed/>
                  <p:pic>
                    <p:nvPicPr>
                      <p:cNvPr id="2" name="Object 1">
                        <a:extLst>
                          <a:ext uri="{FF2B5EF4-FFF2-40B4-BE49-F238E27FC236}">
                            <a16:creationId xmlns:a16="http://schemas.microsoft.com/office/drawing/2014/main" id="{6C961264-2C04-F962-3588-68D5A835D5C5}"/>
                          </a:ext>
                        </a:extLst>
                      </p:cNvPr>
                      <p:cNvPicPr/>
                      <p:nvPr/>
                    </p:nvPicPr>
                    <p:blipFill>
                      <a:blip r:embed="rId4"/>
                      <a:stretch>
                        <a:fillRect/>
                      </a:stretch>
                    </p:blipFill>
                    <p:spPr>
                      <a:xfrm>
                        <a:off x="6379030" y="82740"/>
                        <a:ext cx="4755016" cy="6267748"/>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815658DF-30AF-5B4E-AB38-D9BE657AA1C6}"/>
              </a:ext>
            </a:extLst>
          </p:cNvPr>
          <p:cNvSpPr txBox="1"/>
          <p:nvPr/>
        </p:nvSpPr>
        <p:spPr>
          <a:xfrm>
            <a:off x="217715" y="2391766"/>
            <a:ext cx="5943600" cy="1323439"/>
          </a:xfrm>
          <a:prstGeom prst="rect">
            <a:avLst/>
          </a:prstGeom>
          <a:noFill/>
        </p:spPr>
        <p:txBody>
          <a:bodyPr wrap="square" rtlCol="0">
            <a:spAutoFit/>
          </a:bodyPr>
          <a:lstStyle/>
          <a:p>
            <a:r>
              <a:rPr lang="en-US" sz="4000" b="1" dirty="0"/>
              <a:t>Pediatric Airway “Risk” Assessment</a:t>
            </a:r>
          </a:p>
        </p:txBody>
      </p:sp>
      <p:pic>
        <p:nvPicPr>
          <p:cNvPr id="3" name="Picture 2" descr="A blue text on a white background&#10;&#10;AI-generated content may be incorrect.">
            <a:extLst>
              <a:ext uri="{FF2B5EF4-FFF2-40B4-BE49-F238E27FC236}">
                <a16:creationId xmlns:a16="http://schemas.microsoft.com/office/drawing/2014/main" id="{4A35D3C1-B76B-2384-D10A-03CAF3F1EC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596" y="89934"/>
            <a:ext cx="6033719" cy="1063457"/>
          </a:xfrm>
          <a:prstGeom prst="rect">
            <a:avLst/>
          </a:prstGeom>
        </p:spPr>
      </p:pic>
    </p:spTree>
    <p:extLst>
      <p:ext uri="{BB962C8B-B14F-4D97-AF65-F5344CB8AC3E}">
        <p14:creationId xmlns:p14="http://schemas.microsoft.com/office/powerpoint/2010/main" val="928856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61707E60-CEC9-4661-AA82-69242EB4B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chemeClr val="accent5"/>
              </a:gs>
              <a:gs pos="100000">
                <a:schemeClr val="accent2">
                  <a:lumMod val="60000"/>
                  <a:lumOff val="40000"/>
                  <a:alpha val="59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8F035CD8-AE30-4146-96F2-036B0CE5E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chemeClr val="accent6">
                  <a:lumMod val="75000"/>
                  <a:alpha val="61000"/>
                </a:schemeClr>
              </a:gs>
              <a:gs pos="99000">
                <a:schemeClr val="accent6">
                  <a:alpha val="8700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D354784-C278-A5D6-9ECE-F2D6DB7EBD51}"/>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16" name="TextBox 15">
            <a:extLst>
              <a:ext uri="{FF2B5EF4-FFF2-40B4-BE49-F238E27FC236}">
                <a16:creationId xmlns:a16="http://schemas.microsoft.com/office/drawing/2014/main" id="{F9F4EC98-17F8-AF18-4EB5-61CEA812B795}"/>
              </a:ext>
            </a:extLst>
          </p:cNvPr>
          <p:cNvSpPr txBox="1"/>
          <p:nvPr/>
        </p:nvSpPr>
        <p:spPr>
          <a:xfrm>
            <a:off x="1911927" y="3345873"/>
            <a:ext cx="184731" cy="369332"/>
          </a:xfrm>
          <a:prstGeom prst="rect">
            <a:avLst/>
          </a:prstGeom>
          <a:noFill/>
        </p:spPr>
        <p:txBody>
          <a:bodyPr wrap="none" rtlCol="0">
            <a:spAutoFit/>
          </a:bodyPr>
          <a:lstStyle/>
          <a:p>
            <a:endParaRPr lang="en-US" dirty="0"/>
          </a:p>
        </p:txBody>
      </p:sp>
      <p:graphicFrame>
        <p:nvGraphicFramePr>
          <p:cNvPr id="2" name="Object 1">
            <a:extLst>
              <a:ext uri="{FF2B5EF4-FFF2-40B4-BE49-F238E27FC236}">
                <a16:creationId xmlns:a16="http://schemas.microsoft.com/office/drawing/2014/main" id="{4FF8AFA2-E2BF-541E-1B5C-DCFD3A6DE8B3}"/>
              </a:ext>
            </a:extLst>
          </p:cNvPr>
          <p:cNvGraphicFramePr>
            <a:graphicFrameLocks noChangeAspect="1"/>
          </p:cNvGraphicFramePr>
          <p:nvPr>
            <p:extLst>
              <p:ext uri="{D42A27DB-BD31-4B8C-83A1-F6EECF244321}">
                <p14:modId xmlns:p14="http://schemas.microsoft.com/office/powerpoint/2010/main" val="2690967815"/>
              </p:ext>
            </p:extLst>
          </p:nvPr>
        </p:nvGraphicFramePr>
        <p:xfrm>
          <a:off x="6992734" y="12514"/>
          <a:ext cx="4784430" cy="6393602"/>
        </p:xfrm>
        <a:graphic>
          <a:graphicData uri="http://schemas.openxmlformats.org/presentationml/2006/ole">
            <mc:AlternateContent xmlns:mc="http://schemas.openxmlformats.org/markup-compatibility/2006">
              <mc:Choice xmlns:v="urn:schemas-microsoft-com:vml" Requires="v">
                <p:oleObj name="Document" r:id="rId3" imgW="6491416" imgH="8675175" progId="Word.Document.8">
                  <p:embed/>
                </p:oleObj>
              </mc:Choice>
              <mc:Fallback>
                <p:oleObj name="Document" r:id="rId3" imgW="6491416" imgH="8675175" progId="Word.Document.8">
                  <p:embed/>
                  <p:pic>
                    <p:nvPicPr>
                      <p:cNvPr id="2" name="Object 1">
                        <a:extLst>
                          <a:ext uri="{FF2B5EF4-FFF2-40B4-BE49-F238E27FC236}">
                            <a16:creationId xmlns:a16="http://schemas.microsoft.com/office/drawing/2014/main" id="{4FF8AFA2-E2BF-541E-1B5C-DCFD3A6DE8B3}"/>
                          </a:ext>
                        </a:extLst>
                      </p:cNvPr>
                      <p:cNvPicPr/>
                      <p:nvPr/>
                    </p:nvPicPr>
                    <p:blipFill>
                      <a:blip r:embed="rId4"/>
                      <a:stretch>
                        <a:fillRect/>
                      </a:stretch>
                    </p:blipFill>
                    <p:spPr>
                      <a:xfrm>
                        <a:off x="6992734" y="12514"/>
                        <a:ext cx="4784430" cy="6393602"/>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AC2B5EE2-8C21-C594-9F35-3449865EF987}"/>
              </a:ext>
            </a:extLst>
          </p:cNvPr>
          <p:cNvSpPr txBox="1"/>
          <p:nvPr/>
        </p:nvSpPr>
        <p:spPr>
          <a:xfrm>
            <a:off x="424543" y="1153391"/>
            <a:ext cx="5268686" cy="2554545"/>
          </a:xfrm>
          <a:prstGeom prst="rect">
            <a:avLst/>
          </a:prstGeom>
          <a:noFill/>
        </p:spPr>
        <p:txBody>
          <a:bodyPr wrap="square" rtlCol="0">
            <a:spAutoFit/>
          </a:bodyPr>
          <a:lstStyle/>
          <a:p>
            <a:r>
              <a:rPr lang="en-US" sz="4000" b="1" dirty="0"/>
              <a:t>Pediatric Sleep Questionnaire:</a:t>
            </a:r>
          </a:p>
          <a:p>
            <a:r>
              <a:rPr lang="en-US" sz="4000" b="1" dirty="0"/>
              <a:t>Sleep-Disordered Breathing Subscale</a:t>
            </a:r>
          </a:p>
        </p:txBody>
      </p:sp>
    </p:spTree>
    <p:extLst>
      <p:ext uri="{BB962C8B-B14F-4D97-AF65-F5344CB8AC3E}">
        <p14:creationId xmlns:p14="http://schemas.microsoft.com/office/powerpoint/2010/main" val="18921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61707E60-CEC9-4661-AA82-69242EB4B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chemeClr val="accent5"/>
              </a:gs>
              <a:gs pos="100000">
                <a:schemeClr val="accent2">
                  <a:lumMod val="60000"/>
                  <a:lumOff val="40000"/>
                  <a:alpha val="59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8F035CD8-AE30-4146-96F2-036B0CE5E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chemeClr val="accent6">
                  <a:lumMod val="75000"/>
                  <a:alpha val="61000"/>
                </a:schemeClr>
              </a:gs>
              <a:gs pos="99000">
                <a:schemeClr val="accent6">
                  <a:alpha val="8700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D354784-C278-A5D6-9ECE-F2D6DB7EBD51}"/>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16" name="TextBox 15">
            <a:extLst>
              <a:ext uri="{FF2B5EF4-FFF2-40B4-BE49-F238E27FC236}">
                <a16:creationId xmlns:a16="http://schemas.microsoft.com/office/drawing/2014/main" id="{F9F4EC98-17F8-AF18-4EB5-61CEA812B795}"/>
              </a:ext>
            </a:extLst>
          </p:cNvPr>
          <p:cNvSpPr txBox="1"/>
          <p:nvPr/>
        </p:nvSpPr>
        <p:spPr>
          <a:xfrm>
            <a:off x="1911927" y="3345873"/>
            <a:ext cx="184731" cy="369332"/>
          </a:xfrm>
          <a:prstGeom prst="rect">
            <a:avLst/>
          </a:prstGeom>
          <a:noFill/>
        </p:spPr>
        <p:txBody>
          <a:bodyPr wrap="none" rtlCol="0">
            <a:spAutoFit/>
          </a:bodyPr>
          <a:lstStyle/>
          <a:p>
            <a:endParaRPr lang="en-US" dirty="0"/>
          </a:p>
        </p:txBody>
      </p:sp>
      <p:graphicFrame>
        <p:nvGraphicFramePr>
          <p:cNvPr id="2" name="Object 1">
            <a:extLst>
              <a:ext uri="{FF2B5EF4-FFF2-40B4-BE49-F238E27FC236}">
                <a16:creationId xmlns:a16="http://schemas.microsoft.com/office/drawing/2014/main" id="{4FF8AFA2-E2BF-541E-1B5C-DCFD3A6DE8B3}"/>
              </a:ext>
            </a:extLst>
          </p:cNvPr>
          <p:cNvGraphicFramePr>
            <a:graphicFrameLocks noChangeAspect="1"/>
          </p:cNvGraphicFramePr>
          <p:nvPr/>
        </p:nvGraphicFramePr>
        <p:xfrm>
          <a:off x="6992734" y="12514"/>
          <a:ext cx="4784430" cy="6393602"/>
        </p:xfrm>
        <a:graphic>
          <a:graphicData uri="http://schemas.openxmlformats.org/presentationml/2006/ole">
            <mc:AlternateContent xmlns:mc="http://schemas.openxmlformats.org/markup-compatibility/2006">
              <mc:Choice xmlns:v="urn:schemas-microsoft-com:vml" Requires="v">
                <p:oleObj name="Document" r:id="rId3" imgW="6491416" imgH="8675175" progId="Word.Document.8">
                  <p:embed/>
                </p:oleObj>
              </mc:Choice>
              <mc:Fallback>
                <p:oleObj name="Document" r:id="rId3" imgW="6491416" imgH="8675175" progId="Word.Document.8">
                  <p:embed/>
                  <p:pic>
                    <p:nvPicPr>
                      <p:cNvPr id="2" name="Object 1">
                        <a:extLst>
                          <a:ext uri="{FF2B5EF4-FFF2-40B4-BE49-F238E27FC236}">
                            <a16:creationId xmlns:a16="http://schemas.microsoft.com/office/drawing/2014/main" id="{4FF8AFA2-E2BF-541E-1B5C-DCFD3A6DE8B3}"/>
                          </a:ext>
                        </a:extLst>
                      </p:cNvPr>
                      <p:cNvPicPr/>
                      <p:nvPr/>
                    </p:nvPicPr>
                    <p:blipFill>
                      <a:blip r:embed="rId4"/>
                      <a:stretch>
                        <a:fillRect/>
                      </a:stretch>
                    </p:blipFill>
                    <p:spPr>
                      <a:xfrm>
                        <a:off x="6992734" y="12514"/>
                        <a:ext cx="4784430" cy="6393602"/>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3F545528-EACD-3FFF-2FB3-348405AF2835}"/>
              </a:ext>
            </a:extLst>
          </p:cNvPr>
          <p:cNvGraphicFramePr>
            <a:graphicFrameLocks noChangeAspect="1"/>
          </p:cNvGraphicFramePr>
          <p:nvPr>
            <p:extLst>
              <p:ext uri="{D42A27DB-BD31-4B8C-83A1-F6EECF244321}">
                <p14:modId xmlns:p14="http://schemas.microsoft.com/office/powerpoint/2010/main" val="674123619"/>
              </p:ext>
            </p:extLst>
          </p:nvPr>
        </p:nvGraphicFramePr>
        <p:xfrm>
          <a:off x="601498" y="138368"/>
          <a:ext cx="4755016" cy="6267748"/>
        </p:xfrm>
        <a:graphic>
          <a:graphicData uri="http://schemas.openxmlformats.org/presentationml/2006/ole">
            <mc:AlternateContent xmlns:mc="http://schemas.openxmlformats.org/markup-compatibility/2006">
              <mc:Choice xmlns:v="urn:schemas-microsoft-com:vml" Requires="v">
                <p:oleObj name="Acrobat Document" r:id="rId5" imgW="4526067" imgH="5966460" progId="Acrobat.Document.DC">
                  <p:embed/>
                </p:oleObj>
              </mc:Choice>
              <mc:Fallback>
                <p:oleObj name="Acrobat Document" r:id="rId5" imgW="4526067" imgH="5966460" progId="Acrobat.Document.DC">
                  <p:embed/>
                  <p:pic>
                    <p:nvPicPr>
                      <p:cNvPr id="4" name="Object 3">
                        <a:extLst>
                          <a:ext uri="{FF2B5EF4-FFF2-40B4-BE49-F238E27FC236}">
                            <a16:creationId xmlns:a16="http://schemas.microsoft.com/office/drawing/2014/main" id="{3F545528-EACD-3FFF-2FB3-348405AF2835}"/>
                          </a:ext>
                        </a:extLst>
                      </p:cNvPr>
                      <p:cNvPicPr/>
                      <p:nvPr/>
                    </p:nvPicPr>
                    <p:blipFill>
                      <a:blip r:embed="rId6"/>
                      <a:stretch>
                        <a:fillRect/>
                      </a:stretch>
                    </p:blipFill>
                    <p:spPr>
                      <a:xfrm>
                        <a:off x="601498" y="138368"/>
                        <a:ext cx="4755016" cy="6267748"/>
                      </a:xfrm>
                      <a:prstGeom prst="rect">
                        <a:avLst/>
                      </a:prstGeom>
                    </p:spPr>
                  </p:pic>
                </p:oleObj>
              </mc:Fallback>
            </mc:AlternateContent>
          </a:graphicData>
        </a:graphic>
      </p:graphicFrame>
      <p:cxnSp>
        <p:nvCxnSpPr>
          <p:cNvPr id="6" name="Straight Connector 5">
            <a:extLst>
              <a:ext uri="{FF2B5EF4-FFF2-40B4-BE49-F238E27FC236}">
                <a16:creationId xmlns:a16="http://schemas.microsoft.com/office/drawing/2014/main" id="{862721F7-6885-52A7-F7E1-657CF545148C}"/>
              </a:ext>
            </a:extLst>
          </p:cNvPr>
          <p:cNvCxnSpPr/>
          <p:nvPr/>
        </p:nvCxnSpPr>
        <p:spPr>
          <a:xfrm flipV="1">
            <a:off x="2167188" y="2590800"/>
            <a:ext cx="5148012" cy="3048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08A1545-3C41-B552-BCA9-B9745035188C}"/>
              </a:ext>
            </a:extLst>
          </p:cNvPr>
          <p:cNvCxnSpPr>
            <a:cxnSpLocks/>
          </p:cNvCxnSpPr>
          <p:nvPr/>
        </p:nvCxnSpPr>
        <p:spPr>
          <a:xfrm>
            <a:off x="2329543" y="2969142"/>
            <a:ext cx="4833257" cy="11347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DF3B0DB-0A07-6C08-9336-95AB7F768721}"/>
              </a:ext>
            </a:extLst>
          </p:cNvPr>
          <p:cNvCxnSpPr>
            <a:cxnSpLocks/>
          </p:cNvCxnSpPr>
          <p:nvPr/>
        </p:nvCxnSpPr>
        <p:spPr>
          <a:xfrm>
            <a:off x="2667000" y="3087184"/>
            <a:ext cx="4478882" cy="226084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8C413C0-4908-E6A1-F721-FCD068973E7B}"/>
              </a:ext>
            </a:extLst>
          </p:cNvPr>
          <p:cNvCxnSpPr>
            <a:cxnSpLocks/>
          </p:cNvCxnSpPr>
          <p:nvPr/>
        </p:nvCxnSpPr>
        <p:spPr>
          <a:xfrm>
            <a:off x="3450773" y="3176657"/>
            <a:ext cx="3695109" cy="216426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ACBA16B-9A80-1293-48F7-563B2B4BBAD6}"/>
              </a:ext>
            </a:extLst>
          </p:cNvPr>
          <p:cNvCxnSpPr>
            <a:cxnSpLocks/>
          </p:cNvCxnSpPr>
          <p:nvPr/>
        </p:nvCxnSpPr>
        <p:spPr>
          <a:xfrm>
            <a:off x="3113314" y="3302329"/>
            <a:ext cx="3971245" cy="22821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9C0CAC9-70F6-B96E-3CDD-4C7E1FEC5ECE}"/>
              </a:ext>
            </a:extLst>
          </p:cNvPr>
          <p:cNvCxnSpPr>
            <a:cxnSpLocks/>
          </p:cNvCxnSpPr>
          <p:nvPr/>
        </p:nvCxnSpPr>
        <p:spPr>
          <a:xfrm flipV="1">
            <a:off x="2547257" y="1377844"/>
            <a:ext cx="4691743" cy="269341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07D636A-CE3D-DD61-EEEF-8E34EAE79CB5}"/>
              </a:ext>
            </a:extLst>
          </p:cNvPr>
          <p:cNvCxnSpPr>
            <a:cxnSpLocks/>
          </p:cNvCxnSpPr>
          <p:nvPr/>
        </p:nvCxnSpPr>
        <p:spPr>
          <a:xfrm flipV="1">
            <a:off x="1911927" y="1654629"/>
            <a:ext cx="5327073" cy="252282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C52FD20-0483-B4B0-C105-3C96C2198D9B}"/>
              </a:ext>
            </a:extLst>
          </p:cNvPr>
          <p:cNvCxnSpPr>
            <a:cxnSpLocks/>
          </p:cNvCxnSpPr>
          <p:nvPr/>
        </p:nvCxnSpPr>
        <p:spPr>
          <a:xfrm flipV="1">
            <a:off x="2979006" y="1878936"/>
            <a:ext cx="4284779" cy="239450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CA9F021-20FC-757D-71C3-4FE39A8F4552}"/>
              </a:ext>
            </a:extLst>
          </p:cNvPr>
          <p:cNvCxnSpPr>
            <a:cxnSpLocks/>
          </p:cNvCxnSpPr>
          <p:nvPr/>
        </p:nvCxnSpPr>
        <p:spPr>
          <a:xfrm flipV="1">
            <a:off x="1911927" y="2190042"/>
            <a:ext cx="5233955" cy="220907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AE47167-A697-DC74-6D13-F63C16B8E9FD}"/>
              </a:ext>
            </a:extLst>
          </p:cNvPr>
          <p:cNvCxnSpPr>
            <a:cxnSpLocks/>
          </p:cNvCxnSpPr>
          <p:nvPr/>
        </p:nvCxnSpPr>
        <p:spPr>
          <a:xfrm flipV="1">
            <a:off x="2167188" y="2807749"/>
            <a:ext cx="5148012" cy="190112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C50CCD3-51B6-43FA-E8BD-6DFBFBC44AF4}"/>
              </a:ext>
            </a:extLst>
          </p:cNvPr>
          <p:cNvCxnSpPr>
            <a:cxnSpLocks/>
          </p:cNvCxnSpPr>
          <p:nvPr/>
        </p:nvCxnSpPr>
        <p:spPr>
          <a:xfrm flipV="1">
            <a:off x="2427514" y="3883646"/>
            <a:ext cx="4718368" cy="104804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43" name="Picture 42">
            <a:extLst>
              <a:ext uri="{FF2B5EF4-FFF2-40B4-BE49-F238E27FC236}">
                <a16:creationId xmlns:a16="http://schemas.microsoft.com/office/drawing/2014/main" id="{10434517-9FE5-C033-3994-C3BB88AB75AB}"/>
              </a:ext>
            </a:extLst>
          </p:cNvPr>
          <p:cNvPicPr>
            <a:picLocks noChangeAspect="1"/>
          </p:cNvPicPr>
          <p:nvPr/>
        </p:nvPicPr>
        <p:blipFill rotWithShape="1">
          <a:blip r:embed="rId7">
            <a:extLst>
              <a:ext uri="{28A0092B-C50C-407E-A947-70E740481C1C}">
                <a14:useLocalDpi xmlns:a14="http://schemas.microsoft.com/office/drawing/2010/main" val="0"/>
              </a:ext>
            </a:extLst>
          </a:blip>
          <a:srcRect r="1916" b="12213"/>
          <a:stretch/>
        </p:blipFill>
        <p:spPr>
          <a:xfrm>
            <a:off x="3926897" y="6015246"/>
            <a:ext cx="3557636" cy="334467"/>
          </a:xfrm>
          <a:prstGeom prst="rect">
            <a:avLst/>
          </a:prstGeom>
        </p:spPr>
      </p:pic>
      <p:cxnSp>
        <p:nvCxnSpPr>
          <p:cNvPr id="46" name="Straight Connector 45">
            <a:extLst>
              <a:ext uri="{FF2B5EF4-FFF2-40B4-BE49-F238E27FC236}">
                <a16:creationId xmlns:a16="http://schemas.microsoft.com/office/drawing/2014/main" id="{69235BE7-DCBF-52BF-5E69-5ABA8566CA60}"/>
              </a:ext>
            </a:extLst>
          </p:cNvPr>
          <p:cNvCxnSpPr>
            <a:cxnSpLocks/>
          </p:cNvCxnSpPr>
          <p:nvPr/>
        </p:nvCxnSpPr>
        <p:spPr>
          <a:xfrm flipV="1">
            <a:off x="5529943" y="4734394"/>
            <a:ext cx="1392261" cy="119845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8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0-#ppt_h/2"/>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500" fill="hold"/>
                                        <p:tgtEl>
                                          <p:spTgt spid="27"/>
                                        </p:tgtEl>
                                        <p:attrNameLst>
                                          <p:attrName>ppt_x</p:attrName>
                                        </p:attrNameLst>
                                      </p:cBhvr>
                                      <p:tavLst>
                                        <p:tav tm="0">
                                          <p:val>
                                            <p:strVal val="1+#ppt_w/2"/>
                                          </p:val>
                                        </p:tav>
                                        <p:tav tm="100000">
                                          <p:val>
                                            <p:strVal val="#ppt_x"/>
                                          </p:val>
                                        </p:tav>
                                      </p:tavLst>
                                    </p:anim>
                                    <p:anim calcmode="lin" valueType="num">
                                      <p:cBhvr additive="base">
                                        <p:cTn id="24" dur="500" fill="hold"/>
                                        <p:tgtEl>
                                          <p:spTgt spid="27"/>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anim calcmode="lin" valueType="num">
                                      <p:cBhvr additive="base">
                                        <p:cTn id="27" dur="500" fill="hold"/>
                                        <p:tgtEl>
                                          <p:spTgt spid="46"/>
                                        </p:tgtEl>
                                        <p:attrNameLst>
                                          <p:attrName>ppt_x</p:attrName>
                                        </p:attrNameLst>
                                      </p:cBhvr>
                                      <p:tavLst>
                                        <p:tav tm="0">
                                          <p:val>
                                            <p:strVal val="1+#ppt_w/2"/>
                                          </p:val>
                                        </p:tav>
                                        <p:tav tm="100000">
                                          <p:val>
                                            <p:strVal val="#ppt_x"/>
                                          </p:val>
                                        </p:tav>
                                      </p:tavLst>
                                    </p:anim>
                                    <p:anim calcmode="lin" valueType="num">
                                      <p:cBhvr additive="base">
                                        <p:cTn id="28" dur="500" fill="hold"/>
                                        <p:tgtEl>
                                          <p:spTgt spid="46"/>
                                        </p:tgtEl>
                                        <p:attrNameLst>
                                          <p:attrName>ppt_y</p:attrName>
                                        </p:attrNameLst>
                                      </p:cBhvr>
                                      <p:tavLst>
                                        <p:tav tm="0">
                                          <p:val>
                                            <p:strVal val="#ppt_y"/>
                                          </p:val>
                                        </p:tav>
                                        <p:tav tm="100000">
                                          <p:val>
                                            <p:strVal val="#ppt_y"/>
                                          </p:val>
                                        </p:tav>
                                      </p:tavLst>
                                    </p:anim>
                                  </p:childTnLst>
                                </p:cTn>
                              </p:par>
                              <p:par>
                                <p:cTn id="29" presetID="2" presetClass="entr" presetSubtype="3"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additive="base">
                                        <p:cTn id="31" dur="500" fill="hold"/>
                                        <p:tgtEl>
                                          <p:spTgt spid="39"/>
                                        </p:tgtEl>
                                        <p:attrNameLst>
                                          <p:attrName>ppt_x</p:attrName>
                                        </p:attrNameLst>
                                      </p:cBhvr>
                                      <p:tavLst>
                                        <p:tav tm="0">
                                          <p:val>
                                            <p:strVal val="1+#ppt_w/2"/>
                                          </p:val>
                                        </p:tav>
                                        <p:tav tm="100000">
                                          <p:val>
                                            <p:strVal val="#ppt_x"/>
                                          </p:val>
                                        </p:tav>
                                      </p:tavLst>
                                    </p:anim>
                                    <p:anim calcmode="lin" valueType="num">
                                      <p:cBhvr additive="base">
                                        <p:cTn id="32" dur="500" fill="hold"/>
                                        <p:tgtEl>
                                          <p:spTgt spid="39"/>
                                        </p:tgtEl>
                                        <p:attrNameLst>
                                          <p:attrName>ppt_y</p:attrName>
                                        </p:attrNameLst>
                                      </p:cBhvr>
                                      <p:tavLst>
                                        <p:tav tm="0">
                                          <p:val>
                                            <p:strVal val="0-#ppt_h/2"/>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additive="base">
                                        <p:cTn id="35" dur="500" fill="hold"/>
                                        <p:tgtEl>
                                          <p:spTgt spid="36"/>
                                        </p:tgtEl>
                                        <p:attrNameLst>
                                          <p:attrName>ppt_x</p:attrName>
                                        </p:attrNameLst>
                                      </p:cBhvr>
                                      <p:tavLst>
                                        <p:tav tm="0">
                                          <p:val>
                                            <p:strVal val="0-#ppt_w/2"/>
                                          </p:val>
                                        </p:tav>
                                        <p:tav tm="100000">
                                          <p:val>
                                            <p:strVal val="#ppt_x"/>
                                          </p:val>
                                        </p:tav>
                                      </p:tavLst>
                                    </p:anim>
                                    <p:anim calcmode="lin" valueType="num">
                                      <p:cBhvr additive="base">
                                        <p:cTn id="36" dur="500" fill="hold"/>
                                        <p:tgtEl>
                                          <p:spTgt spid="36"/>
                                        </p:tgtEl>
                                        <p:attrNameLst>
                                          <p:attrName>ppt_y</p:attrName>
                                        </p:attrNameLst>
                                      </p:cBhvr>
                                      <p:tavLst>
                                        <p:tav tm="0">
                                          <p:val>
                                            <p:strVal val="#ppt_y"/>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anim calcmode="lin" valueType="num">
                                      <p:cBhvr additive="base">
                                        <p:cTn id="39" dur="500" fill="hold"/>
                                        <p:tgtEl>
                                          <p:spTgt spid="33"/>
                                        </p:tgtEl>
                                        <p:attrNameLst>
                                          <p:attrName>ppt_x</p:attrName>
                                        </p:attrNameLst>
                                      </p:cBhvr>
                                      <p:tavLst>
                                        <p:tav tm="0">
                                          <p:val>
                                            <p:strVal val="#ppt_x"/>
                                          </p:val>
                                        </p:tav>
                                        <p:tav tm="100000">
                                          <p:val>
                                            <p:strVal val="#ppt_x"/>
                                          </p:val>
                                        </p:tav>
                                      </p:tavLst>
                                    </p:anim>
                                    <p:anim calcmode="lin" valueType="num">
                                      <p:cBhvr additive="base">
                                        <p:cTn id="40" dur="500" fill="hold"/>
                                        <p:tgtEl>
                                          <p:spTgt spid="33"/>
                                        </p:tgtEl>
                                        <p:attrNameLst>
                                          <p:attrName>ppt_y</p:attrName>
                                        </p:attrNameLst>
                                      </p:cBhvr>
                                      <p:tavLst>
                                        <p:tav tm="0">
                                          <p:val>
                                            <p:strVal val="1+#ppt_h/2"/>
                                          </p:val>
                                        </p:tav>
                                        <p:tav tm="100000">
                                          <p:val>
                                            <p:strVal val="#ppt_y"/>
                                          </p:val>
                                        </p:tav>
                                      </p:tavLst>
                                    </p:anim>
                                  </p:childTnLst>
                                </p:cTn>
                              </p:par>
                              <p:par>
                                <p:cTn id="41" presetID="2" presetClass="entr" presetSubtype="9"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500" fill="hold"/>
                                        <p:tgtEl>
                                          <p:spTgt spid="30"/>
                                        </p:tgtEl>
                                        <p:attrNameLst>
                                          <p:attrName>ppt_x</p:attrName>
                                        </p:attrNameLst>
                                      </p:cBhvr>
                                      <p:tavLst>
                                        <p:tav tm="0">
                                          <p:val>
                                            <p:strVal val="0-#ppt_w/2"/>
                                          </p:val>
                                        </p:tav>
                                        <p:tav tm="100000">
                                          <p:val>
                                            <p:strVal val="#ppt_x"/>
                                          </p:val>
                                        </p:tav>
                                      </p:tavLst>
                                    </p:anim>
                                    <p:anim calcmode="lin" valueType="num">
                                      <p:cBhvr additive="base">
                                        <p:cTn id="44" dur="500" fill="hold"/>
                                        <p:tgtEl>
                                          <p:spTgt spid="30"/>
                                        </p:tgtEl>
                                        <p:attrNameLst>
                                          <p:attrName>ppt_y</p:attrName>
                                        </p:attrNameLst>
                                      </p:cBhvr>
                                      <p:tavLst>
                                        <p:tav tm="0">
                                          <p:val>
                                            <p:strVal val="0-#ppt_h/2"/>
                                          </p:val>
                                        </p:tav>
                                        <p:tav tm="100000">
                                          <p:val>
                                            <p:strVal val="#ppt_y"/>
                                          </p:val>
                                        </p:tav>
                                      </p:tavLst>
                                    </p:anim>
                                  </p:childTnLst>
                                </p:cTn>
                              </p:par>
                              <p:par>
                                <p:cTn id="45" presetID="2" presetClass="entr" presetSubtype="12"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0-#ppt_w/2"/>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additive="base">
                                        <p:cTn id="51" dur="500" fill="hold"/>
                                        <p:tgtEl>
                                          <p:spTgt spid="22"/>
                                        </p:tgtEl>
                                        <p:attrNameLst>
                                          <p:attrName>ppt_x</p:attrName>
                                        </p:attrNameLst>
                                      </p:cBhvr>
                                      <p:tavLst>
                                        <p:tav tm="0">
                                          <p:val>
                                            <p:strVal val="#ppt_x"/>
                                          </p:val>
                                        </p:tav>
                                        <p:tav tm="100000">
                                          <p:val>
                                            <p:strVal val="#ppt_x"/>
                                          </p:val>
                                        </p:tav>
                                      </p:tavLst>
                                    </p:anim>
                                    <p:anim calcmode="lin" valueType="num">
                                      <p:cBhvr additive="base">
                                        <p:cTn id="5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61707E60-CEC9-4661-AA82-69242EB4B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chemeClr val="accent5"/>
              </a:gs>
              <a:gs pos="100000">
                <a:schemeClr val="accent2">
                  <a:lumMod val="60000"/>
                  <a:lumOff val="40000"/>
                  <a:alpha val="59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8F035CD8-AE30-4146-96F2-036B0CE5E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chemeClr val="accent6">
                  <a:lumMod val="75000"/>
                  <a:alpha val="61000"/>
                </a:schemeClr>
              </a:gs>
              <a:gs pos="99000">
                <a:schemeClr val="accent6">
                  <a:alpha val="8700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D354784-C278-A5D6-9ECE-F2D6DB7EBD51}"/>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16" name="TextBox 15">
            <a:extLst>
              <a:ext uri="{FF2B5EF4-FFF2-40B4-BE49-F238E27FC236}">
                <a16:creationId xmlns:a16="http://schemas.microsoft.com/office/drawing/2014/main" id="{F9F4EC98-17F8-AF18-4EB5-61CEA812B795}"/>
              </a:ext>
            </a:extLst>
          </p:cNvPr>
          <p:cNvSpPr txBox="1"/>
          <p:nvPr/>
        </p:nvSpPr>
        <p:spPr>
          <a:xfrm>
            <a:off x="1911927" y="3345873"/>
            <a:ext cx="184731" cy="369332"/>
          </a:xfrm>
          <a:prstGeom prst="rect">
            <a:avLst/>
          </a:prstGeom>
          <a:noFill/>
        </p:spPr>
        <p:txBody>
          <a:bodyPr wrap="none" rtlCol="0">
            <a:spAutoFit/>
          </a:bodyPr>
          <a:lstStyle/>
          <a:p>
            <a:endParaRPr lang="en-US" dirty="0"/>
          </a:p>
        </p:txBody>
      </p:sp>
      <p:pic>
        <p:nvPicPr>
          <p:cNvPr id="3" name="Picture 2" descr="A group of black boxes with black text&#10;&#10;Description automatically generated">
            <a:extLst>
              <a:ext uri="{FF2B5EF4-FFF2-40B4-BE49-F238E27FC236}">
                <a16:creationId xmlns:a16="http://schemas.microsoft.com/office/drawing/2014/main" id="{BED35E88-E5DA-F651-5D56-4D4B59D0C1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292" y="1314784"/>
            <a:ext cx="10348840" cy="2690911"/>
          </a:xfrm>
          <a:prstGeom prst="rect">
            <a:avLst/>
          </a:prstGeom>
        </p:spPr>
      </p:pic>
    </p:spTree>
    <p:extLst>
      <p:ext uri="{BB962C8B-B14F-4D97-AF65-F5344CB8AC3E}">
        <p14:creationId xmlns:p14="http://schemas.microsoft.com/office/powerpoint/2010/main" val="15986404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61707E60-CEC9-4661-AA82-69242EB4B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chemeClr val="accent5"/>
              </a:gs>
              <a:gs pos="100000">
                <a:schemeClr val="accent2">
                  <a:lumMod val="60000"/>
                  <a:lumOff val="40000"/>
                  <a:alpha val="59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8F035CD8-AE30-4146-96F2-036B0CE5E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chemeClr val="accent6">
                  <a:lumMod val="75000"/>
                  <a:alpha val="61000"/>
                </a:schemeClr>
              </a:gs>
              <a:gs pos="99000">
                <a:schemeClr val="accent6">
                  <a:alpha val="8700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D354784-C278-A5D6-9ECE-F2D6DB7EBD51}"/>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16" name="TextBox 15">
            <a:extLst>
              <a:ext uri="{FF2B5EF4-FFF2-40B4-BE49-F238E27FC236}">
                <a16:creationId xmlns:a16="http://schemas.microsoft.com/office/drawing/2014/main" id="{F9F4EC98-17F8-AF18-4EB5-61CEA812B795}"/>
              </a:ext>
            </a:extLst>
          </p:cNvPr>
          <p:cNvSpPr txBox="1"/>
          <p:nvPr/>
        </p:nvSpPr>
        <p:spPr>
          <a:xfrm>
            <a:off x="1911927" y="3345873"/>
            <a:ext cx="184731" cy="369332"/>
          </a:xfrm>
          <a:prstGeom prst="rect">
            <a:avLst/>
          </a:prstGeom>
          <a:noFill/>
        </p:spPr>
        <p:txBody>
          <a:bodyPr wrap="none" rtlCol="0">
            <a:spAutoFit/>
          </a:bodyPr>
          <a:lstStyle/>
          <a:p>
            <a:endParaRPr lang="en-US" dirty="0"/>
          </a:p>
        </p:txBody>
      </p:sp>
      <p:pic>
        <p:nvPicPr>
          <p:cNvPr id="4" name="Picture 3" descr="A close up of a sign&#10;&#10;Description automatically generated">
            <a:extLst>
              <a:ext uri="{FF2B5EF4-FFF2-40B4-BE49-F238E27FC236}">
                <a16:creationId xmlns:a16="http://schemas.microsoft.com/office/drawing/2014/main" id="{39389BF6-73D8-7069-2995-CED00F6749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326" y="576695"/>
            <a:ext cx="4747260" cy="1333500"/>
          </a:xfrm>
          <a:prstGeom prst="rect">
            <a:avLst/>
          </a:prstGeom>
        </p:spPr>
      </p:pic>
      <p:pic>
        <p:nvPicPr>
          <p:cNvPr id="8" name="Picture 7" descr="A close up of a card&#10;&#10;Description automatically generated">
            <a:extLst>
              <a:ext uri="{FF2B5EF4-FFF2-40B4-BE49-F238E27FC236}">
                <a16:creationId xmlns:a16="http://schemas.microsoft.com/office/drawing/2014/main" id="{76BB1CD6-2070-4409-A7DD-A4AD4A0D54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557" y="1865859"/>
            <a:ext cx="10006885" cy="1849345"/>
          </a:xfrm>
          <a:prstGeom prst="rect">
            <a:avLst/>
          </a:prstGeom>
        </p:spPr>
      </p:pic>
      <p:sp>
        <p:nvSpPr>
          <p:cNvPr id="12" name="Speech Bubble: Rectangle 11">
            <a:extLst>
              <a:ext uri="{FF2B5EF4-FFF2-40B4-BE49-F238E27FC236}">
                <a16:creationId xmlns:a16="http://schemas.microsoft.com/office/drawing/2014/main" id="{B9A94560-9638-40C5-6EAB-E4C826C09305}"/>
              </a:ext>
            </a:extLst>
          </p:cNvPr>
          <p:cNvSpPr/>
          <p:nvPr/>
        </p:nvSpPr>
        <p:spPr>
          <a:xfrm>
            <a:off x="624557" y="3518025"/>
            <a:ext cx="10648992" cy="2885466"/>
          </a:xfrm>
          <a:prstGeom prst="wedgeRectCallou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close up of text&#10;&#10;Description automatically generated">
            <a:extLst>
              <a:ext uri="{FF2B5EF4-FFF2-40B4-BE49-F238E27FC236}">
                <a16:creationId xmlns:a16="http://schemas.microsoft.com/office/drawing/2014/main" id="{23A03770-1394-6FD5-F4ED-8384C74BCF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523" y="3585375"/>
            <a:ext cx="10551060" cy="2750766"/>
          </a:xfrm>
          <a:prstGeom prst="rect">
            <a:avLst/>
          </a:prstGeom>
        </p:spPr>
      </p:pic>
      <p:cxnSp>
        <p:nvCxnSpPr>
          <p:cNvPr id="3" name="Straight Connector 2">
            <a:extLst>
              <a:ext uri="{FF2B5EF4-FFF2-40B4-BE49-F238E27FC236}">
                <a16:creationId xmlns:a16="http://schemas.microsoft.com/office/drawing/2014/main" id="{CF2604E1-BB79-D8D7-DE59-C1AA766DB9F2}"/>
              </a:ext>
            </a:extLst>
          </p:cNvPr>
          <p:cNvCxnSpPr/>
          <p:nvPr/>
        </p:nvCxnSpPr>
        <p:spPr>
          <a:xfrm>
            <a:off x="880533" y="4470400"/>
            <a:ext cx="658142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2D1DDCF-EBCC-F3DB-AD2A-C516D5BD2338}"/>
              </a:ext>
            </a:extLst>
          </p:cNvPr>
          <p:cNvCxnSpPr>
            <a:cxnSpLocks/>
          </p:cNvCxnSpPr>
          <p:nvPr/>
        </p:nvCxnSpPr>
        <p:spPr>
          <a:xfrm>
            <a:off x="880533" y="5266267"/>
            <a:ext cx="975090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3532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61707E60-CEC9-4661-AA82-69242EB4B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chemeClr val="accent5"/>
              </a:gs>
              <a:gs pos="100000">
                <a:schemeClr val="accent2">
                  <a:lumMod val="60000"/>
                  <a:lumOff val="40000"/>
                  <a:alpha val="59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8F035CD8-AE30-4146-96F2-036B0CE5E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chemeClr val="accent6">
                  <a:lumMod val="75000"/>
                  <a:alpha val="61000"/>
                </a:schemeClr>
              </a:gs>
              <a:gs pos="99000">
                <a:schemeClr val="accent6">
                  <a:alpha val="8700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D354784-C278-A5D6-9ECE-F2D6DB7EBD51}"/>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16" name="TextBox 15">
            <a:extLst>
              <a:ext uri="{FF2B5EF4-FFF2-40B4-BE49-F238E27FC236}">
                <a16:creationId xmlns:a16="http://schemas.microsoft.com/office/drawing/2014/main" id="{F9F4EC98-17F8-AF18-4EB5-61CEA812B795}"/>
              </a:ext>
            </a:extLst>
          </p:cNvPr>
          <p:cNvSpPr txBox="1"/>
          <p:nvPr/>
        </p:nvSpPr>
        <p:spPr>
          <a:xfrm>
            <a:off x="1911927" y="3345873"/>
            <a:ext cx="184731" cy="369332"/>
          </a:xfrm>
          <a:prstGeom prst="rect">
            <a:avLst/>
          </a:prstGeom>
          <a:noFill/>
        </p:spPr>
        <p:txBody>
          <a:bodyPr wrap="none" rtlCol="0">
            <a:spAutoFit/>
          </a:bodyPr>
          <a:lstStyle/>
          <a:p>
            <a:endParaRPr lang="en-US" dirty="0"/>
          </a:p>
        </p:txBody>
      </p:sp>
      <p:pic>
        <p:nvPicPr>
          <p:cNvPr id="5" name="Picture 4" descr="A black text on a white background&#10;&#10;Description automatically generated">
            <a:extLst>
              <a:ext uri="{FF2B5EF4-FFF2-40B4-BE49-F238E27FC236}">
                <a16:creationId xmlns:a16="http://schemas.microsoft.com/office/drawing/2014/main" id="{738166F9-9B4B-BF6D-E34B-D0905894B6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315" y="1318172"/>
            <a:ext cx="11641647" cy="2526130"/>
          </a:xfrm>
          <a:prstGeom prst="rect">
            <a:avLst/>
          </a:prstGeom>
        </p:spPr>
      </p:pic>
    </p:spTree>
    <p:extLst>
      <p:ext uri="{BB962C8B-B14F-4D97-AF65-F5344CB8AC3E}">
        <p14:creationId xmlns:p14="http://schemas.microsoft.com/office/powerpoint/2010/main" val="38607697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61707E60-CEC9-4661-AA82-69242EB4B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chemeClr val="accent5"/>
              </a:gs>
              <a:gs pos="100000">
                <a:schemeClr val="accent2">
                  <a:lumMod val="60000"/>
                  <a:lumOff val="40000"/>
                  <a:alpha val="59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8F035CD8-AE30-4146-96F2-036B0CE5E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chemeClr val="accent6">
                  <a:lumMod val="75000"/>
                  <a:alpha val="61000"/>
                </a:schemeClr>
              </a:gs>
              <a:gs pos="99000">
                <a:schemeClr val="accent6">
                  <a:alpha val="8700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D354784-C278-A5D6-9ECE-F2D6DB7EBD51}"/>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16" name="TextBox 15">
            <a:extLst>
              <a:ext uri="{FF2B5EF4-FFF2-40B4-BE49-F238E27FC236}">
                <a16:creationId xmlns:a16="http://schemas.microsoft.com/office/drawing/2014/main" id="{F9F4EC98-17F8-AF18-4EB5-61CEA812B795}"/>
              </a:ext>
            </a:extLst>
          </p:cNvPr>
          <p:cNvSpPr txBox="1"/>
          <p:nvPr/>
        </p:nvSpPr>
        <p:spPr>
          <a:xfrm>
            <a:off x="1911927" y="3345873"/>
            <a:ext cx="184731" cy="369332"/>
          </a:xfrm>
          <a:prstGeom prst="rect">
            <a:avLst/>
          </a:prstGeom>
          <a:noFill/>
        </p:spPr>
        <p:txBody>
          <a:bodyPr wrap="none" rtlCol="0">
            <a:spAutoFit/>
          </a:bodyPr>
          <a:lstStyle/>
          <a:p>
            <a:endParaRPr lang="en-US" dirty="0"/>
          </a:p>
        </p:txBody>
      </p:sp>
      <p:pic>
        <p:nvPicPr>
          <p:cNvPr id="3" name="Picture 2" descr="A close-up of a document&#10;&#10;Description automatically generated">
            <a:extLst>
              <a:ext uri="{FF2B5EF4-FFF2-40B4-BE49-F238E27FC236}">
                <a16:creationId xmlns:a16="http://schemas.microsoft.com/office/drawing/2014/main" id="{34B5A96C-52A8-6FE7-57A7-F05187D2D5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993380" cy="4792980"/>
          </a:xfrm>
          <a:prstGeom prst="rect">
            <a:avLst/>
          </a:prstGeom>
        </p:spPr>
      </p:pic>
      <p:sp>
        <p:nvSpPr>
          <p:cNvPr id="7" name="Speech Bubble: Rectangle 6">
            <a:extLst>
              <a:ext uri="{FF2B5EF4-FFF2-40B4-BE49-F238E27FC236}">
                <a16:creationId xmlns:a16="http://schemas.microsoft.com/office/drawing/2014/main" id="{8593E90A-9F5E-673A-68D0-41F214AB22A9}"/>
              </a:ext>
            </a:extLst>
          </p:cNvPr>
          <p:cNvSpPr/>
          <p:nvPr/>
        </p:nvSpPr>
        <p:spPr>
          <a:xfrm>
            <a:off x="852556" y="4590719"/>
            <a:ext cx="10594377" cy="1096083"/>
          </a:xfrm>
          <a:prstGeom prst="wedgeRectCallou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36183980-1F2D-BB7F-35DE-AD7E0D7A8E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300" y="4691849"/>
            <a:ext cx="10486888" cy="921575"/>
          </a:xfrm>
          <a:prstGeom prst="rect">
            <a:avLst/>
          </a:prstGeom>
        </p:spPr>
      </p:pic>
    </p:spTree>
    <p:extLst>
      <p:ext uri="{BB962C8B-B14F-4D97-AF65-F5344CB8AC3E}">
        <p14:creationId xmlns:p14="http://schemas.microsoft.com/office/powerpoint/2010/main" val="1133605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61707E60-CEC9-4661-AA82-69242EB4B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chemeClr val="accent5"/>
              </a:gs>
              <a:gs pos="100000">
                <a:schemeClr val="accent2">
                  <a:lumMod val="60000"/>
                  <a:lumOff val="40000"/>
                  <a:alpha val="59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8F035CD8-AE30-4146-96F2-036B0CE5E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chemeClr val="accent6">
                  <a:lumMod val="75000"/>
                  <a:alpha val="61000"/>
                </a:schemeClr>
              </a:gs>
              <a:gs pos="99000">
                <a:schemeClr val="accent6">
                  <a:alpha val="8700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D354784-C278-A5D6-9ECE-F2D6DB7EBD51}"/>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16" name="TextBox 15">
            <a:extLst>
              <a:ext uri="{FF2B5EF4-FFF2-40B4-BE49-F238E27FC236}">
                <a16:creationId xmlns:a16="http://schemas.microsoft.com/office/drawing/2014/main" id="{F9F4EC98-17F8-AF18-4EB5-61CEA812B795}"/>
              </a:ext>
            </a:extLst>
          </p:cNvPr>
          <p:cNvSpPr txBox="1"/>
          <p:nvPr/>
        </p:nvSpPr>
        <p:spPr>
          <a:xfrm>
            <a:off x="1911927" y="3345873"/>
            <a:ext cx="184731" cy="369332"/>
          </a:xfrm>
          <a:prstGeom prst="rect">
            <a:avLst/>
          </a:prstGeom>
          <a:noFill/>
        </p:spPr>
        <p:txBody>
          <a:bodyPr wrap="none" rtlCol="0">
            <a:spAutoFit/>
          </a:bodyPr>
          <a:lstStyle/>
          <a:p>
            <a:endParaRPr lang="en-US" dirty="0"/>
          </a:p>
        </p:txBody>
      </p:sp>
      <p:pic>
        <p:nvPicPr>
          <p:cNvPr id="4" name="Picture 3" descr="A questionnaire with a question mark&#10;&#10;Description automatically generated with medium confidence">
            <a:extLst>
              <a:ext uri="{FF2B5EF4-FFF2-40B4-BE49-F238E27FC236}">
                <a16:creationId xmlns:a16="http://schemas.microsoft.com/office/drawing/2014/main" id="{FA47A65F-5FAC-E306-579F-19480D7374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688" y="76201"/>
            <a:ext cx="13220590" cy="5952066"/>
          </a:xfrm>
          <a:prstGeom prst="rect">
            <a:avLst/>
          </a:prstGeom>
        </p:spPr>
      </p:pic>
    </p:spTree>
    <p:extLst>
      <p:ext uri="{BB962C8B-B14F-4D97-AF65-F5344CB8AC3E}">
        <p14:creationId xmlns:p14="http://schemas.microsoft.com/office/powerpoint/2010/main" val="18829194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61707E60-CEC9-4661-AA82-69242EB4B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chemeClr val="accent5"/>
              </a:gs>
              <a:gs pos="100000">
                <a:schemeClr val="accent2">
                  <a:lumMod val="60000"/>
                  <a:lumOff val="40000"/>
                  <a:alpha val="59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8F035CD8-AE30-4146-96F2-036B0CE5E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chemeClr val="accent6">
                  <a:lumMod val="75000"/>
                  <a:alpha val="61000"/>
                </a:schemeClr>
              </a:gs>
              <a:gs pos="99000">
                <a:schemeClr val="accent6">
                  <a:alpha val="8700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D354784-C278-A5D6-9ECE-F2D6DB7EBD51}"/>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16" name="TextBox 15">
            <a:extLst>
              <a:ext uri="{FF2B5EF4-FFF2-40B4-BE49-F238E27FC236}">
                <a16:creationId xmlns:a16="http://schemas.microsoft.com/office/drawing/2014/main" id="{F9F4EC98-17F8-AF18-4EB5-61CEA812B795}"/>
              </a:ext>
            </a:extLst>
          </p:cNvPr>
          <p:cNvSpPr txBox="1"/>
          <p:nvPr/>
        </p:nvSpPr>
        <p:spPr>
          <a:xfrm>
            <a:off x="1911927" y="3345873"/>
            <a:ext cx="184731" cy="369332"/>
          </a:xfrm>
          <a:prstGeom prst="rect">
            <a:avLst/>
          </a:prstGeom>
          <a:noFill/>
        </p:spPr>
        <p:txBody>
          <a:bodyPr wrap="none" rtlCol="0">
            <a:spAutoFit/>
          </a:bodyPr>
          <a:lstStyle/>
          <a:p>
            <a:endParaRPr lang="en-US" dirty="0"/>
          </a:p>
        </p:txBody>
      </p:sp>
      <p:pic>
        <p:nvPicPr>
          <p:cNvPr id="3" name="Picture 2" descr="A group of boxes with black text&#10;&#10;Description automatically generated">
            <a:extLst>
              <a:ext uri="{FF2B5EF4-FFF2-40B4-BE49-F238E27FC236}">
                <a16:creationId xmlns:a16="http://schemas.microsoft.com/office/drawing/2014/main" id="{1B8C994D-A388-572C-80AD-68A1E8E984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148" y="1069512"/>
            <a:ext cx="11401704" cy="3783639"/>
          </a:xfrm>
          <a:prstGeom prst="rect">
            <a:avLst/>
          </a:prstGeom>
        </p:spPr>
      </p:pic>
    </p:spTree>
    <p:extLst>
      <p:ext uri="{BB962C8B-B14F-4D97-AF65-F5344CB8AC3E}">
        <p14:creationId xmlns:p14="http://schemas.microsoft.com/office/powerpoint/2010/main" val="3890274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1F660F9-CF93-42D0-8FCF-627A07100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7C5D9031-3674-45D6-A9CD-3B5502BD8B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604" y="-1"/>
            <a:ext cx="12180792" cy="2344079"/>
          </a:xfrm>
          <a:prstGeom prst="rect">
            <a:avLst/>
          </a:prstGeom>
          <a:gradFill>
            <a:gsLst>
              <a:gs pos="0">
                <a:schemeClr val="accent5"/>
              </a:gs>
              <a:gs pos="100000">
                <a:schemeClr val="accent2">
                  <a:alpha val="94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316FC2C8-85D1-469C-8765-2381A8D228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29196" cy="2344079"/>
          </a:xfrm>
          <a:prstGeom prst="rect">
            <a:avLst/>
          </a:prstGeom>
          <a:gradFill>
            <a:gsLst>
              <a:gs pos="0">
                <a:schemeClr val="accent5">
                  <a:alpha val="82000"/>
                </a:schemeClr>
              </a:gs>
              <a:gs pos="68000">
                <a:schemeClr val="accent6">
                  <a:alpha val="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85E72AC0-5005-4864-BFA5-33B5E0BC5C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150699" y="-4697223"/>
            <a:ext cx="2347802" cy="11734800"/>
          </a:xfrm>
          <a:prstGeom prst="rect">
            <a:avLst/>
          </a:prstGeom>
          <a:gradFill>
            <a:gsLst>
              <a:gs pos="0">
                <a:schemeClr val="accent6">
                  <a:alpha val="26000"/>
                </a:schemeClr>
              </a:gs>
              <a:gs pos="99000">
                <a:schemeClr val="accent5">
                  <a:alpha val="6000"/>
                </a:scheme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8A030CD-2C64-4AC7-8CD2-E3E752EBDA30}"/>
              </a:ext>
            </a:extLst>
          </p:cNvPr>
          <p:cNvSpPr>
            <a:spLocks noGrp="1"/>
          </p:cNvSpPr>
          <p:nvPr>
            <p:ph type="title"/>
          </p:nvPr>
        </p:nvSpPr>
        <p:spPr>
          <a:xfrm>
            <a:off x="1371601" y="457200"/>
            <a:ext cx="9448800" cy="1101145"/>
          </a:xfrm>
        </p:spPr>
        <p:txBody>
          <a:bodyPr anchor="ctr">
            <a:normAutofit/>
          </a:bodyPr>
          <a:lstStyle/>
          <a:p>
            <a:r>
              <a:rPr lang="en-US" sz="3200" dirty="0">
                <a:solidFill>
                  <a:schemeClr val="bg1"/>
                </a:solidFill>
                <a:latin typeface="Bookman Old Style" panose="02050604050505020204" pitchFamily="18" charset="0"/>
              </a:rPr>
              <a:t>Boyd Simkins, DDS</a:t>
            </a:r>
          </a:p>
        </p:txBody>
      </p:sp>
      <p:sp>
        <p:nvSpPr>
          <p:cNvPr id="13" name="Content Placeholder 12">
            <a:extLst>
              <a:ext uri="{FF2B5EF4-FFF2-40B4-BE49-F238E27FC236}">
                <a16:creationId xmlns:a16="http://schemas.microsoft.com/office/drawing/2014/main" id="{D8CD5208-0EC5-1DC0-7175-C7D97FC01B8B}"/>
              </a:ext>
            </a:extLst>
          </p:cNvPr>
          <p:cNvSpPr>
            <a:spLocks noGrp="1"/>
          </p:cNvSpPr>
          <p:nvPr>
            <p:ph idx="1"/>
          </p:nvPr>
        </p:nvSpPr>
        <p:spPr>
          <a:xfrm>
            <a:off x="457200" y="2474977"/>
            <a:ext cx="10504714" cy="3294452"/>
          </a:xfrm>
        </p:spPr>
        <p:txBody>
          <a:bodyPr>
            <a:normAutofit lnSpcReduction="10000"/>
          </a:bodyPr>
          <a:lstStyle/>
          <a:p>
            <a:r>
              <a:rPr lang="en-US" dirty="0"/>
              <a:t>Private practice: Castle Creek Pediatric Dentistry, North Ogden, UT</a:t>
            </a:r>
          </a:p>
          <a:p>
            <a:r>
              <a:rPr lang="en-US" dirty="0"/>
              <a:t>Faculty, Post-Doctoral Pediatric Residency, Primary Children’s Medical Center, Salt Lake City, UT</a:t>
            </a:r>
          </a:p>
          <a:p>
            <a:r>
              <a:rPr lang="en-US" dirty="0"/>
              <a:t>Chapter Oral Health Advocate, Utah Chapter American Academy of Pediatrics</a:t>
            </a:r>
          </a:p>
          <a:p>
            <a:r>
              <a:rPr lang="en-US" dirty="0"/>
              <a:t>Public Policy Advocate, Utah Academy of Pediatric Dentistry</a:t>
            </a:r>
          </a:p>
          <a:p>
            <a:r>
              <a:rPr lang="en-US" dirty="0"/>
              <a:t>Early Childhood Utah Advisory Council</a:t>
            </a:r>
          </a:p>
          <a:p>
            <a:r>
              <a:rPr lang="en-US" dirty="0"/>
              <a:t>Continuing Certification Council, American Board of Pediatric Dentistry</a:t>
            </a:r>
          </a:p>
          <a:p>
            <a:r>
              <a:rPr lang="en-US" dirty="0"/>
              <a:t>President, Committee of Not Being Able to Say I Do Not Have Time</a:t>
            </a:r>
          </a:p>
          <a:p>
            <a:endParaRPr lang="en-US" sz="1600" dirty="0"/>
          </a:p>
          <a:p>
            <a:pPr marL="0" indent="0">
              <a:buNone/>
            </a:pPr>
            <a:endParaRPr lang="en-US" sz="1600" dirty="0"/>
          </a:p>
        </p:txBody>
      </p:sp>
      <p:pic>
        <p:nvPicPr>
          <p:cNvPr id="3" name="Picture 2" descr="Castle Creek Pediatric Dentistry">
            <a:extLst>
              <a:ext uri="{FF2B5EF4-FFF2-40B4-BE49-F238E27FC236}">
                <a16:creationId xmlns:a16="http://schemas.microsoft.com/office/drawing/2014/main" id="{F5606CFC-BD59-F818-6440-62B239879E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10165" y="5943600"/>
            <a:ext cx="2581835"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21220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61707E60-CEC9-4661-AA82-69242EB4B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chemeClr val="accent5"/>
              </a:gs>
              <a:gs pos="100000">
                <a:schemeClr val="accent2">
                  <a:lumMod val="60000"/>
                  <a:lumOff val="40000"/>
                  <a:alpha val="59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8F035CD8-AE30-4146-96F2-036B0CE5E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chemeClr val="accent6">
                  <a:lumMod val="75000"/>
                  <a:alpha val="61000"/>
                </a:schemeClr>
              </a:gs>
              <a:gs pos="99000">
                <a:schemeClr val="accent6">
                  <a:alpha val="8700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D354784-C278-A5D6-9ECE-F2D6DB7EBD51}"/>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16" name="TextBox 15">
            <a:extLst>
              <a:ext uri="{FF2B5EF4-FFF2-40B4-BE49-F238E27FC236}">
                <a16:creationId xmlns:a16="http://schemas.microsoft.com/office/drawing/2014/main" id="{F9F4EC98-17F8-AF18-4EB5-61CEA812B795}"/>
              </a:ext>
            </a:extLst>
          </p:cNvPr>
          <p:cNvSpPr txBox="1"/>
          <p:nvPr/>
        </p:nvSpPr>
        <p:spPr>
          <a:xfrm>
            <a:off x="1911927" y="3345873"/>
            <a:ext cx="184731" cy="369332"/>
          </a:xfrm>
          <a:prstGeom prst="rect">
            <a:avLst/>
          </a:prstGeom>
          <a:noFill/>
        </p:spPr>
        <p:txBody>
          <a:bodyPr wrap="none" rtlCol="0">
            <a:spAutoFit/>
          </a:bodyPr>
          <a:lstStyle/>
          <a:p>
            <a:endParaRPr lang="en-US" dirty="0"/>
          </a:p>
        </p:txBody>
      </p:sp>
      <p:pic>
        <p:nvPicPr>
          <p:cNvPr id="4" name="Picture 3" descr="A close-up of a person's mouth&#10;&#10;Description automatically generated">
            <a:extLst>
              <a:ext uri="{FF2B5EF4-FFF2-40B4-BE49-F238E27FC236}">
                <a16:creationId xmlns:a16="http://schemas.microsoft.com/office/drawing/2014/main" id="{9418CF66-E5B8-68F2-7B26-B950BD270CB8}"/>
              </a:ext>
            </a:extLst>
          </p:cNvPr>
          <p:cNvPicPr>
            <a:picLocks noChangeAspect="1"/>
          </p:cNvPicPr>
          <p:nvPr/>
        </p:nvPicPr>
        <p:blipFill rotWithShape="1">
          <a:blip r:embed="rId3">
            <a:extLst>
              <a:ext uri="{28A0092B-C50C-407E-A947-70E740481C1C}">
                <a14:useLocalDpi xmlns:a14="http://schemas.microsoft.com/office/drawing/2010/main" val="0"/>
              </a:ext>
            </a:extLst>
          </a:blip>
          <a:srcRect r="752" b="13130"/>
          <a:stretch/>
        </p:blipFill>
        <p:spPr>
          <a:xfrm>
            <a:off x="345868" y="1153391"/>
            <a:ext cx="10811989" cy="3745180"/>
          </a:xfrm>
          <a:prstGeom prst="rect">
            <a:avLst/>
          </a:prstGeom>
        </p:spPr>
      </p:pic>
    </p:spTree>
    <p:extLst>
      <p:ext uri="{BB962C8B-B14F-4D97-AF65-F5344CB8AC3E}">
        <p14:creationId xmlns:p14="http://schemas.microsoft.com/office/powerpoint/2010/main" val="20412669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61707E60-CEC9-4661-AA82-69242EB4B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chemeClr val="accent5"/>
              </a:gs>
              <a:gs pos="100000">
                <a:schemeClr val="accent2">
                  <a:lumMod val="60000"/>
                  <a:lumOff val="40000"/>
                  <a:alpha val="59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8F035CD8-AE30-4146-96F2-036B0CE5E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chemeClr val="accent6">
                  <a:lumMod val="75000"/>
                  <a:alpha val="61000"/>
                </a:schemeClr>
              </a:gs>
              <a:gs pos="99000">
                <a:schemeClr val="accent6">
                  <a:alpha val="8700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D354784-C278-A5D6-9ECE-F2D6DB7EBD51}"/>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16" name="TextBox 15">
            <a:extLst>
              <a:ext uri="{FF2B5EF4-FFF2-40B4-BE49-F238E27FC236}">
                <a16:creationId xmlns:a16="http://schemas.microsoft.com/office/drawing/2014/main" id="{F9F4EC98-17F8-AF18-4EB5-61CEA812B795}"/>
              </a:ext>
            </a:extLst>
          </p:cNvPr>
          <p:cNvSpPr txBox="1"/>
          <p:nvPr/>
        </p:nvSpPr>
        <p:spPr>
          <a:xfrm>
            <a:off x="1911927" y="3345873"/>
            <a:ext cx="184731" cy="369332"/>
          </a:xfrm>
          <a:prstGeom prst="rect">
            <a:avLst/>
          </a:prstGeom>
          <a:noFill/>
        </p:spPr>
        <p:txBody>
          <a:bodyPr wrap="none" rtlCol="0">
            <a:spAutoFit/>
          </a:bodyPr>
          <a:lstStyle/>
          <a:p>
            <a:endParaRPr lang="en-US" dirty="0"/>
          </a:p>
        </p:txBody>
      </p:sp>
      <p:pic>
        <p:nvPicPr>
          <p:cNvPr id="5" name="Picture 4" descr="A diagram of the different types of mouth&#10;&#10;Description automatically generated">
            <a:extLst>
              <a:ext uri="{FF2B5EF4-FFF2-40B4-BE49-F238E27FC236}">
                <a16:creationId xmlns:a16="http://schemas.microsoft.com/office/drawing/2014/main" id="{A44FEA69-1FBA-7F54-8DB9-B7CF411B01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5837" y="881743"/>
            <a:ext cx="9626963" cy="5162423"/>
          </a:xfrm>
          <a:prstGeom prst="rect">
            <a:avLst/>
          </a:prstGeom>
        </p:spPr>
      </p:pic>
    </p:spTree>
    <p:extLst>
      <p:ext uri="{BB962C8B-B14F-4D97-AF65-F5344CB8AC3E}">
        <p14:creationId xmlns:p14="http://schemas.microsoft.com/office/powerpoint/2010/main" val="30751723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D354784-C278-A5D6-9ECE-F2D6DB7EBD51}"/>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16" name="TextBox 15">
            <a:extLst>
              <a:ext uri="{FF2B5EF4-FFF2-40B4-BE49-F238E27FC236}">
                <a16:creationId xmlns:a16="http://schemas.microsoft.com/office/drawing/2014/main" id="{F9F4EC98-17F8-AF18-4EB5-61CEA812B795}"/>
              </a:ext>
            </a:extLst>
          </p:cNvPr>
          <p:cNvSpPr txBox="1"/>
          <p:nvPr/>
        </p:nvSpPr>
        <p:spPr>
          <a:xfrm>
            <a:off x="1911927" y="3345873"/>
            <a:ext cx="184731" cy="369332"/>
          </a:xfrm>
          <a:prstGeom prst="rect">
            <a:avLst/>
          </a:prstGeom>
          <a:noFill/>
        </p:spPr>
        <p:txBody>
          <a:bodyPr wrap="none" rtlCol="0">
            <a:spAutoFit/>
          </a:bodyPr>
          <a:lstStyle/>
          <a:p>
            <a:endParaRPr lang="en-US" dirty="0"/>
          </a:p>
        </p:txBody>
      </p:sp>
      <p:pic>
        <p:nvPicPr>
          <p:cNvPr id="4" name="Picture 3" descr="A child with braided hair in front of a tile wall&#10;&#10;Description automatically generated">
            <a:extLst>
              <a:ext uri="{FF2B5EF4-FFF2-40B4-BE49-F238E27FC236}">
                <a16:creationId xmlns:a16="http://schemas.microsoft.com/office/drawing/2014/main" id="{A4E3D5AA-45E2-CA41-FF02-263338887C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1661" y="0"/>
            <a:ext cx="5548677" cy="6858000"/>
          </a:xfrm>
          <a:prstGeom prst="rect">
            <a:avLst/>
          </a:prstGeom>
          <a:ln>
            <a:solidFill>
              <a:schemeClr val="accent1"/>
            </a:solidFill>
          </a:ln>
        </p:spPr>
      </p:pic>
      <p:sp>
        <p:nvSpPr>
          <p:cNvPr id="8" name="Arrow: Left 7">
            <a:extLst>
              <a:ext uri="{FF2B5EF4-FFF2-40B4-BE49-F238E27FC236}">
                <a16:creationId xmlns:a16="http://schemas.microsoft.com/office/drawing/2014/main" id="{04FBF899-2D78-7ADF-5BC9-20305549D723}"/>
              </a:ext>
            </a:extLst>
          </p:cNvPr>
          <p:cNvSpPr/>
          <p:nvPr/>
        </p:nvSpPr>
        <p:spPr>
          <a:xfrm>
            <a:off x="7709030" y="3530539"/>
            <a:ext cx="2322616" cy="3774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Arrow: Up-Down 8">
            <a:extLst>
              <a:ext uri="{FF2B5EF4-FFF2-40B4-BE49-F238E27FC236}">
                <a16:creationId xmlns:a16="http://schemas.microsoft.com/office/drawing/2014/main" id="{C6439515-7BF0-4F2B-197B-26DD84038691}"/>
              </a:ext>
            </a:extLst>
          </p:cNvPr>
          <p:cNvSpPr/>
          <p:nvPr/>
        </p:nvSpPr>
        <p:spPr>
          <a:xfrm>
            <a:off x="3614057" y="206828"/>
            <a:ext cx="484632" cy="5573485"/>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F4D8E0C-4D68-1916-9794-748940D06CE3}"/>
              </a:ext>
            </a:extLst>
          </p:cNvPr>
          <p:cNvSpPr/>
          <p:nvPr/>
        </p:nvSpPr>
        <p:spPr>
          <a:xfrm>
            <a:off x="4931230" y="2943102"/>
            <a:ext cx="1164770" cy="33389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3BC212A7-1941-C43C-40D8-86B69C42D545}"/>
              </a:ext>
            </a:extLst>
          </p:cNvPr>
          <p:cNvSpPr/>
          <p:nvPr/>
        </p:nvSpPr>
        <p:spPr>
          <a:xfrm>
            <a:off x="6847114" y="2993570"/>
            <a:ext cx="957943" cy="33389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Arrow: Left 2">
            <a:extLst>
              <a:ext uri="{FF2B5EF4-FFF2-40B4-BE49-F238E27FC236}">
                <a16:creationId xmlns:a16="http://schemas.microsoft.com/office/drawing/2014/main" id="{F5A4EF6B-35AF-E106-1D79-680F2F3D83C6}"/>
              </a:ext>
            </a:extLst>
          </p:cNvPr>
          <p:cNvSpPr/>
          <p:nvPr/>
        </p:nvSpPr>
        <p:spPr>
          <a:xfrm>
            <a:off x="7538799" y="3345873"/>
            <a:ext cx="2252883" cy="188716"/>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4001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1+#ppt_w/2"/>
                                          </p:val>
                                        </p:tav>
                                        <p:tav tm="100000">
                                          <p:val>
                                            <p:strVal val="#ppt_x"/>
                                          </p:val>
                                        </p:tav>
                                      </p:tavLst>
                                    </p:anim>
                                    <p:anim calcmode="lin" valueType="num">
                                      <p:cBhvr additive="base">
                                        <p:cTn id="21"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D354784-C278-A5D6-9ECE-F2D6DB7EBD51}"/>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16" name="TextBox 15">
            <a:extLst>
              <a:ext uri="{FF2B5EF4-FFF2-40B4-BE49-F238E27FC236}">
                <a16:creationId xmlns:a16="http://schemas.microsoft.com/office/drawing/2014/main" id="{F9F4EC98-17F8-AF18-4EB5-61CEA812B795}"/>
              </a:ext>
            </a:extLst>
          </p:cNvPr>
          <p:cNvSpPr txBox="1"/>
          <p:nvPr/>
        </p:nvSpPr>
        <p:spPr>
          <a:xfrm>
            <a:off x="1911927" y="3345873"/>
            <a:ext cx="184731" cy="369332"/>
          </a:xfrm>
          <a:prstGeom prst="rect">
            <a:avLst/>
          </a:prstGeom>
          <a:noFill/>
        </p:spPr>
        <p:txBody>
          <a:bodyPr wrap="none" rtlCol="0">
            <a:spAutoFit/>
          </a:bodyPr>
          <a:lstStyle/>
          <a:p>
            <a:endParaRPr lang="en-US" dirty="0"/>
          </a:p>
        </p:txBody>
      </p:sp>
      <p:sp>
        <p:nvSpPr>
          <p:cNvPr id="2" name="TextBox 1">
            <a:extLst>
              <a:ext uri="{FF2B5EF4-FFF2-40B4-BE49-F238E27FC236}">
                <a16:creationId xmlns:a16="http://schemas.microsoft.com/office/drawing/2014/main" id="{C15B201C-31C5-F158-80E0-EF93044D0FBC}"/>
              </a:ext>
            </a:extLst>
          </p:cNvPr>
          <p:cNvSpPr txBox="1"/>
          <p:nvPr/>
        </p:nvSpPr>
        <p:spPr>
          <a:xfrm>
            <a:off x="500743" y="206829"/>
            <a:ext cx="10722428" cy="369332"/>
          </a:xfrm>
          <a:prstGeom prst="rect">
            <a:avLst/>
          </a:prstGeom>
          <a:noFill/>
        </p:spPr>
        <p:txBody>
          <a:bodyPr wrap="square" rtlCol="0">
            <a:spAutoFit/>
          </a:bodyPr>
          <a:lstStyle/>
          <a:p>
            <a:r>
              <a:rPr lang="en-US" dirty="0"/>
              <a:t>Examples – pictures are more fun anyway!</a:t>
            </a:r>
          </a:p>
        </p:txBody>
      </p:sp>
      <p:pic>
        <p:nvPicPr>
          <p:cNvPr id="5" name="Picture 4" descr="A profile of a child&#10;&#10;Description automatically generated">
            <a:extLst>
              <a:ext uri="{FF2B5EF4-FFF2-40B4-BE49-F238E27FC236}">
                <a16:creationId xmlns:a16="http://schemas.microsoft.com/office/drawing/2014/main" id="{862DFF6A-77FA-DB68-D082-3648E1BFE0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127" y="0"/>
            <a:ext cx="5962316" cy="6858000"/>
          </a:xfrm>
          <a:prstGeom prst="rect">
            <a:avLst/>
          </a:prstGeom>
        </p:spPr>
      </p:pic>
      <p:pic>
        <p:nvPicPr>
          <p:cNvPr id="7" name="Picture 6" descr="A child standing in front of a measuring tape&#10;&#10;Description automatically generated">
            <a:extLst>
              <a:ext uri="{FF2B5EF4-FFF2-40B4-BE49-F238E27FC236}">
                <a16:creationId xmlns:a16="http://schemas.microsoft.com/office/drawing/2014/main" id="{56276C1B-93F7-6129-B9C6-EADFDFD814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7128" y="0"/>
            <a:ext cx="2612213" cy="6858000"/>
          </a:xfrm>
          <a:prstGeom prst="rect">
            <a:avLst/>
          </a:prstGeom>
        </p:spPr>
      </p:pic>
      <p:sp>
        <p:nvSpPr>
          <p:cNvPr id="3" name="Rectangle 2">
            <a:extLst>
              <a:ext uri="{FF2B5EF4-FFF2-40B4-BE49-F238E27FC236}">
                <a16:creationId xmlns:a16="http://schemas.microsoft.com/office/drawing/2014/main" id="{AF38B6B9-15C5-E7D6-D074-F4BC7049918D}"/>
              </a:ext>
            </a:extLst>
          </p:cNvPr>
          <p:cNvSpPr/>
          <p:nvPr/>
        </p:nvSpPr>
        <p:spPr>
          <a:xfrm>
            <a:off x="5377324" y="3037219"/>
            <a:ext cx="484633" cy="45324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11A72E08-ECEB-BC38-8EEF-F02F84568472}"/>
              </a:ext>
            </a:extLst>
          </p:cNvPr>
          <p:cNvCxnSpPr>
            <a:cxnSpLocks/>
          </p:cNvCxnSpPr>
          <p:nvPr/>
        </p:nvCxnSpPr>
        <p:spPr>
          <a:xfrm>
            <a:off x="8556146" y="391495"/>
            <a:ext cx="141537" cy="615081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036267FD-BE4F-7236-C7CB-EE1F884C1BAB}"/>
              </a:ext>
            </a:extLst>
          </p:cNvPr>
          <p:cNvSpPr/>
          <p:nvPr/>
        </p:nvSpPr>
        <p:spPr>
          <a:xfrm>
            <a:off x="8904054" y="936172"/>
            <a:ext cx="152721" cy="4571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Arrow: Up 12">
            <a:extLst>
              <a:ext uri="{FF2B5EF4-FFF2-40B4-BE49-F238E27FC236}">
                <a16:creationId xmlns:a16="http://schemas.microsoft.com/office/drawing/2014/main" id="{588BB6CD-3D16-0080-1A42-AC0E4EB202FD}"/>
              </a:ext>
            </a:extLst>
          </p:cNvPr>
          <p:cNvSpPr/>
          <p:nvPr/>
        </p:nvSpPr>
        <p:spPr>
          <a:xfrm>
            <a:off x="4316263" y="5649685"/>
            <a:ext cx="359073" cy="1785257"/>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2">
            <a:extLst>
              <a:ext uri="{FF2B5EF4-FFF2-40B4-BE49-F238E27FC236}">
                <a16:creationId xmlns:a16="http://schemas.microsoft.com/office/drawing/2014/main" id="{1D59EFBC-3E68-F9AA-5CF0-3E19C3A618E0}"/>
              </a:ext>
            </a:extLst>
          </p:cNvPr>
          <p:cNvPicPr>
            <a:picLocks noChangeAspect="1" noChangeArrowheads="1"/>
          </p:cNvPicPr>
          <p:nvPr/>
        </p:nvPicPr>
        <p:blipFill rotWithShape="1">
          <a:blip r:embed="rId5" cstate="print">
            <a:clrChange>
              <a:clrFrom>
                <a:srgbClr val="FEFEFE"/>
              </a:clrFrom>
              <a:clrTo>
                <a:srgbClr val="FEFEFE">
                  <a:alpha val="0"/>
                </a:srgbClr>
              </a:clrTo>
            </a:clrChange>
          </a:blip>
          <a:srcRect l="38919" r="6416"/>
          <a:stretch/>
        </p:blipFill>
        <p:spPr bwMode="auto">
          <a:xfrm rot="188306">
            <a:off x="5148723" y="2517897"/>
            <a:ext cx="1883546" cy="3445666"/>
          </a:xfrm>
          <a:prstGeom prst="rect">
            <a:avLst/>
          </a:prstGeom>
          <a:noFill/>
          <a:ln w="9525">
            <a:noFill/>
            <a:miter lim="800000"/>
            <a:headEnd/>
            <a:tailEnd/>
          </a:ln>
        </p:spPr>
      </p:pic>
      <p:sp>
        <p:nvSpPr>
          <p:cNvPr id="8" name="Arc 7">
            <a:extLst>
              <a:ext uri="{FF2B5EF4-FFF2-40B4-BE49-F238E27FC236}">
                <a16:creationId xmlns:a16="http://schemas.microsoft.com/office/drawing/2014/main" id="{263195B5-6113-C98C-3F94-BC28179198D9}"/>
              </a:ext>
            </a:extLst>
          </p:cNvPr>
          <p:cNvSpPr/>
          <p:nvPr/>
        </p:nvSpPr>
        <p:spPr>
          <a:xfrm rot="416008">
            <a:off x="4677983" y="861976"/>
            <a:ext cx="1900251" cy="5606142"/>
          </a:xfrm>
          <a:prstGeom prst="arc">
            <a:avLst>
              <a:gd name="adj1" fmla="val 16205082"/>
              <a:gd name="adj2" fmla="val 5246067"/>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971546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0-#ppt_w/2"/>
                                          </p:val>
                                        </p:tav>
                                        <p:tav tm="100000">
                                          <p:val>
                                            <p:strVal val="#ppt_x"/>
                                          </p:val>
                                        </p:tav>
                                      </p:tavLst>
                                    </p:anim>
                                    <p:anim calcmode="lin" valueType="num">
                                      <p:cBhvr additive="base">
                                        <p:cTn id="1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61707E60-CEC9-4661-AA82-69242EB4B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chemeClr val="accent5"/>
              </a:gs>
              <a:gs pos="100000">
                <a:schemeClr val="accent2">
                  <a:lumMod val="60000"/>
                  <a:lumOff val="40000"/>
                  <a:alpha val="59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8F035CD8-AE30-4146-96F2-036B0CE5E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chemeClr val="accent6">
                  <a:lumMod val="75000"/>
                  <a:alpha val="61000"/>
                </a:schemeClr>
              </a:gs>
              <a:gs pos="99000">
                <a:schemeClr val="accent6">
                  <a:alpha val="8700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D354784-C278-A5D6-9ECE-F2D6DB7EBD51}"/>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16" name="TextBox 15">
            <a:extLst>
              <a:ext uri="{FF2B5EF4-FFF2-40B4-BE49-F238E27FC236}">
                <a16:creationId xmlns:a16="http://schemas.microsoft.com/office/drawing/2014/main" id="{F9F4EC98-17F8-AF18-4EB5-61CEA812B795}"/>
              </a:ext>
            </a:extLst>
          </p:cNvPr>
          <p:cNvSpPr txBox="1"/>
          <p:nvPr/>
        </p:nvSpPr>
        <p:spPr>
          <a:xfrm>
            <a:off x="1911927" y="3345873"/>
            <a:ext cx="184731" cy="369332"/>
          </a:xfrm>
          <a:prstGeom prst="rect">
            <a:avLst/>
          </a:prstGeom>
          <a:noFill/>
        </p:spPr>
        <p:txBody>
          <a:bodyPr wrap="none" rtlCol="0">
            <a:spAutoFit/>
          </a:bodyPr>
          <a:lstStyle/>
          <a:p>
            <a:endParaRPr lang="en-US" dirty="0"/>
          </a:p>
        </p:txBody>
      </p:sp>
      <p:pic>
        <p:nvPicPr>
          <p:cNvPr id="4" name="Picture 3" descr="A close-up of a person's mouth&#10;&#10;Description automatically generated">
            <a:extLst>
              <a:ext uri="{FF2B5EF4-FFF2-40B4-BE49-F238E27FC236}">
                <a16:creationId xmlns:a16="http://schemas.microsoft.com/office/drawing/2014/main" id="{9418CF66-E5B8-68F2-7B26-B950BD270CB8}"/>
              </a:ext>
            </a:extLst>
          </p:cNvPr>
          <p:cNvPicPr>
            <a:picLocks noChangeAspect="1"/>
          </p:cNvPicPr>
          <p:nvPr/>
        </p:nvPicPr>
        <p:blipFill rotWithShape="1">
          <a:blip r:embed="rId3">
            <a:extLst>
              <a:ext uri="{28A0092B-C50C-407E-A947-70E740481C1C}">
                <a14:useLocalDpi xmlns:a14="http://schemas.microsoft.com/office/drawing/2010/main" val="0"/>
              </a:ext>
            </a:extLst>
          </a:blip>
          <a:srcRect r="752" b="13130"/>
          <a:stretch/>
        </p:blipFill>
        <p:spPr>
          <a:xfrm>
            <a:off x="323290" y="1153391"/>
            <a:ext cx="10811989" cy="3745180"/>
          </a:xfrm>
          <a:prstGeom prst="rect">
            <a:avLst/>
          </a:prstGeom>
        </p:spPr>
      </p:pic>
      <p:sp>
        <p:nvSpPr>
          <p:cNvPr id="2" name="Oval 1">
            <a:extLst>
              <a:ext uri="{FF2B5EF4-FFF2-40B4-BE49-F238E27FC236}">
                <a16:creationId xmlns:a16="http://schemas.microsoft.com/office/drawing/2014/main" id="{BE5CD4B9-8A61-E35D-46C6-7F20039AD1E6}"/>
              </a:ext>
            </a:extLst>
          </p:cNvPr>
          <p:cNvSpPr/>
          <p:nvPr/>
        </p:nvSpPr>
        <p:spPr>
          <a:xfrm>
            <a:off x="5644444" y="1512381"/>
            <a:ext cx="2619022" cy="326248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564762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D354784-C278-A5D6-9ECE-F2D6DB7EBD51}"/>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16" name="TextBox 15">
            <a:extLst>
              <a:ext uri="{FF2B5EF4-FFF2-40B4-BE49-F238E27FC236}">
                <a16:creationId xmlns:a16="http://schemas.microsoft.com/office/drawing/2014/main" id="{F9F4EC98-17F8-AF18-4EB5-61CEA812B795}"/>
              </a:ext>
            </a:extLst>
          </p:cNvPr>
          <p:cNvSpPr txBox="1"/>
          <p:nvPr/>
        </p:nvSpPr>
        <p:spPr>
          <a:xfrm>
            <a:off x="1911927" y="3345873"/>
            <a:ext cx="184731" cy="369332"/>
          </a:xfrm>
          <a:prstGeom prst="rect">
            <a:avLst/>
          </a:prstGeom>
          <a:noFill/>
        </p:spPr>
        <p:txBody>
          <a:bodyPr wrap="none" rtlCol="0">
            <a:spAutoFit/>
          </a:bodyPr>
          <a:lstStyle/>
          <a:p>
            <a:endParaRPr lang="en-US" dirty="0"/>
          </a:p>
        </p:txBody>
      </p:sp>
      <p:sp>
        <p:nvSpPr>
          <p:cNvPr id="2" name="TextBox 1">
            <a:extLst>
              <a:ext uri="{FF2B5EF4-FFF2-40B4-BE49-F238E27FC236}">
                <a16:creationId xmlns:a16="http://schemas.microsoft.com/office/drawing/2014/main" id="{C15B201C-31C5-F158-80E0-EF93044D0FBC}"/>
              </a:ext>
            </a:extLst>
          </p:cNvPr>
          <p:cNvSpPr txBox="1"/>
          <p:nvPr/>
        </p:nvSpPr>
        <p:spPr>
          <a:xfrm>
            <a:off x="500743" y="206829"/>
            <a:ext cx="10722428" cy="369332"/>
          </a:xfrm>
          <a:prstGeom prst="rect">
            <a:avLst/>
          </a:prstGeom>
          <a:noFill/>
        </p:spPr>
        <p:txBody>
          <a:bodyPr wrap="square" rtlCol="0">
            <a:spAutoFit/>
          </a:bodyPr>
          <a:lstStyle/>
          <a:p>
            <a:r>
              <a:rPr lang="en-US" dirty="0"/>
              <a:t>Examples – pictures are more fun anyway!</a:t>
            </a:r>
          </a:p>
        </p:txBody>
      </p:sp>
      <p:pic>
        <p:nvPicPr>
          <p:cNvPr id="5" name="Picture 4" descr="Close-up of a person's mouth&#10;&#10;Description automatically generated">
            <a:extLst>
              <a:ext uri="{FF2B5EF4-FFF2-40B4-BE49-F238E27FC236}">
                <a16:creationId xmlns:a16="http://schemas.microsoft.com/office/drawing/2014/main" id="{3BB745C8-CD51-ABBF-4483-58A32634EB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1860019" cy="5736770"/>
          </a:xfrm>
          <a:prstGeom prst="rect">
            <a:avLst/>
          </a:prstGeom>
        </p:spPr>
      </p:pic>
      <p:cxnSp>
        <p:nvCxnSpPr>
          <p:cNvPr id="4" name="Straight Connector 3">
            <a:extLst>
              <a:ext uri="{FF2B5EF4-FFF2-40B4-BE49-F238E27FC236}">
                <a16:creationId xmlns:a16="http://schemas.microsoft.com/office/drawing/2014/main" id="{B1F056D0-17A2-2C1B-D836-5B8662020133}"/>
              </a:ext>
            </a:extLst>
          </p:cNvPr>
          <p:cNvCxnSpPr/>
          <p:nvPr/>
        </p:nvCxnSpPr>
        <p:spPr>
          <a:xfrm>
            <a:off x="331981" y="3073339"/>
            <a:ext cx="914400" cy="91440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0EDF33B-DCC2-B0CB-7569-72FAFED2886B}"/>
              </a:ext>
            </a:extLst>
          </p:cNvPr>
          <p:cNvCxnSpPr>
            <a:cxnSpLocks/>
          </p:cNvCxnSpPr>
          <p:nvPr/>
        </p:nvCxnSpPr>
        <p:spPr>
          <a:xfrm flipH="1">
            <a:off x="1246381" y="3429000"/>
            <a:ext cx="620473" cy="85973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5978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D354784-C278-A5D6-9ECE-F2D6DB7EBD51}"/>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16" name="TextBox 15">
            <a:extLst>
              <a:ext uri="{FF2B5EF4-FFF2-40B4-BE49-F238E27FC236}">
                <a16:creationId xmlns:a16="http://schemas.microsoft.com/office/drawing/2014/main" id="{F9F4EC98-17F8-AF18-4EB5-61CEA812B795}"/>
              </a:ext>
            </a:extLst>
          </p:cNvPr>
          <p:cNvSpPr txBox="1"/>
          <p:nvPr/>
        </p:nvSpPr>
        <p:spPr>
          <a:xfrm>
            <a:off x="1911927" y="3345873"/>
            <a:ext cx="184731" cy="369332"/>
          </a:xfrm>
          <a:prstGeom prst="rect">
            <a:avLst/>
          </a:prstGeom>
          <a:noFill/>
        </p:spPr>
        <p:txBody>
          <a:bodyPr wrap="none" rtlCol="0">
            <a:spAutoFit/>
          </a:bodyPr>
          <a:lstStyle/>
          <a:p>
            <a:endParaRPr lang="en-US" dirty="0"/>
          </a:p>
        </p:txBody>
      </p:sp>
      <p:pic>
        <p:nvPicPr>
          <p:cNvPr id="4" name="Picture 3" descr="Close-up of a person's mouth&#10;&#10;Description automatically generated">
            <a:extLst>
              <a:ext uri="{FF2B5EF4-FFF2-40B4-BE49-F238E27FC236}">
                <a16:creationId xmlns:a16="http://schemas.microsoft.com/office/drawing/2014/main" id="{BA3459DD-FDFF-2D2B-DF7A-77D89FF3D7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513345" y="0"/>
            <a:ext cx="9165310" cy="6858000"/>
          </a:xfrm>
          <a:prstGeom prst="rect">
            <a:avLst/>
          </a:prstGeom>
        </p:spPr>
      </p:pic>
      <p:pic>
        <p:nvPicPr>
          <p:cNvPr id="5" name="Picture 4" descr="A thumb with a smiley face painted on it&#10;&#10;Description automatically generated">
            <a:extLst>
              <a:ext uri="{FF2B5EF4-FFF2-40B4-BE49-F238E27FC236}">
                <a16:creationId xmlns:a16="http://schemas.microsoft.com/office/drawing/2014/main" id="{21A09A08-F2A2-C676-0AAD-A6B62928A51B}"/>
              </a:ext>
            </a:extLst>
          </p:cNvPr>
          <p:cNvPicPr>
            <a:picLocks noChangeAspect="1"/>
          </p:cNvPicPr>
          <p:nvPr/>
        </p:nvPicPr>
        <p:blipFill rotWithShape="1">
          <a:blip r:embed="rId4">
            <a:extLst>
              <a:ext uri="{28A0092B-C50C-407E-A947-70E740481C1C}">
                <a14:useLocalDpi xmlns:a14="http://schemas.microsoft.com/office/drawing/2010/main" val="0"/>
              </a:ext>
            </a:extLst>
          </a:blip>
          <a:srcRect l="30465" t="6843" r="48474" b="64351"/>
          <a:stretch/>
        </p:blipFill>
        <p:spPr>
          <a:xfrm>
            <a:off x="4991099" y="2488553"/>
            <a:ext cx="2209801" cy="3197213"/>
          </a:xfrm>
          <a:prstGeom prst="rect">
            <a:avLst/>
          </a:prstGeom>
        </p:spPr>
      </p:pic>
    </p:spTree>
    <p:extLst>
      <p:ext uri="{BB962C8B-B14F-4D97-AF65-F5344CB8AC3E}">
        <p14:creationId xmlns:p14="http://schemas.microsoft.com/office/powerpoint/2010/main" val="4228162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D354784-C278-A5D6-9ECE-F2D6DB7EBD51}"/>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16" name="TextBox 15">
            <a:extLst>
              <a:ext uri="{FF2B5EF4-FFF2-40B4-BE49-F238E27FC236}">
                <a16:creationId xmlns:a16="http://schemas.microsoft.com/office/drawing/2014/main" id="{F9F4EC98-17F8-AF18-4EB5-61CEA812B795}"/>
              </a:ext>
            </a:extLst>
          </p:cNvPr>
          <p:cNvSpPr txBox="1"/>
          <p:nvPr/>
        </p:nvSpPr>
        <p:spPr>
          <a:xfrm>
            <a:off x="1911927" y="3345873"/>
            <a:ext cx="184731" cy="369332"/>
          </a:xfrm>
          <a:prstGeom prst="rect">
            <a:avLst/>
          </a:prstGeom>
          <a:noFill/>
        </p:spPr>
        <p:txBody>
          <a:bodyPr wrap="none" rtlCol="0">
            <a:spAutoFit/>
          </a:bodyPr>
          <a:lstStyle/>
          <a:p>
            <a:endParaRPr lang="en-US" dirty="0"/>
          </a:p>
        </p:txBody>
      </p:sp>
      <p:pic>
        <p:nvPicPr>
          <p:cNvPr id="5" name="Picture 4" descr="Close-up of a person's mouth&#10;&#10;Description automatically generated">
            <a:extLst>
              <a:ext uri="{FF2B5EF4-FFF2-40B4-BE49-F238E27FC236}">
                <a16:creationId xmlns:a16="http://schemas.microsoft.com/office/drawing/2014/main" id="{CA5DC23F-FDD5-9D95-FDA2-038A994B1C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H="1">
            <a:off x="1836628" y="0"/>
            <a:ext cx="8518743" cy="6858000"/>
          </a:xfrm>
          <a:prstGeom prst="rect">
            <a:avLst/>
          </a:prstGeom>
        </p:spPr>
      </p:pic>
      <p:sp>
        <p:nvSpPr>
          <p:cNvPr id="3" name="Arrow: Down 2">
            <a:extLst>
              <a:ext uri="{FF2B5EF4-FFF2-40B4-BE49-F238E27FC236}">
                <a16:creationId xmlns:a16="http://schemas.microsoft.com/office/drawing/2014/main" id="{4258532B-E355-9741-33BC-0656A2CA8A7D}"/>
              </a:ext>
            </a:extLst>
          </p:cNvPr>
          <p:cNvSpPr/>
          <p:nvPr/>
        </p:nvSpPr>
        <p:spPr>
          <a:xfrm rot="3359088">
            <a:off x="4343399" y="4169228"/>
            <a:ext cx="849086" cy="142602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1643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D354784-C278-A5D6-9ECE-F2D6DB7EBD51}"/>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16" name="TextBox 15">
            <a:extLst>
              <a:ext uri="{FF2B5EF4-FFF2-40B4-BE49-F238E27FC236}">
                <a16:creationId xmlns:a16="http://schemas.microsoft.com/office/drawing/2014/main" id="{F9F4EC98-17F8-AF18-4EB5-61CEA812B795}"/>
              </a:ext>
            </a:extLst>
          </p:cNvPr>
          <p:cNvSpPr txBox="1"/>
          <p:nvPr/>
        </p:nvSpPr>
        <p:spPr>
          <a:xfrm>
            <a:off x="1911927" y="3345873"/>
            <a:ext cx="184731" cy="369332"/>
          </a:xfrm>
          <a:prstGeom prst="rect">
            <a:avLst/>
          </a:prstGeom>
          <a:noFill/>
        </p:spPr>
        <p:txBody>
          <a:bodyPr wrap="none" rtlCol="0">
            <a:spAutoFit/>
          </a:bodyPr>
          <a:lstStyle/>
          <a:p>
            <a:endParaRPr lang="en-US" dirty="0"/>
          </a:p>
        </p:txBody>
      </p:sp>
      <p:pic>
        <p:nvPicPr>
          <p:cNvPr id="3" name="Picture 2" descr="A child with braided hair in front of a tile wall&#10;&#10;Description automatically generated">
            <a:extLst>
              <a:ext uri="{FF2B5EF4-FFF2-40B4-BE49-F238E27FC236}">
                <a16:creationId xmlns:a16="http://schemas.microsoft.com/office/drawing/2014/main" id="{0FB52E1A-1733-6494-8A45-DCE8B0CF08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548677" cy="6858000"/>
          </a:xfrm>
          <a:prstGeom prst="rect">
            <a:avLst/>
          </a:prstGeom>
        </p:spPr>
      </p:pic>
      <p:pic>
        <p:nvPicPr>
          <p:cNvPr id="5" name="Picture 4" descr="A child looking at the camera&#10;&#10;Description automatically generated">
            <a:extLst>
              <a:ext uri="{FF2B5EF4-FFF2-40B4-BE49-F238E27FC236}">
                <a16:creationId xmlns:a16="http://schemas.microsoft.com/office/drawing/2014/main" id="{9358F2B9-2B49-B69F-C391-E59AE909CC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0"/>
            <a:ext cx="5680583" cy="6858000"/>
          </a:xfrm>
          <a:prstGeom prst="rect">
            <a:avLst/>
          </a:prstGeom>
        </p:spPr>
      </p:pic>
      <p:sp>
        <p:nvSpPr>
          <p:cNvPr id="6" name="Rectangle 5">
            <a:extLst>
              <a:ext uri="{FF2B5EF4-FFF2-40B4-BE49-F238E27FC236}">
                <a16:creationId xmlns:a16="http://schemas.microsoft.com/office/drawing/2014/main" id="{D93C5FE3-C135-B04B-4BCA-98C2F52A9E4A}"/>
              </a:ext>
            </a:extLst>
          </p:cNvPr>
          <p:cNvSpPr/>
          <p:nvPr/>
        </p:nvSpPr>
        <p:spPr>
          <a:xfrm>
            <a:off x="1514273" y="2932216"/>
            <a:ext cx="1164770" cy="33389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DF645373-22D6-9815-B47B-86DB14DA8F5C}"/>
              </a:ext>
            </a:extLst>
          </p:cNvPr>
          <p:cNvSpPr/>
          <p:nvPr/>
        </p:nvSpPr>
        <p:spPr>
          <a:xfrm>
            <a:off x="3363688" y="3011983"/>
            <a:ext cx="1164770" cy="33389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B31BE69-1C0E-51BC-8925-B0BDE38DD713}"/>
              </a:ext>
            </a:extLst>
          </p:cNvPr>
          <p:cNvSpPr/>
          <p:nvPr/>
        </p:nvSpPr>
        <p:spPr>
          <a:xfrm>
            <a:off x="7460604" y="3309948"/>
            <a:ext cx="1164770" cy="33389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D38572A-F784-7CE7-61DE-F7BDAFBF5E3B}"/>
              </a:ext>
            </a:extLst>
          </p:cNvPr>
          <p:cNvSpPr/>
          <p:nvPr/>
        </p:nvSpPr>
        <p:spPr>
          <a:xfrm>
            <a:off x="9618593" y="3266106"/>
            <a:ext cx="1164770" cy="33389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Arrow: Left-Right 12">
            <a:extLst>
              <a:ext uri="{FF2B5EF4-FFF2-40B4-BE49-F238E27FC236}">
                <a16:creationId xmlns:a16="http://schemas.microsoft.com/office/drawing/2014/main" id="{6F328BA5-EB93-50C9-9686-3227E84BD311}"/>
              </a:ext>
            </a:extLst>
          </p:cNvPr>
          <p:cNvSpPr/>
          <p:nvPr/>
        </p:nvSpPr>
        <p:spPr>
          <a:xfrm rot="305231">
            <a:off x="4145802" y="3458321"/>
            <a:ext cx="3354149" cy="170996"/>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rrow: Left-Right 13">
            <a:extLst>
              <a:ext uri="{FF2B5EF4-FFF2-40B4-BE49-F238E27FC236}">
                <a16:creationId xmlns:a16="http://schemas.microsoft.com/office/drawing/2014/main" id="{137BE3F7-3DA8-AC21-8298-E1174A803739}"/>
              </a:ext>
            </a:extLst>
          </p:cNvPr>
          <p:cNvSpPr/>
          <p:nvPr/>
        </p:nvSpPr>
        <p:spPr>
          <a:xfrm rot="305231">
            <a:off x="4285558" y="3660500"/>
            <a:ext cx="3354149" cy="170996"/>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Arrow: Left-Right 14">
            <a:extLst>
              <a:ext uri="{FF2B5EF4-FFF2-40B4-BE49-F238E27FC236}">
                <a16:creationId xmlns:a16="http://schemas.microsoft.com/office/drawing/2014/main" id="{BC9A584C-ED23-48FA-FADA-CE7927B97ADF}"/>
              </a:ext>
            </a:extLst>
          </p:cNvPr>
          <p:cNvSpPr/>
          <p:nvPr/>
        </p:nvSpPr>
        <p:spPr>
          <a:xfrm rot="5400000">
            <a:off x="2812558" y="3211442"/>
            <a:ext cx="6005324" cy="155684"/>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90635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1000"/>
                                        <p:tgtEl>
                                          <p:spTgt spid="15"/>
                                        </p:tgtEl>
                                      </p:cBhvr>
                                    </p:animEffect>
                                    <p:anim calcmode="lin" valueType="num">
                                      <p:cBhvr>
                                        <p:cTn id="39" dur="1000" fill="hold"/>
                                        <p:tgtEl>
                                          <p:spTgt spid="15"/>
                                        </p:tgtEl>
                                        <p:attrNameLst>
                                          <p:attrName>ppt_x</p:attrName>
                                        </p:attrNameLst>
                                      </p:cBhvr>
                                      <p:tavLst>
                                        <p:tav tm="0">
                                          <p:val>
                                            <p:strVal val="#ppt_x"/>
                                          </p:val>
                                        </p:tav>
                                        <p:tav tm="100000">
                                          <p:val>
                                            <p:strVal val="#ppt_x"/>
                                          </p:val>
                                        </p:tav>
                                      </p:tavLst>
                                    </p:anim>
                                    <p:anim calcmode="lin" valueType="num">
                                      <p:cBhvr>
                                        <p:cTn id="4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D354784-C278-A5D6-9ECE-F2D6DB7EBD51}"/>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16" name="TextBox 15">
            <a:extLst>
              <a:ext uri="{FF2B5EF4-FFF2-40B4-BE49-F238E27FC236}">
                <a16:creationId xmlns:a16="http://schemas.microsoft.com/office/drawing/2014/main" id="{F9F4EC98-17F8-AF18-4EB5-61CEA812B795}"/>
              </a:ext>
            </a:extLst>
          </p:cNvPr>
          <p:cNvSpPr txBox="1"/>
          <p:nvPr/>
        </p:nvSpPr>
        <p:spPr>
          <a:xfrm>
            <a:off x="1911927" y="3345873"/>
            <a:ext cx="184731" cy="369332"/>
          </a:xfrm>
          <a:prstGeom prst="rect">
            <a:avLst/>
          </a:prstGeom>
          <a:noFill/>
        </p:spPr>
        <p:txBody>
          <a:bodyPr wrap="none" rtlCol="0">
            <a:spAutoFit/>
          </a:bodyPr>
          <a:lstStyle/>
          <a:p>
            <a:endParaRPr lang="en-US" dirty="0"/>
          </a:p>
        </p:txBody>
      </p:sp>
      <p:pic>
        <p:nvPicPr>
          <p:cNvPr id="5" name="Picture 4" descr="A profile of a child&#10;&#10;Description automatically generated">
            <a:extLst>
              <a:ext uri="{FF2B5EF4-FFF2-40B4-BE49-F238E27FC236}">
                <a16:creationId xmlns:a16="http://schemas.microsoft.com/office/drawing/2014/main" id="{2EB89378-82A6-7939-EB6B-976F57DEAC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7124" y="0"/>
            <a:ext cx="6291979" cy="6858000"/>
          </a:xfrm>
          <a:prstGeom prst="rect">
            <a:avLst/>
          </a:prstGeom>
        </p:spPr>
      </p:pic>
      <p:pic>
        <p:nvPicPr>
          <p:cNvPr id="9" name="Picture 8" descr="A profile of a child&#10;&#10;Description automatically generated">
            <a:extLst>
              <a:ext uri="{FF2B5EF4-FFF2-40B4-BE49-F238E27FC236}">
                <a16:creationId xmlns:a16="http://schemas.microsoft.com/office/drawing/2014/main" id="{399A20D3-30C7-8257-99CD-709B02C297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962316" cy="6858000"/>
          </a:xfrm>
          <a:prstGeom prst="rect">
            <a:avLst/>
          </a:prstGeom>
        </p:spPr>
      </p:pic>
      <p:sp>
        <p:nvSpPr>
          <p:cNvPr id="11" name="Arrow: Left-Right 10">
            <a:extLst>
              <a:ext uri="{FF2B5EF4-FFF2-40B4-BE49-F238E27FC236}">
                <a16:creationId xmlns:a16="http://schemas.microsoft.com/office/drawing/2014/main" id="{0036915E-ABD1-7199-8E92-608F7DF40B30}"/>
              </a:ext>
            </a:extLst>
          </p:cNvPr>
          <p:cNvSpPr/>
          <p:nvPr/>
        </p:nvSpPr>
        <p:spPr>
          <a:xfrm rot="392086">
            <a:off x="4137981" y="6018977"/>
            <a:ext cx="5882939" cy="197931"/>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Arc 11">
            <a:extLst>
              <a:ext uri="{FF2B5EF4-FFF2-40B4-BE49-F238E27FC236}">
                <a16:creationId xmlns:a16="http://schemas.microsoft.com/office/drawing/2014/main" id="{F7B20B78-E0D0-1235-9740-6BE675C0E315}"/>
              </a:ext>
            </a:extLst>
          </p:cNvPr>
          <p:cNvSpPr/>
          <p:nvPr/>
        </p:nvSpPr>
        <p:spPr>
          <a:xfrm rot="416008">
            <a:off x="4010806" y="670892"/>
            <a:ext cx="1900251" cy="5606142"/>
          </a:xfrm>
          <a:prstGeom prst="arc">
            <a:avLst>
              <a:gd name="adj1" fmla="val 16205082"/>
              <a:gd name="adj2" fmla="val 5246067"/>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Arc 13">
            <a:extLst>
              <a:ext uri="{FF2B5EF4-FFF2-40B4-BE49-F238E27FC236}">
                <a16:creationId xmlns:a16="http://schemas.microsoft.com/office/drawing/2014/main" id="{08005CAE-3B94-565D-86FE-BEC712A111DB}"/>
              </a:ext>
            </a:extLst>
          </p:cNvPr>
          <p:cNvSpPr/>
          <p:nvPr/>
        </p:nvSpPr>
        <p:spPr>
          <a:xfrm rot="416008">
            <a:off x="10164383" y="1076465"/>
            <a:ext cx="1900251" cy="5606142"/>
          </a:xfrm>
          <a:prstGeom prst="arc">
            <a:avLst>
              <a:gd name="adj1" fmla="val 16205082"/>
              <a:gd name="adj2" fmla="val 5246067"/>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 name="Rectangle 1">
            <a:extLst>
              <a:ext uri="{FF2B5EF4-FFF2-40B4-BE49-F238E27FC236}">
                <a16:creationId xmlns:a16="http://schemas.microsoft.com/office/drawing/2014/main" id="{9E08DFFF-98B4-50C8-D60A-7D1C19058BA0}"/>
              </a:ext>
            </a:extLst>
          </p:cNvPr>
          <p:cNvSpPr/>
          <p:nvPr/>
        </p:nvSpPr>
        <p:spPr>
          <a:xfrm>
            <a:off x="4054071" y="3178928"/>
            <a:ext cx="1164770" cy="33389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3E216BA6-EF12-C067-A928-B8D0E981CABF}"/>
              </a:ext>
            </a:extLst>
          </p:cNvPr>
          <p:cNvSpPr/>
          <p:nvPr/>
        </p:nvSpPr>
        <p:spPr>
          <a:xfrm>
            <a:off x="10286023" y="3734768"/>
            <a:ext cx="1164770" cy="33389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67362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0-#ppt_w/2"/>
                                          </p:val>
                                        </p:tav>
                                        <p:tav tm="100000">
                                          <p:val>
                                            <p:strVal val="#ppt_x"/>
                                          </p:val>
                                        </p:tav>
                                      </p:tavLst>
                                    </p:anim>
                                    <p:anim calcmode="lin" valueType="num">
                                      <p:cBhvr additive="base">
                                        <p:cTn id="27" dur="500" fill="hold"/>
                                        <p:tgtEl>
                                          <p:spTgt spid="12"/>
                                        </p:tgtEl>
                                        <p:attrNameLst>
                                          <p:attrName>ppt_y</p:attrName>
                                        </p:attrNameLst>
                                      </p:cBhvr>
                                      <p:tavLst>
                                        <p:tav tm="0">
                                          <p:val>
                                            <p:strVal val="#ppt_y"/>
                                          </p:val>
                                        </p:tav>
                                        <p:tav tm="100000">
                                          <p:val>
                                            <p:strVal val="#ppt_y"/>
                                          </p:val>
                                        </p:tav>
                                      </p:tavLst>
                                    </p:anim>
                                  </p:childTnLst>
                                </p:cTn>
                              </p:par>
                              <p:par>
                                <p:cTn id="28" presetID="2" presetClass="entr" presetSubtype="2"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1+#ppt_w/2"/>
                                          </p:val>
                                        </p:tav>
                                        <p:tav tm="100000">
                                          <p:val>
                                            <p:strVal val="#ppt_x"/>
                                          </p:val>
                                        </p:tav>
                                      </p:tavLst>
                                    </p:anim>
                                    <p:anim calcmode="lin" valueType="num">
                                      <p:cBhvr additive="base">
                                        <p:cTn id="31"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0BF4A1-714C-419E-A19F-578DE93BE0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F91A9BD-D57F-4941-931F-40597AB3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409317" y="1410082"/>
            <a:ext cx="6858000" cy="4037835"/>
          </a:xfrm>
          <a:prstGeom prst="rect">
            <a:avLst/>
          </a:prstGeom>
          <a:gradFill>
            <a:gsLst>
              <a:gs pos="8000">
                <a:schemeClr val="accent6"/>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C54DB264-9467-4730-B9E9-C9A97DD669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790128" y="3609527"/>
            <a:ext cx="2458347" cy="4038601"/>
          </a:xfrm>
          <a:prstGeom prst="rect">
            <a:avLst/>
          </a:prstGeom>
          <a:gradFill>
            <a:gsLst>
              <a:gs pos="0">
                <a:schemeClr val="accent5">
                  <a:lumMod val="60000"/>
                  <a:lumOff val="40000"/>
                  <a:alpha val="0"/>
                </a:schemeClr>
              </a:gs>
              <a:gs pos="99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BB097F88-2120-47B4-B891-5B28F66BBD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64227" y="1757079"/>
            <a:ext cx="3900088" cy="4178958"/>
          </a:xfrm>
          <a:custGeom>
            <a:avLst/>
            <a:gdLst>
              <a:gd name="connsiteX0" fmla="*/ 2431956 w 3900088"/>
              <a:gd name="connsiteY0" fmla="*/ 93939 h 4178958"/>
              <a:gd name="connsiteX1" fmla="*/ 3900088 w 3900088"/>
              <a:gd name="connsiteY1" fmla="*/ 2089479 h 4178958"/>
              <a:gd name="connsiteX2" fmla="*/ 1810609 w 3900088"/>
              <a:gd name="connsiteY2" fmla="*/ 4178958 h 4178958"/>
              <a:gd name="connsiteX3" fmla="*/ 77980 w 3900088"/>
              <a:gd name="connsiteY3" fmla="*/ 3257727 h 4178958"/>
              <a:gd name="connsiteX4" fmla="*/ 0 w 3900088"/>
              <a:gd name="connsiteY4" fmla="*/ 3129367 h 4178958"/>
              <a:gd name="connsiteX5" fmla="*/ 831517 w 3900088"/>
              <a:gd name="connsiteY5" fmla="*/ 244059 h 4178958"/>
              <a:gd name="connsiteX6" fmla="*/ 997290 w 3900088"/>
              <a:gd name="connsiteY6" fmla="*/ 164202 h 4178958"/>
              <a:gd name="connsiteX7" fmla="*/ 1810609 w 3900088"/>
              <a:gd name="connsiteY7" fmla="*/ 0 h 4178958"/>
              <a:gd name="connsiteX8" fmla="*/ 2431956 w 3900088"/>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088" h="4178958">
                <a:moveTo>
                  <a:pt x="2431956" y="93939"/>
                </a:moveTo>
                <a:cubicBezTo>
                  <a:pt x="3282517" y="358491"/>
                  <a:pt x="3900088" y="1151865"/>
                  <a:pt x="3900088" y="2089479"/>
                </a:cubicBezTo>
                <a:cubicBezTo>
                  <a:pt x="3900088" y="3243466"/>
                  <a:pt x="2964596" y="4178958"/>
                  <a:pt x="1810609" y="4178958"/>
                </a:cubicBezTo>
                <a:cubicBezTo>
                  <a:pt x="1089367" y="4178958"/>
                  <a:pt x="453475" y="3813531"/>
                  <a:pt x="77980" y="3257727"/>
                </a:cubicBezTo>
                <a:lnTo>
                  <a:pt x="0" y="3129367"/>
                </a:lnTo>
                <a:lnTo>
                  <a:pt x="831517" y="244059"/>
                </a:lnTo>
                <a:lnTo>
                  <a:pt x="997290" y="164202"/>
                </a:lnTo>
                <a:cubicBezTo>
                  <a:pt x="1247271" y="58468"/>
                  <a:pt x="1522112" y="0"/>
                  <a:pt x="1810609" y="0"/>
                </a:cubicBezTo>
                <a:cubicBezTo>
                  <a:pt x="2026982" y="0"/>
                  <a:pt x="2235673" y="32888"/>
                  <a:pt x="2431956" y="93939"/>
                </a:cubicBezTo>
                <a:close/>
              </a:path>
            </a:pathLst>
          </a:custGeom>
          <a:gradFill>
            <a:gsLst>
              <a:gs pos="36000">
                <a:schemeClr val="accent6">
                  <a:lumMod val="60000"/>
                  <a:lumOff val="40000"/>
                  <a:alpha val="6000"/>
                </a:schemeClr>
              </a:gs>
              <a:gs pos="100000">
                <a:schemeClr val="accent6">
                  <a:alpha val="2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Rectangle 16">
            <a:extLst>
              <a:ext uri="{FF2B5EF4-FFF2-40B4-BE49-F238E27FC236}">
                <a16:creationId xmlns:a16="http://schemas.microsoft.com/office/drawing/2014/main" id="{BF9338F5-05AB-4DC5-BD1C-1A9F26C38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0099" y="411154"/>
            <a:ext cx="4395601" cy="3581400"/>
          </a:xfrm>
          <a:prstGeom prst="rect">
            <a:avLst/>
          </a:prstGeom>
          <a:gradFill>
            <a:gsLst>
              <a:gs pos="0">
                <a:schemeClr val="accent5">
                  <a:alpha val="29000"/>
                </a:schemeClr>
              </a:gs>
              <a:gs pos="100000">
                <a:schemeClr val="accent4">
                  <a:alpha val="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8A030CD-2C64-4AC7-8CD2-E3E752EBDA30}"/>
              </a:ext>
            </a:extLst>
          </p:cNvPr>
          <p:cNvSpPr>
            <a:spLocks noGrp="1"/>
          </p:cNvSpPr>
          <p:nvPr>
            <p:ph type="title"/>
          </p:nvPr>
        </p:nvSpPr>
        <p:spPr>
          <a:xfrm>
            <a:off x="0" y="868280"/>
            <a:ext cx="3847846" cy="3363597"/>
          </a:xfrm>
        </p:spPr>
        <p:txBody>
          <a:bodyPr>
            <a:normAutofit/>
          </a:bodyPr>
          <a:lstStyle/>
          <a:p>
            <a:pPr algn="r"/>
            <a:r>
              <a:rPr lang="en-US" sz="3200" dirty="0">
                <a:solidFill>
                  <a:schemeClr val="bg1"/>
                </a:solidFill>
                <a:latin typeface="Bookman Old Style" panose="02050604050505020204" pitchFamily="18" charset="0"/>
              </a:rPr>
              <a:t>Disclaimer</a:t>
            </a:r>
          </a:p>
        </p:txBody>
      </p:sp>
      <p:graphicFrame>
        <p:nvGraphicFramePr>
          <p:cNvPr id="7" name="Content Placeholder 2">
            <a:extLst>
              <a:ext uri="{FF2B5EF4-FFF2-40B4-BE49-F238E27FC236}">
                <a16:creationId xmlns:a16="http://schemas.microsoft.com/office/drawing/2014/main" id="{231CF189-0476-F6DC-C921-63D287253DDF}"/>
              </a:ext>
            </a:extLst>
          </p:cNvPr>
          <p:cNvGraphicFramePr>
            <a:graphicFrameLocks noGrp="1"/>
          </p:cNvGraphicFramePr>
          <p:nvPr>
            <p:ph idx="1"/>
            <p:extLst>
              <p:ext uri="{D42A27DB-BD31-4B8C-83A1-F6EECF244321}">
                <p14:modId xmlns:p14="http://schemas.microsoft.com/office/powerpoint/2010/main" val="4227546844"/>
              </p:ext>
            </p:extLst>
          </p:nvPr>
        </p:nvGraphicFramePr>
        <p:xfrm>
          <a:off x="4494654" y="457200"/>
          <a:ext cx="7240146" cy="594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0" name="Picture 2" descr="Castle Creek Pediatric Dentistry">
            <a:extLst>
              <a:ext uri="{FF2B5EF4-FFF2-40B4-BE49-F238E27FC236}">
                <a16:creationId xmlns:a16="http://schemas.microsoft.com/office/drawing/2014/main" id="{CD7F594D-707A-729C-EEC0-28239B91574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10165" y="5943600"/>
            <a:ext cx="2581835" cy="914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357FF55-F3FC-800F-BB54-2E1AAB2CEBDE}"/>
              </a:ext>
            </a:extLst>
          </p:cNvPr>
          <p:cNvSpPr txBox="1"/>
          <p:nvPr/>
        </p:nvSpPr>
        <p:spPr>
          <a:xfrm>
            <a:off x="4648200" y="3929743"/>
            <a:ext cx="6607629" cy="369332"/>
          </a:xfrm>
          <a:prstGeom prst="rect">
            <a:avLst/>
          </a:prstGeom>
          <a:noFill/>
        </p:spPr>
        <p:txBody>
          <a:bodyPr wrap="square" rtlCol="0">
            <a:spAutoFit/>
          </a:bodyPr>
          <a:lstStyle/>
          <a:p>
            <a:r>
              <a:rPr lang="en-US" dirty="0"/>
              <a:t>No financial conflict of interest to disclose.</a:t>
            </a:r>
          </a:p>
        </p:txBody>
      </p:sp>
    </p:spTree>
    <p:extLst>
      <p:ext uri="{BB962C8B-B14F-4D97-AF65-F5344CB8AC3E}">
        <p14:creationId xmlns:p14="http://schemas.microsoft.com/office/powerpoint/2010/main" val="13268231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D354784-C278-A5D6-9ECE-F2D6DB7EBD51}"/>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16" name="TextBox 15">
            <a:extLst>
              <a:ext uri="{FF2B5EF4-FFF2-40B4-BE49-F238E27FC236}">
                <a16:creationId xmlns:a16="http://schemas.microsoft.com/office/drawing/2014/main" id="{F9F4EC98-17F8-AF18-4EB5-61CEA812B795}"/>
              </a:ext>
            </a:extLst>
          </p:cNvPr>
          <p:cNvSpPr txBox="1"/>
          <p:nvPr/>
        </p:nvSpPr>
        <p:spPr>
          <a:xfrm>
            <a:off x="1911927" y="3345873"/>
            <a:ext cx="184731" cy="369332"/>
          </a:xfrm>
          <a:prstGeom prst="rect">
            <a:avLst/>
          </a:prstGeom>
          <a:noFill/>
        </p:spPr>
        <p:txBody>
          <a:bodyPr wrap="none" rtlCol="0">
            <a:spAutoFit/>
          </a:bodyPr>
          <a:lstStyle/>
          <a:p>
            <a:endParaRPr lang="en-US" dirty="0"/>
          </a:p>
        </p:txBody>
      </p:sp>
      <p:pic>
        <p:nvPicPr>
          <p:cNvPr id="4" name="Picture 3" descr="A side view of a child&#10;&#10;Description automatically generated">
            <a:extLst>
              <a:ext uri="{FF2B5EF4-FFF2-40B4-BE49-F238E27FC236}">
                <a16:creationId xmlns:a16="http://schemas.microsoft.com/office/drawing/2014/main" id="{0C673CC3-1077-5E0B-F724-924A92C43FC4}"/>
              </a:ext>
            </a:extLst>
          </p:cNvPr>
          <p:cNvPicPr>
            <a:picLocks noChangeAspect="1"/>
          </p:cNvPicPr>
          <p:nvPr/>
        </p:nvPicPr>
        <p:blipFill rotWithShape="1">
          <a:blip r:embed="rId3">
            <a:extLst>
              <a:ext uri="{28A0092B-C50C-407E-A947-70E740481C1C}">
                <a14:useLocalDpi xmlns:a14="http://schemas.microsoft.com/office/drawing/2010/main" val="0"/>
              </a:ext>
            </a:extLst>
          </a:blip>
          <a:srcRect l="17517" t="368" r="14299" b="-525"/>
          <a:stretch/>
        </p:blipFill>
        <p:spPr>
          <a:xfrm>
            <a:off x="0" y="-30874"/>
            <a:ext cx="6281059" cy="6919747"/>
          </a:xfrm>
          <a:prstGeom prst="rect">
            <a:avLst/>
          </a:prstGeom>
        </p:spPr>
      </p:pic>
      <p:pic>
        <p:nvPicPr>
          <p:cNvPr id="7" name="Picture 6" descr="A side view of a child's face&#10;&#10;Description automatically generated">
            <a:extLst>
              <a:ext uri="{FF2B5EF4-FFF2-40B4-BE49-F238E27FC236}">
                <a16:creationId xmlns:a16="http://schemas.microsoft.com/office/drawing/2014/main" id="{AC19DC10-5D34-5167-00CE-B495AC761BB2}"/>
              </a:ext>
            </a:extLst>
          </p:cNvPr>
          <p:cNvPicPr>
            <a:picLocks noChangeAspect="1"/>
          </p:cNvPicPr>
          <p:nvPr/>
        </p:nvPicPr>
        <p:blipFill rotWithShape="1">
          <a:blip r:embed="rId4">
            <a:extLst>
              <a:ext uri="{28A0092B-C50C-407E-A947-70E740481C1C}">
                <a14:useLocalDpi xmlns:a14="http://schemas.microsoft.com/office/drawing/2010/main" val="0"/>
              </a:ext>
            </a:extLst>
          </a:blip>
          <a:srcRect l="15595" t="450" r="15714" b="-450"/>
          <a:stretch/>
        </p:blipFill>
        <p:spPr>
          <a:xfrm>
            <a:off x="5752897" y="0"/>
            <a:ext cx="6281059" cy="6858000"/>
          </a:xfrm>
          <a:prstGeom prst="rect">
            <a:avLst/>
          </a:prstGeom>
        </p:spPr>
      </p:pic>
      <p:sp>
        <p:nvSpPr>
          <p:cNvPr id="2" name="Rectangle 1">
            <a:extLst>
              <a:ext uri="{FF2B5EF4-FFF2-40B4-BE49-F238E27FC236}">
                <a16:creationId xmlns:a16="http://schemas.microsoft.com/office/drawing/2014/main" id="{47EAD409-BCED-1239-7B64-C44A7BF411B1}"/>
              </a:ext>
            </a:extLst>
          </p:cNvPr>
          <p:cNvSpPr/>
          <p:nvPr/>
        </p:nvSpPr>
        <p:spPr>
          <a:xfrm>
            <a:off x="4008585" y="3126153"/>
            <a:ext cx="1164770" cy="33389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0800117F-A695-D42E-D669-2CA70990DBA0}"/>
              </a:ext>
            </a:extLst>
          </p:cNvPr>
          <p:cNvSpPr/>
          <p:nvPr/>
        </p:nvSpPr>
        <p:spPr>
          <a:xfrm>
            <a:off x="10420104" y="3671805"/>
            <a:ext cx="1164770" cy="33389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526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D354784-C278-A5D6-9ECE-F2D6DB7EBD51}"/>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16" name="TextBox 15">
            <a:extLst>
              <a:ext uri="{FF2B5EF4-FFF2-40B4-BE49-F238E27FC236}">
                <a16:creationId xmlns:a16="http://schemas.microsoft.com/office/drawing/2014/main" id="{F9F4EC98-17F8-AF18-4EB5-61CEA812B795}"/>
              </a:ext>
            </a:extLst>
          </p:cNvPr>
          <p:cNvSpPr txBox="1"/>
          <p:nvPr/>
        </p:nvSpPr>
        <p:spPr>
          <a:xfrm>
            <a:off x="1911927" y="3345873"/>
            <a:ext cx="184731" cy="369332"/>
          </a:xfrm>
          <a:prstGeom prst="rect">
            <a:avLst/>
          </a:prstGeom>
          <a:noFill/>
        </p:spPr>
        <p:txBody>
          <a:bodyPr wrap="none" rtlCol="0">
            <a:spAutoFit/>
          </a:bodyPr>
          <a:lstStyle/>
          <a:p>
            <a:endParaRPr lang="en-US" dirty="0"/>
          </a:p>
        </p:txBody>
      </p:sp>
      <p:pic>
        <p:nvPicPr>
          <p:cNvPr id="7" name="Picture 6" descr="A child standing in front of a measuring tape&#10;&#10;Description automatically generated">
            <a:extLst>
              <a:ext uri="{FF2B5EF4-FFF2-40B4-BE49-F238E27FC236}">
                <a16:creationId xmlns:a16="http://schemas.microsoft.com/office/drawing/2014/main" id="{56276C1B-93F7-6129-B9C6-EADFDFD814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4292" y="0"/>
            <a:ext cx="2612213" cy="6858000"/>
          </a:xfrm>
          <a:prstGeom prst="rect">
            <a:avLst/>
          </a:prstGeom>
        </p:spPr>
      </p:pic>
      <p:pic>
        <p:nvPicPr>
          <p:cNvPr id="4" name="Picture 3" descr="A person standing in front of a ruler&#10;&#10;Description automatically generated">
            <a:extLst>
              <a:ext uri="{FF2B5EF4-FFF2-40B4-BE49-F238E27FC236}">
                <a16:creationId xmlns:a16="http://schemas.microsoft.com/office/drawing/2014/main" id="{4237216A-4B0D-73A5-56E3-816DD4007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7414" y="0"/>
            <a:ext cx="2456784" cy="6858000"/>
          </a:xfrm>
          <a:prstGeom prst="rect">
            <a:avLst/>
          </a:prstGeom>
        </p:spPr>
      </p:pic>
      <p:sp>
        <p:nvSpPr>
          <p:cNvPr id="3" name="Rectangle 2">
            <a:extLst>
              <a:ext uri="{FF2B5EF4-FFF2-40B4-BE49-F238E27FC236}">
                <a16:creationId xmlns:a16="http://schemas.microsoft.com/office/drawing/2014/main" id="{767ABA27-930D-A11E-D7B0-BE52940C1946}"/>
              </a:ext>
            </a:extLst>
          </p:cNvPr>
          <p:cNvSpPr/>
          <p:nvPr/>
        </p:nvSpPr>
        <p:spPr>
          <a:xfrm>
            <a:off x="3548743" y="936171"/>
            <a:ext cx="185057" cy="762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5354545E-9541-6AB0-3646-CDC66E2B678A}"/>
              </a:ext>
            </a:extLst>
          </p:cNvPr>
          <p:cNvCxnSpPr/>
          <p:nvPr/>
        </p:nvCxnSpPr>
        <p:spPr>
          <a:xfrm>
            <a:off x="3211286" y="838200"/>
            <a:ext cx="0" cy="487680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92BDC78-8E57-E566-060F-0EB4ECC928AB}"/>
              </a:ext>
            </a:extLst>
          </p:cNvPr>
          <p:cNvCxnSpPr/>
          <p:nvPr/>
        </p:nvCxnSpPr>
        <p:spPr>
          <a:xfrm>
            <a:off x="8512629" y="685800"/>
            <a:ext cx="0" cy="487680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49451B1-DA04-89C3-76C6-545C2EA50129}"/>
              </a:ext>
            </a:extLst>
          </p:cNvPr>
          <p:cNvCxnSpPr/>
          <p:nvPr/>
        </p:nvCxnSpPr>
        <p:spPr>
          <a:xfrm>
            <a:off x="3766457" y="936171"/>
            <a:ext cx="0" cy="487680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2D0CE6D-9BE3-EBA0-6AE5-CB1A1D075EE9}"/>
              </a:ext>
            </a:extLst>
          </p:cNvPr>
          <p:cNvCxnSpPr/>
          <p:nvPr/>
        </p:nvCxnSpPr>
        <p:spPr>
          <a:xfrm>
            <a:off x="9165772" y="838200"/>
            <a:ext cx="0" cy="487680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07D589A6-DC8A-B746-2228-B0EEC582A236}"/>
              </a:ext>
            </a:extLst>
          </p:cNvPr>
          <p:cNvSpPr/>
          <p:nvPr/>
        </p:nvSpPr>
        <p:spPr>
          <a:xfrm>
            <a:off x="3324851" y="896392"/>
            <a:ext cx="392375" cy="170996"/>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55DA606B-4872-3696-5B8F-3FDDE8578B44}"/>
              </a:ext>
            </a:extLst>
          </p:cNvPr>
          <p:cNvSpPr/>
          <p:nvPr/>
        </p:nvSpPr>
        <p:spPr>
          <a:xfrm>
            <a:off x="8715417" y="838200"/>
            <a:ext cx="247567" cy="188294"/>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21549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D354784-C278-A5D6-9ECE-F2D6DB7EBD51}"/>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16" name="TextBox 15">
            <a:extLst>
              <a:ext uri="{FF2B5EF4-FFF2-40B4-BE49-F238E27FC236}">
                <a16:creationId xmlns:a16="http://schemas.microsoft.com/office/drawing/2014/main" id="{F9F4EC98-17F8-AF18-4EB5-61CEA812B795}"/>
              </a:ext>
            </a:extLst>
          </p:cNvPr>
          <p:cNvSpPr txBox="1"/>
          <p:nvPr/>
        </p:nvSpPr>
        <p:spPr>
          <a:xfrm>
            <a:off x="1911927" y="3345873"/>
            <a:ext cx="184731" cy="369332"/>
          </a:xfrm>
          <a:prstGeom prst="rect">
            <a:avLst/>
          </a:prstGeom>
          <a:noFill/>
        </p:spPr>
        <p:txBody>
          <a:bodyPr wrap="none" rtlCol="0">
            <a:spAutoFit/>
          </a:bodyPr>
          <a:lstStyle/>
          <a:p>
            <a:endParaRPr lang="en-US" dirty="0"/>
          </a:p>
        </p:txBody>
      </p:sp>
      <p:sp>
        <p:nvSpPr>
          <p:cNvPr id="2" name="TextBox 1">
            <a:extLst>
              <a:ext uri="{FF2B5EF4-FFF2-40B4-BE49-F238E27FC236}">
                <a16:creationId xmlns:a16="http://schemas.microsoft.com/office/drawing/2014/main" id="{C15B201C-31C5-F158-80E0-EF93044D0FBC}"/>
              </a:ext>
            </a:extLst>
          </p:cNvPr>
          <p:cNvSpPr txBox="1"/>
          <p:nvPr/>
        </p:nvSpPr>
        <p:spPr>
          <a:xfrm>
            <a:off x="500743" y="206829"/>
            <a:ext cx="10722428" cy="369332"/>
          </a:xfrm>
          <a:prstGeom prst="rect">
            <a:avLst/>
          </a:prstGeom>
          <a:noFill/>
        </p:spPr>
        <p:txBody>
          <a:bodyPr wrap="square" rtlCol="0">
            <a:spAutoFit/>
          </a:bodyPr>
          <a:lstStyle/>
          <a:p>
            <a:r>
              <a:rPr lang="en-US" dirty="0"/>
              <a:t>Examples – pictures are more fun anyway!</a:t>
            </a:r>
          </a:p>
        </p:txBody>
      </p:sp>
      <p:pic>
        <p:nvPicPr>
          <p:cNvPr id="5" name="Picture 4" descr="Close-up of a person's mouth&#10;&#10;Description automatically generated">
            <a:extLst>
              <a:ext uri="{FF2B5EF4-FFF2-40B4-BE49-F238E27FC236}">
                <a16:creationId xmlns:a16="http://schemas.microsoft.com/office/drawing/2014/main" id="{3BB745C8-CD51-ABBF-4483-58A32634EB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6917151" cy="3345872"/>
          </a:xfrm>
          <a:prstGeom prst="rect">
            <a:avLst/>
          </a:prstGeom>
        </p:spPr>
      </p:pic>
      <p:pic>
        <p:nvPicPr>
          <p:cNvPr id="4" name="Picture 3" descr="Close-up of teeth and gums&#10;&#10;Description automatically generated">
            <a:extLst>
              <a:ext uri="{FF2B5EF4-FFF2-40B4-BE49-F238E27FC236}">
                <a16:creationId xmlns:a16="http://schemas.microsoft.com/office/drawing/2014/main" id="{8E32D756-5CA9-BA23-6C89-9892049AFE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9472" y="2787319"/>
            <a:ext cx="7542528" cy="3345872"/>
          </a:xfrm>
          <a:prstGeom prst="rect">
            <a:avLst/>
          </a:prstGeom>
        </p:spPr>
      </p:pic>
    </p:spTree>
    <p:extLst>
      <p:ext uri="{BB962C8B-B14F-4D97-AF65-F5344CB8AC3E}">
        <p14:creationId xmlns:p14="http://schemas.microsoft.com/office/powerpoint/2010/main" val="4149744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D354784-C278-A5D6-9ECE-F2D6DB7EBD51}"/>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16" name="TextBox 15">
            <a:extLst>
              <a:ext uri="{FF2B5EF4-FFF2-40B4-BE49-F238E27FC236}">
                <a16:creationId xmlns:a16="http://schemas.microsoft.com/office/drawing/2014/main" id="{F9F4EC98-17F8-AF18-4EB5-61CEA812B795}"/>
              </a:ext>
            </a:extLst>
          </p:cNvPr>
          <p:cNvSpPr txBox="1"/>
          <p:nvPr/>
        </p:nvSpPr>
        <p:spPr>
          <a:xfrm>
            <a:off x="1911927" y="3345873"/>
            <a:ext cx="184731" cy="369332"/>
          </a:xfrm>
          <a:prstGeom prst="rect">
            <a:avLst/>
          </a:prstGeom>
          <a:noFill/>
        </p:spPr>
        <p:txBody>
          <a:bodyPr wrap="none" rtlCol="0">
            <a:spAutoFit/>
          </a:bodyPr>
          <a:lstStyle/>
          <a:p>
            <a:endParaRPr lang="en-US" dirty="0"/>
          </a:p>
        </p:txBody>
      </p:sp>
      <p:sp>
        <p:nvSpPr>
          <p:cNvPr id="2" name="TextBox 1">
            <a:extLst>
              <a:ext uri="{FF2B5EF4-FFF2-40B4-BE49-F238E27FC236}">
                <a16:creationId xmlns:a16="http://schemas.microsoft.com/office/drawing/2014/main" id="{C15B201C-31C5-F158-80E0-EF93044D0FBC}"/>
              </a:ext>
            </a:extLst>
          </p:cNvPr>
          <p:cNvSpPr txBox="1"/>
          <p:nvPr/>
        </p:nvSpPr>
        <p:spPr>
          <a:xfrm>
            <a:off x="500743" y="206829"/>
            <a:ext cx="10722428" cy="369332"/>
          </a:xfrm>
          <a:prstGeom prst="rect">
            <a:avLst/>
          </a:prstGeom>
          <a:noFill/>
        </p:spPr>
        <p:txBody>
          <a:bodyPr wrap="square" rtlCol="0">
            <a:spAutoFit/>
          </a:bodyPr>
          <a:lstStyle/>
          <a:p>
            <a:r>
              <a:rPr lang="en-US" dirty="0"/>
              <a:t>Examples – pictures are more fun anyway!</a:t>
            </a:r>
          </a:p>
        </p:txBody>
      </p:sp>
      <p:pic>
        <p:nvPicPr>
          <p:cNvPr id="6" name="Picture 5" descr="A red and yellow logo&#10;&#10;Description automatically generated">
            <a:extLst>
              <a:ext uri="{FF2B5EF4-FFF2-40B4-BE49-F238E27FC236}">
                <a16:creationId xmlns:a16="http://schemas.microsoft.com/office/drawing/2014/main" id="{18794098-4319-8139-562E-07543990A6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8496" y="3676953"/>
            <a:ext cx="2460341" cy="3181047"/>
          </a:xfrm>
          <a:prstGeom prst="rect">
            <a:avLst/>
          </a:prstGeom>
        </p:spPr>
      </p:pic>
      <p:pic>
        <p:nvPicPr>
          <p:cNvPr id="4" name="Picture 3" descr="Close-up of a person's mouth&#10;&#10;Description automatically generated">
            <a:extLst>
              <a:ext uri="{FF2B5EF4-FFF2-40B4-BE49-F238E27FC236}">
                <a16:creationId xmlns:a16="http://schemas.microsoft.com/office/drawing/2014/main" id="{BA3459DD-FDFF-2D2B-DF7A-77D89FF3D7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109088" y="87086"/>
            <a:ext cx="5120935" cy="3831771"/>
          </a:xfrm>
          <a:prstGeom prst="rect">
            <a:avLst/>
          </a:prstGeom>
        </p:spPr>
      </p:pic>
      <p:pic>
        <p:nvPicPr>
          <p:cNvPr id="5" name="Picture 4" descr="Close-up of a person's mouth&#10;&#10;Description automatically generated">
            <a:extLst>
              <a:ext uri="{FF2B5EF4-FFF2-40B4-BE49-F238E27FC236}">
                <a16:creationId xmlns:a16="http://schemas.microsoft.com/office/drawing/2014/main" id="{7B3CDA8E-B0D4-09DC-BB96-6DE80CF6A8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V="1">
            <a:off x="5844836" y="1763486"/>
            <a:ext cx="5428055" cy="4648200"/>
          </a:xfrm>
          <a:prstGeom prst="rect">
            <a:avLst/>
          </a:prstGeom>
        </p:spPr>
      </p:pic>
    </p:spTree>
    <p:extLst>
      <p:ext uri="{BB962C8B-B14F-4D97-AF65-F5344CB8AC3E}">
        <p14:creationId xmlns:p14="http://schemas.microsoft.com/office/powerpoint/2010/main" val="305989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D354784-C278-A5D6-9ECE-F2D6DB7EBD51}"/>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16" name="TextBox 15">
            <a:extLst>
              <a:ext uri="{FF2B5EF4-FFF2-40B4-BE49-F238E27FC236}">
                <a16:creationId xmlns:a16="http://schemas.microsoft.com/office/drawing/2014/main" id="{F9F4EC98-17F8-AF18-4EB5-61CEA812B795}"/>
              </a:ext>
            </a:extLst>
          </p:cNvPr>
          <p:cNvSpPr txBox="1"/>
          <p:nvPr/>
        </p:nvSpPr>
        <p:spPr>
          <a:xfrm>
            <a:off x="1911927" y="3345873"/>
            <a:ext cx="184731" cy="369332"/>
          </a:xfrm>
          <a:prstGeom prst="rect">
            <a:avLst/>
          </a:prstGeom>
          <a:noFill/>
        </p:spPr>
        <p:txBody>
          <a:bodyPr wrap="none" rtlCol="0">
            <a:spAutoFit/>
          </a:bodyPr>
          <a:lstStyle/>
          <a:p>
            <a:endParaRPr lang="en-US" dirty="0"/>
          </a:p>
        </p:txBody>
      </p:sp>
      <p:sp>
        <p:nvSpPr>
          <p:cNvPr id="2" name="TextBox 1">
            <a:extLst>
              <a:ext uri="{FF2B5EF4-FFF2-40B4-BE49-F238E27FC236}">
                <a16:creationId xmlns:a16="http://schemas.microsoft.com/office/drawing/2014/main" id="{C15B201C-31C5-F158-80E0-EF93044D0FBC}"/>
              </a:ext>
            </a:extLst>
          </p:cNvPr>
          <p:cNvSpPr txBox="1"/>
          <p:nvPr/>
        </p:nvSpPr>
        <p:spPr>
          <a:xfrm>
            <a:off x="500743" y="206829"/>
            <a:ext cx="10722428" cy="369332"/>
          </a:xfrm>
          <a:prstGeom prst="rect">
            <a:avLst/>
          </a:prstGeom>
          <a:noFill/>
        </p:spPr>
        <p:txBody>
          <a:bodyPr wrap="square" rtlCol="0">
            <a:spAutoFit/>
          </a:bodyPr>
          <a:lstStyle/>
          <a:p>
            <a:r>
              <a:rPr lang="en-US" dirty="0"/>
              <a:t>Examples – pictures are more fun anyway!</a:t>
            </a:r>
          </a:p>
        </p:txBody>
      </p:sp>
      <p:pic>
        <p:nvPicPr>
          <p:cNvPr id="5" name="Picture 4" descr="Close-up of a person's mouth&#10;&#10;Description automatically generated">
            <a:extLst>
              <a:ext uri="{FF2B5EF4-FFF2-40B4-BE49-F238E27FC236}">
                <a16:creationId xmlns:a16="http://schemas.microsoft.com/office/drawing/2014/main" id="{CA5DC23F-FDD5-9D95-FDA2-038A994B1C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H="1">
            <a:off x="138455" y="0"/>
            <a:ext cx="5300551" cy="4267200"/>
          </a:xfrm>
          <a:prstGeom prst="rect">
            <a:avLst/>
          </a:prstGeom>
        </p:spPr>
      </p:pic>
      <p:pic>
        <p:nvPicPr>
          <p:cNvPr id="4" name="Picture 3" descr="Close-up of a person's mouth&#10;&#10;Description automatically generated">
            <a:extLst>
              <a:ext uri="{FF2B5EF4-FFF2-40B4-BE49-F238E27FC236}">
                <a16:creationId xmlns:a16="http://schemas.microsoft.com/office/drawing/2014/main" id="{E33086C0-29AF-97D7-7CF9-EEF69D95D6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V="1">
            <a:off x="5613264" y="2166257"/>
            <a:ext cx="6364018" cy="4691743"/>
          </a:xfrm>
          <a:prstGeom prst="rect">
            <a:avLst/>
          </a:prstGeom>
        </p:spPr>
      </p:pic>
      <p:sp>
        <p:nvSpPr>
          <p:cNvPr id="3" name="Arrow: Up 2">
            <a:extLst>
              <a:ext uri="{FF2B5EF4-FFF2-40B4-BE49-F238E27FC236}">
                <a16:creationId xmlns:a16="http://schemas.microsoft.com/office/drawing/2014/main" id="{D0B681B1-7F98-9342-42A7-1CC46AF7F009}"/>
              </a:ext>
            </a:extLst>
          </p:cNvPr>
          <p:cNvSpPr/>
          <p:nvPr/>
        </p:nvSpPr>
        <p:spPr>
          <a:xfrm rot="2482927">
            <a:off x="6095999" y="5519058"/>
            <a:ext cx="653143" cy="1175657"/>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30319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D354784-C278-A5D6-9ECE-F2D6DB7EBD51}"/>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pic>
        <p:nvPicPr>
          <p:cNvPr id="9" name="Picture 8" descr="A close-up of a ct scan&#10;&#10;Description automatically generated">
            <a:extLst>
              <a:ext uri="{FF2B5EF4-FFF2-40B4-BE49-F238E27FC236}">
                <a16:creationId xmlns:a16="http://schemas.microsoft.com/office/drawing/2014/main" id="{8F7218DE-0810-BDED-4680-5516EC109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136" y="137430"/>
            <a:ext cx="4436552" cy="6263367"/>
          </a:xfrm>
          <a:prstGeom prst="rect">
            <a:avLst/>
          </a:prstGeom>
        </p:spPr>
      </p:pic>
      <p:sp>
        <p:nvSpPr>
          <p:cNvPr id="16" name="TextBox 15">
            <a:extLst>
              <a:ext uri="{FF2B5EF4-FFF2-40B4-BE49-F238E27FC236}">
                <a16:creationId xmlns:a16="http://schemas.microsoft.com/office/drawing/2014/main" id="{F9F4EC98-17F8-AF18-4EB5-61CEA812B795}"/>
              </a:ext>
            </a:extLst>
          </p:cNvPr>
          <p:cNvSpPr txBox="1"/>
          <p:nvPr/>
        </p:nvSpPr>
        <p:spPr>
          <a:xfrm>
            <a:off x="1911927" y="3345873"/>
            <a:ext cx="184731" cy="369332"/>
          </a:xfrm>
          <a:prstGeom prst="rect">
            <a:avLst/>
          </a:prstGeom>
          <a:noFill/>
        </p:spPr>
        <p:txBody>
          <a:bodyPr wrap="none" rtlCol="0">
            <a:spAutoFit/>
          </a:bodyPr>
          <a:lstStyle/>
          <a:p>
            <a:endParaRPr lang="en-US" dirty="0"/>
          </a:p>
        </p:txBody>
      </p:sp>
      <p:pic>
        <p:nvPicPr>
          <p:cNvPr id="7" name="Picture 6" descr="A close-up of a skull&#10;&#10;Description automatically generated">
            <a:extLst>
              <a:ext uri="{FF2B5EF4-FFF2-40B4-BE49-F238E27FC236}">
                <a16:creationId xmlns:a16="http://schemas.microsoft.com/office/drawing/2014/main" id="{42972E2A-3019-AC7F-A312-656172CFB8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8152" y="137431"/>
            <a:ext cx="5422647" cy="6263367"/>
          </a:xfrm>
          <a:prstGeom prst="rect">
            <a:avLst/>
          </a:prstGeom>
        </p:spPr>
      </p:pic>
      <p:sp>
        <p:nvSpPr>
          <p:cNvPr id="2" name="Oval 1">
            <a:extLst>
              <a:ext uri="{FF2B5EF4-FFF2-40B4-BE49-F238E27FC236}">
                <a16:creationId xmlns:a16="http://schemas.microsoft.com/office/drawing/2014/main" id="{9C9C3CF9-4E85-4B51-9FD1-B6C247567096}"/>
              </a:ext>
            </a:extLst>
          </p:cNvPr>
          <p:cNvSpPr/>
          <p:nvPr/>
        </p:nvSpPr>
        <p:spPr>
          <a:xfrm>
            <a:off x="1975757" y="2764971"/>
            <a:ext cx="1687286" cy="1861458"/>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E1BE0917-AF2D-483E-F83D-378C69A3716F}"/>
              </a:ext>
            </a:extLst>
          </p:cNvPr>
          <p:cNvSpPr/>
          <p:nvPr/>
        </p:nvSpPr>
        <p:spPr>
          <a:xfrm>
            <a:off x="7734300" y="2599810"/>
            <a:ext cx="1687286" cy="1861458"/>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2413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D354784-C278-A5D6-9ECE-F2D6DB7EBD51}"/>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16" name="TextBox 15">
            <a:extLst>
              <a:ext uri="{FF2B5EF4-FFF2-40B4-BE49-F238E27FC236}">
                <a16:creationId xmlns:a16="http://schemas.microsoft.com/office/drawing/2014/main" id="{F9F4EC98-17F8-AF18-4EB5-61CEA812B795}"/>
              </a:ext>
            </a:extLst>
          </p:cNvPr>
          <p:cNvSpPr txBox="1"/>
          <p:nvPr/>
        </p:nvSpPr>
        <p:spPr>
          <a:xfrm>
            <a:off x="1911927" y="3345873"/>
            <a:ext cx="184731" cy="369332"/>
          </a:xfrm>
          <a:prstGeom prst="rect">
            <a:avLst/>
          </a:prstGeom>
          <a:noFill/>
        </p:spPr>
        <p:txBody>
          <a:bodyPr wrap="none" rtlCol="0">
            <a:spAutoFit/>
          </a:bodyPr>
          <a:lstStyle/>
          <a:p>
            <a:endParaRPr lang="en-US" dirty="0"/>
          </a:p>
        </p:txBody>
      </p:sp>
      <p:pic>
        <p:nvPicPr>
          <p:cNvPr id="3" name="Picture 2" descr="A x-ray of a human teeth&#10;&#10;Description automatically generated">
            <a:extLst>
              <a:ext uri="{FF2B5EF4-FFF2-40B4-BE49-F238E27FC236}">
                <a16:creationId xmlns:a16="http://schemas.microsoft.com/office/drawing/2014/main" id="{D6EECC05-4A64-EBAD-A906-239602A390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579429" cy="3866557"/>
          </a:xfrm>
          <a:prstGeom prst="rect">
            <a:avLst/>
          </a:prstGeom>
        </p:spPr>
      </p:pic>
      <p:pic>
        <p:nvPicPr>
          <p:cNvPr id="5" name="Picture 4" descr="X-ray of a human jaw&#10;&#10;Description automatically generated">
            <a:extLst>
              <a:ext uri="{FF2B5EF4-FFF2-40B4-BE49-F238E27FC236}">
                <a16:creationId xmlns:a16="http://schemas.microsoft.com/office/drawing/2014/main" id="{E2C93371-8D5E-B07E-E3AA-7B2262DE6B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3800" y="3460364"/>
            <a:ext cx="8458200" cy="3397636"/>
          </a:xfrm>
          <a:prstGeom prst="rect">
            <a:avLst/>
          </a:prstGeom>
        </p:spPr>
      </p:pic>
      <p:sp>
        <p:nvSpPr>
          <p:cNvPr id="2" name="Arrow: Right 1">
            <a:extLst>
              <a:ext uri="{FF2B5EF4-FFF2-40B4-BE49-F238E27FC236}">
                <a16:creationId xmlns:a16="http://schemas.microsoft.com/office/drawing/2014/main" id="{301A254F-2715-09AB-712C-A794C4BC6137}"/>
              </a:ext>
            </a:extLst>
          </p:cNvPr>
          <p:cNvSpPr/>
          <p:nvPr/>
        </p:nvSpPr>
        <p:spPr>
          <a:xfrm rot="20227286">
            <a:off x="6209497" y="6087768"/>
            <a:ext cx="1372653" cy="17152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29789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D354784-C278-A5D6-9ECE-F2D6DB7EBD51}"/>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16" name="TextBox 15">
            <a:extLst>
              <a:ext uri="{FF2B5EF4-FFF2-40B4-BE49-F238E27FC236}">
                <a16:creationId xmlns:a16="http://schemas.microsoft.com/office/drawing/2014/main" id="{F9F4EC98-17F8-AF18-4EB5-61CEA812B795}"/>
              </a:ext>
            </a:extLst>
          </p:cNvPr>
          <p:cNvSpPr txBox="1"/>
          <p:nvPr/>
        </p:nvSpPr>
        <p:spPr>
          <a:xfrm>
            <a:off x="1911927" y="3345873"/>
            <a:ext cx="184731" cy="369332"/>
          </a:xfrm>
          <a:prstGeom prst="rect">
            <a:avLst/>
          </a:prstGeom>
          <a:noFill/>
        </p:spPr>
        <p:txBody>
          <a:bodyPr wrap="none" rtlCol="0">
            <a:spAutoFit/>
          </a:bodyPr>
          <a:lstStyle/>
          <a:p>
            <a:endParaRPr lang="en-US" dirty="0"/>
          </a:p>
        </p:txBody>
      </p:sp>
      <p:pic>
        <p:nvPicPr>
          <p:cNvPr id="4" name="Picture 3" descr="A x-ray of a person's head&#10;&#10;Description automatically generated">
            <a:extLst>
              <a:ext uri="{FF2B5EF4-FFF2-40B4-BE49-F238E27FC236}">
                <a16:creationId xmlns:a16="http://schemas.microsoft.com/office/drawing/2014/main" id="{B56CFE13-195D-BFA9-4767-4D96F23C88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6330" y="468086"/>
            <a:ext cx="6275670" cy="5268686"/>
          </a:xfrm>
          <a:prstGeom prst="rect">
            <a:avLst/>
          </a:prstGeom>
        </p:spPr>
      </p:pic>
      <p:pic>
        <p:nvPicPr>
          <p:cNvPr id="7" name="Picture 6" descr="A close-up of a x-ray of a head&#10;&#10;Description automatically generated">
            <a:extLst>
              <a:ext uri="{FF2B5EF4-FFF2-40B4-BE49-F238E27FC236}">
                <a16:creationId xmlns:a16="http://schemas.microsoft.com/office/drawing/2014/main" id="{76FF2EA3-07FB-9EAD-3836-E7067F4188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429" y="501634"/>
            <a:ext cx="5007429" cy="5256909"/>
          </a:xfrm>
          <a:prstGeom prst="rect">
            <a:avLst/>
          </a:prstGeom>
        </p:spPr>
      </p:pic>
    </p:spTree>
    <p:extLst>
      <p:ext uri="{BB962C8B-B14F-4D97-AF65-F5344CB8AC3E}">
        <p14:creationId xmlns:p14="http://schemas.microsoft.com/office/powerpoint/2010/main" val="1782347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D354784-C278-A5D6-9ECE-F2D6DB7EBD51}"/>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16" name="TextBox 15">
            <a:extLst>
              <a:ext uri="{FF2B5EF4-FFF2-40B4-BE49-F238E27FC236}">
                <a16:creationId xmlns:a16="http://schemas.microsoft.com/office/drawing/2014/main" id="{F9F4EC98-17F8-AF18-4EB5-61CEA812B795}"/>
              </a:ext>
            </a:extLst>
          </p:cNvPr>
          <p:cNvSpPr txBox="1"/>
          <p:nvPr/>
        </p:nvSpPr>
        <p:spPr>
          <a:xfrm>
            <a:off x="1911927" y="3345873"/>
            <a:ext cx="184731" cy="369332"/>
          </a:xfrm>
          <a:prstGeom prst="rect">
            <a:avLst/>
          </a:prstGeom>
          <a:noFill/>
        </p:spPr>
        <p:txBody>
          <a:bodyPr wrap="none" rtlCol="0">
            <a:spAutoFit/>
          </a:bodyPr>
          <a:lstStyle/>
          <a:p>
            <a:endParaRPr lang="en-US" dirty="0"/>
          </a:p>
        </p:txBody>
      </p:sp>
      <p:pic>
        <p:nvPicPr>
          <p:cNvPr id="3" name="Picture 2" descr="A x-ray of a human teeth&#10;&#10;Description automatically generated">
            <a:extLst>
              <a:ext uri="{FF2B5EF4-FFF2-40B4-BE49-F238E27FC236}">
                <a16:creationId xmlns:a16="http://schemas.microsoft.com/office/drawing/2014/main" id="{5A525471-7910-9175-3FDC-C201CEB4E8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78279"/>
            <a:ext cx="5834743" cy="6017079"/>
          </a:xfrm>
          <a:prstGeom prst="rect">
            <a:avLst/>
          </a:prstGeom>
        </p:spPr>
      </p:pic>
      <p:pic>
        <p:nvPicPr>
          <p:cNvPr id="6" name="Picture 5" descr="A x-ray of a human jaw&#10;&#10;Description automatically generated">
            <a:extLst>
              <a:ext uri="{FF2B5EF4-FFF2-40B4-BE49-F238E27FC236}">
                <a16:creationId xmlns:a16="http://schemas.microsoft.com/office/drawing/2014/main" id="{98CF8B6F-4184-935C-7233-B4AF994E2A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6583" y="201385"/>
            <a:ext cx="5775417" cy="6172201"/>
          </a:xfrm>
          <a:prstGeom prst="rect">
            <a:avLst/>
          </a:prstGeom>
        </p:spPr>
      </p:pic>
    </p:spTree>
    <p:extLst>
      <p:ext uri="{BB962C8B-B14F-4D97-AF65-F5344CB8AC3E}">
        <p14:creationId xmlns:p14="http://schemas.microsoft.com/office/powerpoint/2010/main" val="2402948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D354784-C278-A5D6-9ECE-F2D6DB7EBD51}"/>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16" name="TextBox 15">
            <a:extLst>
              <a:ext uri="{FF2B5EF4-FFF2-40B4-BE49-F238E27FC236}">
                <a16:creationId xmlns:a16="http://schemas.microsoft.com/office/drawing/2014/main" id="{F9F4EC98-17F8-AF18-4EB5-61CEA812B795}"/>
              </a:ext>
            </a:extLst>
          </p:cNvPr>
          <p:cNvSpPr txBox="1"/>
          <p:nvPr/>
        </p:nvSpPr>
        <p:spPr>
          <a:xfrm>
            <a:off x="1911927" y="3345873"/>
            <a:ext cx="184731" cy="369332"/>
          </a:xfrm>
          <a:prstGeom prst="rect">
            <a:avLst/>
          </a:prstGeom>
          <a:noFill/>
        </p:spPr>
        <p:txBody>
          <a:bodyPr wrap="none" rtlCol="0">
            <a:spAutoFit/>
          </a:bodyPr>
          <a:lstStyle/>
          <a:p>
            <a:endParaRPr lang="en-US" dirty="0"/>
          </a:p>
        </p:txBody>
      </p:sp>
      <p:pic>
        <p:nvPicPr>
          <p:cNvPr id="4" name="Picture 3" descr="A x-ray of a human jaw&#10;&#10;Description automatically generated">
            <a:extLst>
              <a:ext uri="{FF2B5EF4-FFF2-40B4-BE49-F238E27FC236}">
                <a16:creationId xmlns:a16="http://schemas.microsoft.com/office/drawing/2014/main" id="{FC6C58E0-C4BF-6C36-B945-21E5ADED03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6206" y="544285"/>
            <a:ext cx="5585794" cy="5873298"/>
          </a:xfrm>
          <a:prstGeom prst="rect">
            <a:avLst/>
          </a:prstGeom>
        </p:spPr>
      </p:pic>
      <p:pic>
        <p:nvPicPr>
          <p:cNvPr id="7" name="Picture 6" descr="A x-ray of a human jaw&#10;&#10;Description automatically generated">
            <a:extLst>
              <a:ext uri="{FF2B5EF4-FFF2-40B4-BE49-F238E27FC236}">
                <a16:creationId xmlns:a16="http://schemas.microsoft.com/office/drawing/2014/main" id="{A0CD508E-D8F1-87A6-E5DB-6F57CC59E4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6057"/>
            <a:ext cx="5807306" cy="5873298"/>
          </a:xfrm>
          <a:prstGeom prst="rect">
            <a:avLst/>
          </a:prstGeom>
        </p:spPr>
      </p:pic>
    </p:spTree>
    <p:extLst>
      <p:ext uri="{BB962C8B-B14F-4D97-AF65-F5344CB8AC3E}">
        <p14:creationId xmlns:p14="http://schemas.microsoft.com/office/powerpoint/2010/main" val="2957499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383CC5D-71E8-4CB2-8E4A-F1E4FF6DC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E2DA5AC1-43C5-4243-9028-07DBB80D0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
            <a:ext cx="12192000" cy="1600201"/>
          </a:xfrm>
          <a:prstGeom prst="rect">
            <a:avLst/>
          </a:prstGeom>
          <a:gradFill>
            <a:gsLst>
              <a:gs pos="0">
                <a:schemeClr val="accent5">
                  <a:alpha val="83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8A4EDA1C-27A1-4C83-ACE4-6675EC924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9161" y="9109"/>
            <a:ext cx="7792839" cy="1594270"/>
          </a:xfrm>
          <a:prstGeom prst="rect">
            <a:avLst/>
          </a:prstGeom>
          <a:gradFill>
            <a:gsLst>
              <a:gs pos="22000">
                <a:schemeClr val="accent2">
                  <a:alpha val="0"/>
                </a:schemeClr>
              </a:gs>
              <a:gs pos="99000">
                <a:schemeClr val="accent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1C2185E4-B584-4B9D-9440-DEA0FB9D94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9021976" y="-906246"/>
            <a:ext cx="1602951" cy="3416298"/>
          </a:xfrm>
          <a:prstGeom prst="rect">
            <a:avLst/>
          </a:prstGeom>
          <a:gradFill>
            <a:gsLst>
              <a:gs pos="45000">
                <a:schemeClr val="accent4">
                  <a:alpha val="0"/>
                </a:schemeClr>
              </a:gs>
              <a:gs pos="99000">
                <a:schemeClr val="accent6">
                  <a:alpha val="33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FF33EC8A-EE0A-4395-97E2-DAD467CF73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451242" y="0"/>
            <a:ext cx="9729549" cy="1600198"/>
          </a:xfrm>
          <a:prstGeom prst="rect">
            <a:avLst/>
          </a:prstGeom>
          <a:gradFill>
            <a:gsLst>
              <a:gs pos="0">
                <a:schemeClr val="accent5">
                  <a:alpha val="30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FF85DA95-16A4-404E-9BFF-27F8E4FC78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430"/>
            <a:ext cx="7910111" cy="1600198"/>
          </a:xfrm>
          <a:prstGeom prst="rect">
            <a:avLst/>
          </a:prstGeom>
          <a:gradFill>
            <a:gsLst>
              <a:gs pos="0">
                <a:schemeClr val="accent5">
                  <a:alpha val="21000"/>
                </a:schemeClr>
              </a:gs>
              <a:gs pos="99000">
                <a:schemeClr val="accent5">
                  <a:alpha val="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652E0C5-6B01-4D38-ABF8-117503A66533}"/>
              </a:ext>
            </a:extLst>
          </p:cNvPr>
          <p:cNvSpPr>
            <a:spLocks noGrp="1"/>
          </p:cNvSpPr>
          <p:nvPr>
            <p:ph type="title"/>
          </p:nvPr>
        </p:nvSpPr>
        <p:spPr>
          <a:xfrm>
            <a:off x="1157084" y="374427"/>
            <a:ext cx="10374517" cy="971512"/>
          </a:xfrm>
        </p:spPr>
        <p:txBody>
          <a:bodyPr anchor="ctr">
            <a:normAutofit/>
          </a:bodyPr>
          <a:lstStyle/>
          <a:p>
            <a:pPr algn="ctr"/>
            <a:r>
              <a:rPr lang="en-US" sz="3200" dirty="0">
                <a:solidFill>
                  <a:schemeClr val="bg1"/>
                </a:solidFill>
                <a:latin typeface="Bookman Old Style" panose="02050604050505020204" pitchFamily="18" charset="0"/>
              </a:rPr>
              <a:t>Where we are today?	</a:t>
            </a:r>
          </a:p>
        </p:txBody>
      </p:sp>
      <p:graphicFrame>
        <p:nvGraphicFramePr>
          <p:cNvPr id="6" name="Content Placeholder 2">
            <a:extLst>
              <a:ext uri="{FF2B5EF4-FFF2-40B4-BE49-F238E27FC236}">
                <a16:creationId xmlns:a16="http://schemas.microsoft.com/office/drawing/2014/main" id="{C5977FCA-D399-4ACC-EE62-17BD42EA9496}"/>
              </a:ext>
            </a:extLst>
          </p:cNvPr>
          <p:cNvGraphicFramePr>
            <a:graphicFrameLocks noGrp="1"/>
          </p:cNvGraphicFramePr>
          <p:nvPr>
            <p:ph idx="1"/>
            <p:extLst>
              <p:ext uri="{D42A27DB-BD31-4B8C-83A1-F6EECF244321}">
                <p14:modId xmlns:p14="http://schemas.microsoft.com/office/powerpoint/2010/main" val="1561932116"/>
              </p:ext>
            </p:extLst>
          </p:nvPr>
        </p:nvGraphicFramePr>
        <p:xfrm>
          <a:off x="579474" y="2062715"/>
          <a:ext cx="11033029" cy="41892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Castle Creek Pediatric Dentistry">
            <a:extLst>
              <a:ext uri="{FF2B5EF4-FFF2-40B4-BE49-F238E27FC236}">
                <a16:creationId xmlns:a16="http://schemas.microsoft.com/office/drawing/2014/main" id="{E4CC5E30-8E43-4842-DCC4-567ACFE7759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10164" y="5943600"/>
            <a:ext cx="2581836"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3651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graphicEl>
                                              <a:dgm id="{9B8F7B9A-8D21-4C54-BD47-7C8A7CEA2182}"/>
                                            </p:graphicEl>
                                          </p:spTgt>
                                        </p:tgtEl>
                                        <p:attrNameLst>
                                          <p:attrName>style.visibility</p:attrName>
                                        </p:attrNameLst>
                                      </p:cBhvr>
                                      <p:to>
                                        <p:strVal val="visible"/>
                                      </p:to>
                                    </p:set>
                                    <p:anim calcmode="lin" valueType="num">
                                      <p:cBhvr additive="base">
                                        <p:cTn id="7" dur="500" fill="hold"/>
                                        <p:tgtEl>
                                          <p:spTgt spid="6">
                                            <p:graphicEl>
                                              <a:dgm id="{9B8F7B9A-8D21-4C54-BD47-7C8A7CEA2182}"/>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graphicEl>
                                              <a:dgm id="{9B8F7B9A-8D21-4C54-BD47-7C8A7CEA2182}"/>
                                            </p:graphic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graphicEl>
                                              <a:dgm id="{C858AC05-3065-48D4-BEF9-194280A03A8B}"/>
                                            </p:graphicEl>
                                          </p:spTgt>
                                        </p:tgtEl>
                                        <p:attrNameLst>
                                          <p:attrName>style.visibility</p:attrName>
                                        </p:attrNameLst>
                                      </p:cBhvr>
                                      <p:to>
                                        <p:strVal val="visible"/>
                                      </p:to>
                                    </p:set>
                                    <p:anim calcmode="lin" valueType="num">
                                      <p:cBhvr additive="base">
                                        <p:cTn id="11" dur="500" fill="hold"/>
                                        <p:tgtEl>
                                          <p:spTgt spid="6">
                                            <p:graphicEl>
                                              <a:dgm id="{C858AC05-3065-48D4-BEF9-194280A03A8B}"/>
                                            </p:graphic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graphicEl>
                                              <a:dgm id="{C858AC05-3065-48D4-BEF9-194280A03A8B}"/>
                                            </p:graphic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graphicEl>
                                              <a:dgm id="{A0FDE7BF-D718-4B5D-8BEB-DF425C2C13A2}"/>
                                            </p:graphicEl>
                                          </p:spTgt>
                                        </p:tgtEl>
                                        <p:attrNameLst>
                                          <p:attrName>style.visibility</p:attrName>
                                        </p:attrNameLst>
                                      </p:cBhvr>
                                      <p:to>
                                        <p:strVal val="visible"/>
                                      </p:to>
                                    </p:set>
                                    <p:anim calcmode="lin" valueType="num">
                                      <p:cBhvr additive="base">
                                        <p:cTn id="15" dur="500" fill="hold"/>
                                        <p:tgtEl>
                                          <p:spTgt spid="6">
                                            <p:graphicEl>
                                              <a:dgm id="{A0FDE7BF-D718-4B5D-8BEB-DF425C2C13A2}"/>
                                            </p:graphic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graphicEl>
                                              <a:dgm id="{A0FDE7BF-D718-4B5D-8BEB-DF425C2C13A2}"/>
                                            </p:graphic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graphicEl>
                                              <a:dgm id="{75688CB2-5326-47A5-85D5-14844D4A14FC}"/>
                                            </p:graphicEl>
                                          </p:spTgt>
                                        </p:tgtEl>
                                        <p:attrNameLst>
                                          <p:attrName>style.visibility</p:attrName>
                                        </p:attrNameLst>
                                      </p:cBhvr>
                                      <p:to>
                                        <p:strVal val="visible"/>
                                      </p:to>
                                    </p:set>
                                    <p:anim calcmode="lin" valueType="num">
                                      <p:cBhvr additive="base">
                                        <p:cTn id="21" dur="500" fill="hold"/>
                                        <p:tgtEl>
                                          <p:spTgt spid="6">
                                            <p:graphicEl>
                                              <a:dgm id="{75688CB2-5326-47A5-85D5-14844D4A14FC}"/>
                                            </p:graphic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graphicEl>
                                              <a:dgm id="{75688CB2-5326-47A5-85D5-14844D4A14FC}"/>
                                            </p:graphic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6">
                                            <p:graphicEl>
                                              <a:dgm id="{E650286F-12EF-4A5B-BC6B-F1289EA92CFF}"/>
                                            </p:graphicEl>
                                          </p:spTgt>
                                        </p:tgtEl>
                                        <p:attrNameLst>
                                          <p:attrName>style.visibility</p:attrName>
                                        </p:attrNameLst>
                                      </p:cBhvr>
                                      <p:to>
                                        <p:strVal val="visible"/>
                                      </p:to>
                                    </p:set>
                                    <p:anim calcmode="lin" valueType="num">
                                      <p:cBhvr additive="base">
                                        <p:cTn id="25" dur="500" fill="hold"/>
                                        <p:tgtEl>
                                          <p:spTgt spid="6">
                                            <p:graphicEl>
                                              <a:dgm id="{E650286F-12EF-4A5B-BC6B-F1289EA92CFF}"/>
                                            </p:graphic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graphicEl>
                                              <a:dgm id="{E650286F-12EF-4A5B-BC6B-F1289EA92CFF}"/>
                                            </p:graphic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
                                            <p:graphicEl>
                                              <a:dgm id="{6C1F5406-764B-4832-AA04-9A81CF41D47B}"/>
                                            </p:graphicEl>
                                          </p:spTgt>
                                        </p:tgtEl>
                                        <p:attrNameLst>
                                          <p:attrName>style.visibility</p:attrName>
                                        </p:attrNameLst>
                                      </p:cBhvr>
                                      <p:to>
                                        <p:strVal val="visible"/>
                                      </p:to>
                                    </p:set>
                                    <p:anim calcmode="lin" valueType="num">
                                      <p:cBhvr additive="base">
                                        <p:cTn id="29" dur="500" fill="hold"/>
                                        <p:tgtEl>
                                          <p:spTgt spid="6">
                                            <p:graphicEl>
                                              <a:dgm id="{6C1F5406-764B-4832-AA04-9A81CF41D47B}"/>
                                            </p:graphic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graphicEl>
                                              <a:dgm id="{6C1F5406-764B-4832-AA04-9A81CF41D47B}"/>
                                            </p:graphic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6">
                                            <p:graphicEl>
                                              <a:dgm id="{FD02CF04-B9E6-4411-A7DE-E855E3430A24}"/>
                                            </p:graphicEl>
                                          </p:spTgt>
                                        </p:tgtEl>
                                        <p:attrNameLst>
                                          <p:attrName>style.visibility</p:attrName>
                                        </p:attrNameLst>
                                      </p:cBhvr>
                                      <p:to>
                                        <p:strVal val="visible"/>
                                      </p:to>
                                    </p:set>
                                    <p:anim calcmode="lin" valueType="num">
                                      <p:cBhvr additive="base">
                                        <p:cTn id="35" dur="500" fill="hold"/>
                                        <p:tgtEl>
                                          <p:spTgt spid="6">
                                            <p:graphicEl>
                                              <a:dgm id="{FD02CF04-B9E6-4411-A7DE-E855E3430A24}"/>
                                            </p:graphic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graphicEl>
                                              <a:dgm id="{FD02CF04-B9E6-4411-A7DE-E855E3430A24}"/>
                                            </p:graphic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6">
                                            <p:graphicEl>
                                              <a:dgm id="{F4FFAE6C-84D3-4DCF-BB86-3C5FB6DF706C}"/>
                                            </p:graphicEl>
                                          </p:spTgt>
                                        </p:tgtEl>
                                        <p:attrNameLst>
                                          <p:attrName>style.visibility</p:attrName>
                                        </p:attrNameLst>
                                      </p:cBhvr>
                                      <p:to>
                                        <p:strVal val="visible"/>
                                      </p:to>
                                    </p:set>
                                    <p:anim calcmode="lin" valueType="num">
                                      <p:cBhvr additive="base">
                                        <p:cTn id="39" dur="500" fill="hold"/>
                                        <p:tgtEl>
                                          <p:spTgt spid="6">
                                            <p:graphicEl>
                                              <a:dgm id="{F4FFAE6C-84D3-4DCF-BB86-3C5FB6DF706C}"/>
                                            </p:graphicEl>
                                          </p:spTgt>
                                        </p:tgtEl>
                                        <p:attrNameLst>
                                          <p:attrName>ppt_x</p:attrName>
                                        </p:attrNameLst>
                                      </p:cBhvr>
                                      <p:tavLst>
                                        <p:tav tm="0">
                                          <p:val>
                                            <p:strVal val="#ppt_x"/>
                                          </p:val>
                                        </p:tav>
                                        <p:tav tm="100000">
                                          <p:val>
                                            <p:strVal val="#ppt_x"/>
                                          </p:val>
                                        </p:tav>
                                      </p:tavLst>
                                    </p:anim>
                                    <p:anim calcmode="lin" valueType="num">
                                      <p:cBhvr additive="base">
                                        <p:cTn id="40" dur="500" fill="hold"/>
                                        <p:tgtEl>
                                          <p:spTgt spid="6">
                                            <p:graphicEl>
                                              <a:dgm id="{F4FFAE6C-84D3-4DCF-BB86-3C5FB6DF706C}"/>
                                            </p:graphic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6">
                                            <p:graphicEl>
                                              <a:dgm id="{D63FB7F3-5371-4197-8EDD-E005C8E21561}"/>
                                            </p:graphicEl>
                                          </p:spTgt>
                                        </p:tgtEl>
                                        <p:attrNameLst>
                                          <p:attrName>style.visibility</p:attrName>
                                        </p:attrNameLst>
                                      </p:cBhvr>
                                      <p:to>
                                        <p:strVal val="visible"/>
                                      </p:to>
                                    </p:set>
                                    <p:anim calcmode="lin" valueType="num">
                                      <p:cBhvr additive="base">
                                        <p:cTn id="43" dur="500" fill="hold"/>
                                        <p:tgtEl>
                                          <p:spTgt spid="6">
                                            <p:graphicEl>
                                              <a:dgm id="{D63FB7F3-5371-4197-8EDD-E005C8E21561}"/>
                                            </p:graphic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graphicEl>
                                              <a:dgm id="{D63FB7F3-5371-4197-8EDD-E005C8E21561}"/>
                                            </p:graphic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
                                            <p:graphicEl>
                                              <a:dgm id="{A7EDE07B-0551-427E-87E7-BA640E99D31B}"/>
                                            </p:graphicEl>
                                          </p:spTgt>
                                        </p:tgtEl>
                                        <p:attrNameLst>
                                          <p:attrName>style.visibility</p:attrName>
                                        </p:attrNameLst>
                                      </p:cBhvr>
                                      <p:to>
                                        <p:strVal val="visible"/>
                                      </p:to>
                                    </p:set>
                                    <p:anim calcmode="lin" valueType="num">
                                      <p:cBhvr additive="base">
                                        <p:cTn id="49" dur="500" fill="hold"/>
                                        <p:tgtEl>
                                          <p:spTgt spid="6">
                                            <p:graphicEl>
                                              <a:dgm id="{A7EDE07B-0551-427E-87E7-BA640E99D31B}"/>
                                            </p:graphicEl>
                                          </p:spTgt>
                                        </p:tgtEl>
                                        <p:attrNameLst>
                                          <p:attrName>ppt_x</p:attrName>
                                        </p:attrNameLst>
                                      </p:cBhvr>
                                      <p:tavLst>
                                        <p:tav tm="0">
                                          <p:val>
                                            <p:strVal val="#ppt_x"/>
                                          </p:val>
                                        </p:tav>
                                        <p:tav tm="100000">
                                          <p:val>
                                            <p:strVal val="#ppt_x"/>
                                          </p:val>
                                        </p:tav>
                                      </p:tavLst>
                                    </p:anim>
                                    <p:anim calcmode="lin" valueType="num">
                                      <p:cBhvr additive="base">
                                        <p:cTn id="50" dur="500" fill="hold"/>
                                        <p:tgtEl>
                                          <p:spTgt spid="6">
                                            <p:graphicEl>
                                              <a:dgm id="{A7EDE07B-0551-427E-87E7-BA640E99D31B}"/>
                                            </p:graphicEl>
                                          </p:spTgt>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6">
                                            <p:graphicEl>
                                              <a:dgm id="{D5FACD40-098B-41D9-90C3-138E03FE6605}"/>
                                            </p:graphicEl>
                                          </p:spTgt>
                                        </p:tgtEl>
                                        <p:attrNameLst>
                                          <p:attrName>style.visibility</p:attrName>
                                        </p:attrNameLst>
                                      </p:cBhvr>
                                      <p:to>
                                        <p:strVal val="visible"/>
                                      </p:to>
                                    </p:set>
                                    <p:anim calcmode="lin" valueType="num">
                                      <p:cBhvr additive="base">
                                        <p:cTn id="53" dur="500" fill="hold"/>
                                        <p:tgtEl>
                                          <p:spTgt spid="6">
                                            <p:graphicEl>
                                              <a:dgm id="{D5FACD40-098B-41D9-90C3-138E03FE6605}"/>
                                            </p:graphicEl>
                                          </p:spTgt>
                                        </p:tgtEl>
                                        <p:attrNameLst>
                                          <p:attrName>ppt_x</p:attrName>
                                        </p:attrNameLst>
                                      </p:cBhvr>
                                      <p:tavLst>
                                        <p:tav tm="0">
                                          <p:val>
                                            <p:strVal val="#ppt_x"/>
                                          </p:val>
                                        </p:tav>
                                        <p:tav tm="100000">
                                          <p:val>
                                            <p:strVal val="#ppt_x"/>
                                          </p:val>
                                        </p:tav>
                                      </p:tavLst>
                                    </p:anim>
                                    <p:anim calcmode="lin" valueType="num">
                                      <p:cBhvr additive="base">
                                        <p:cTn id="54" dur="500" fill="hold"/>
                                        <p:tgtEl>
                                          <p:spTgt spid="6">
                                            <p:graphicEl>
                                              <a:dgm id="{D5FACD40-098B-41D9-90C3-138E03FE6605}"/>
                                            </p:graphic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6">
                                            <p:graphicEl>
                                              <a:dgm id="{3CB00454-EBBA-4CDF-A8A6-45098E603A74}"/>
                                            </p:graphicEl>
                                          </p:spTgt>
                                        </p:tgtEl>
                                        <p:attrNameLst>
                                          <p:attrName>style.visibility</p:attrName>
                                        </p:attrNameLst>
                                      </p:cBhvr>
                                      <p:to>
                                        <p:strVal val="visible"/>
                                      </p:to>
                                    </p:set>
                                    <p:anim calcmode="lin" valueType="num">
                                      <p:cBhvr additive="base">
                                        <p:cTn id="57" dur="500" fill="hold"/>
                                        <p:tgtEl>
                                          <p:spTgt spid="6">
                                            <p:graphicEl>
                                              <a:dgm id="{3CB00454-EBBA-4CDF-A8A6-45098E603A74}"/>
                                            </p:graphicEl>
                                          </p:spTgt>
                                        </p:tgtEl>
                                        <p:attrNameLst>
                                          <p:attrName>ppt_x</p:attrName>
                                        </p:attrNameLst>
                                      </p:cBhvr>
                                      <p:tavLst>
                                        <p:tav tm="0">
                                          <p:val>
                                            <p:strVal val="#ppt_x"/>
                                          </p:val>
                                        </p:tav>
                                        <p:tav tm="100000">
                                          <p:val>
                                            <p:strVal val="#ppt_x"/>
                                          </p:val>
                                        </p:tav>
                                      </p:tavLst>
                                    </p:anim>
                                    <p:anim calcmode="lin" valueType="num">
                                      <p:cBhvr additive="base">
                                        <p:cTn id="58" dur="500" fill="hold"/>
                                        <p:tgtEl>
                                          <p:spTgt spid="6">
                                            <p:graphicEl>
                                              <a:dgm id="{3CB00454-EBBA-4CDF-A8A6-45098E603A74}"/>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D354784-C278-A5D6-9ECE-F2D6DB7EBD51}"/>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16" name="TextBox 15">
            <a:extLst>
              <a:ext uri="{FF2B5EF4-FFF2-40B4-BE49-F238E27FC236}">
                <a16:creationId xmlns:a16="http://schemas.microsoft.com/office/drawing/2014/main" id="{F9F4EC98-17F8-AF18-4EB5-61CEA812B795}"/>
              </a:ext>
            </a:extLst>
          </p:cNvPr>
          <p:cNvSpPr txBox="1"/>
          <p:nvPr/>
        </p:nvSpPr>
        <p:spPr>
          <a:xfrm>
            <a:off x="1911927" y="3345873"/>
            <a:ext cx="184731" cy="369332"/>
          </a:xfrm>
          <a:prstGeom prst="rect">
            <a:avLst/>
          </a:prstGeom>
          <a:noFill/>
        </p:spPr>
        <p:txBody>
          <a:bodyPr wrap="none" rtlCol="0">
            <a:spAutoFit/>
          </a:bodyPr>
          <a:lstStyle/>
          <a:p>
            <a:endParaRPr lang="en-US" dirty="0"/>
          </a:p>
        </p:txBody>
      </p:sp>
      <p:pic>
        <p:nvPicPr>
          <p:cNvPr id="3" name="Picture 2" descr="A close-up of a skull&#10;&#10;Description automatically generated">
            <a:extLst>
              <a:ext uri="{FF2B5EF4-FFF2-40B4-BE49-F238E27FC236}">
                <a16:creationId xmlns:a16="http://schemas.microsoft.com/office/drawing/2014/main" id="{68A29C3B-090A-DCD1-B4A2-343BB9041C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6314"/>
            <a:ext cx="5497286" cy="6019842"/>
          </a:xfrm>
          <a:prstGeom prst="rect">
            <a:avLst/>
          </a:prstGeom>
        </p:spPr>
      </p:pic>
      <p:pic>
        <p:nvPicPr>
          <p:cNvPr id="6" name="Picture 5" descr="A x-ray of a skull&#10;&#10;Description automatically generated">
            <a:extLst>
              <a:ext uri="{FF2B5EF4-FFF2-40B4-BE49-F238E27FC236}">
                <a16:creationId xmlns:a16="http://schemas.microsoft.com/office/drawing/2014/main" id="{7A8C401F-17F6-7A59-78C0-EA1B91F5E2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5239" y="424541"/>
            <a:ext cx="5916762" cy="6019841"/>
          </a:xfrm>
          <a:prstGeom prst="rect">
            <a:avLst/>
          </a:prstGeom>
        </p:spPr>
      </p:pic>
    </p:spTree>
    <p:extLst>
      <p:ext uri="{BB962C8B-B14F-4D97-AF65-F5344CB8AC3E}">
        <p14:creationId xmlns:p14="http://schemas.microsoft.com/office/powerpoint/2010/main" val="342562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61707E60-CEC9-4661-AA82-69242EB4B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chemeClr val="accent5"/>
              </a:gs>
              <a:gs pos="100000">
                <a:schemeClr val="accent2">
                  <a:lumMod val="60000"/>
                  <a:lumOff val="40000"/>
                  <a:alpha val="59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8F035CD8-AE30-4146-96F2-036B0CE5E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chemeClr val="accent6">
                  <a:lumMod val="75000"/>
                  <a:alpha val="61000"/>
                </a:schemeClr>
              </a:gs>
              <a:gs pos="99000">
                <a:schemeClr val="accent6">
                  <a:alpha val="8700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D354784-C278-A5D6-9ECE-F2D6DB7EBD51}"/>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16" name="TextBox 15">
            <a:extLst>
              <a:ext uri="{FF2B5EF4-FFF2-40B4-BE49-F238E27FC236}">
                <a16:creationId xmlns:a16="http://schemas.microsoft.com/office/drawing/2014/main" id="{F9F4EC98-17F8-AF18-4EB5-61CEA812B795}"/>
              </a:ext>
            </a:extLst>
          </p:cNvPr>
          <p:cNvSpPr txBox="1"/>
          <p:nvPr/>
        </p:nvSpPr>
        <p:spPr>
          <a:xfrm>
            <a:off x="1911927" y="3345873"/>
            <a:ext cx="184731" cy="369332"/>
          </a:xfrm>
          <a:prstGeom prst="rect">
            <a:avLst/>
          </a:prstGeom>
          <a:noFill/>
        </p:spPr>
        <p:txBody>
          <a:bodyPr wrap="none" rtlCol="0">
            <a:spAutoFit/>
          </a:bodyPr>
          <a:lstStyle/>
          <a:p>
            <a:endParaRPr lang="en-US" dirty="0"/>
          </a:p>
        </p:txBody>
      </p:sp>
      <p:pic>
        <p:nvPicPr>
          <p:cNvPr id="5" name="Picture 4" descr="A diagram of the different types of mouth&#10;&#10;Description automatically generated">
            <a:extLst>
              <a:ext uri="{FF2B5EF4-FFF2-40B4-BE49-F238E27FC236}">
                <a16:creationId xmlns:a16="http://schemas.microsoft.com/office/drawing/2014/main" id="{A44FEA69-1FBA-7F54-8DB9-B7CF411B01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8415" y="949327"/>
            <a:ext cx="9626963" cy="5162423"/>
          </a:xfrm>
          <a:prstGeom prst="rect">
            <a:avLst/>
          </a:prstGeom>
        </p:spPr>
      </p:pic>
      <p:sp>
        <p:nvSpPr>
          <p:cNvPr id="2" name="Oval 1">
            <a:extLst>
              <a:ext uri="{FF2B5EF4-FFF2-40B4-BE49-F238E27FC236}">
                <a16:creationId xmlns:a16="http://schemas.microsoft.com/office/drawing/2014/main" id="{28A32487-55E8-584D-4E89-E0900DAF8832}"/>
              </a:ext>
            </a:extLst>
          </p:cNvPr>
          <p:cNvSpPr/>
          <p:nvPr/>
        </p:nvSpPr>
        <p:spPr>
          <a:xfrm>
            <a:off x="6920090" y="1445330"/>
            <a:ext cx="2302933" cy="242827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694103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D354784-C278-A5D6-9ECE-F2D6DB7EBD51}"/>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16" name="TextBox 15">
            <a:extLst>
              <a:ext uri="{FF2B5EF4-FFF2-40B4-BE49-F238E27FC236}">
                <a16:creationId xmlns:a16="http://schemas.microsoft.com/office/drawing/2014/main" id="{F9F4EC98-17F8-AF18-4EB5-61CEA812B795}"/>
              </a:ext>
            </a:extLst>
          </p:cNvPr>
          <p:cNvSpPr txBox="1"/>
          <p:nvPr/>
        </p:nvSpPr>
        <p:spPr>
          <a:xfrm>
            <a:off x="1911927" y="3345873"/>
            <a:ext cx="184731" cy="369332"/>
          </a:xfrm>
          <a:prstGeom prst="rect">
            <a:avLst/>
          </a:prstGeom>
          <a:noFill/>
        </p:spPr>
        <p:txBody>
          <a:bodyPr wrap="none" rtlCol="0">
            <a:spAutoFit/>
          </a:bodyPr>
          <a:lstStyle/>
          <a:p>
            <a:endParaRPr lang="en-US" dirty="0"/>
          </a:p>
        </p:txBody>
      </p:sp>
      <p:pic>
        <p:nvPicPr>
          <p:cNvPr id="4" name="Picture 3" descr="A close-up of a person's body&#10;&#10;Description automatically generated">
            <a:extLst>
              <a:ext uri="{FF2B5EF4-FFF2-40B4-BE49-F238E27FC236}">
                <a16:creationId xmlns:a16="http://schemas.microsoft.com/office/drawing/2014/main" id="{228E0B5E-D557-594E-F3F3-9A9129CC44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6132" y="592005"/>
            <a:ext cx="2839039" cy="5507736"/>
          </a:xfrm>
          <a:prstGeom prst="rect">
            <a:avLst/>
          </a:prstGeom>
        </p:spPr>
      </p:pic>
      <p:pic>
        <p:nvPicPr>
          <p:cNvPr id="7" name="Picture 6" descr="A close-up of a bone&#10;&#10;Description automatically generated">
            <a:extLst>
              <a:ext uri="{FF2B5EF4-FFF2-40B4-BE49-F238E27FC236}">
                <a16:creationId xmlns:a16="http://schemas.microsoft.com/office/drawing/2014/main" id="{7FA068DB-7798-36DA-0526-B3307F5440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5170" y="592005"/>
            <a:ext cx="2916429" cy="5586666"/>
          </a:xfrm>
          <a:prstGeom prst="rect">
            <a:avLst/>
          </a:prstGeom>
        </p:spPr>
      </p:pic>
      <p:pic>
        <p:nvPicPr>
          <p:cNvPr id="9" name="Picture 8" descr="A close-up of a person's neck&#10;&#10;Description automatically generated">
            <a:extLst>
              <a:ext uri="{FF2B5EF4-FFF2-40B4-BE49-F238E27FC236}">
                <a16:creationId xmlns:a16="http://schemas.microsoft.com/office/drawing/2014/main" id="{A40D749C-BD03-3FAF-7CF8-B92715E115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704" y="578289"/>
            <a:ext cx="2824452" cy="5535168"/>
          </a:xfrm>
          <a:prstGeom prst="rect">
            <a:avLst/>
          </a:prstGeom>
        </p:spPr>
      </p:pic>
      <p:pic>
        <p:nvPicPr>
          <p:cNvPr id="12" name="Picture 11" descr="A blurry image of a person's feet&#10;&#10;Description automatically generated">
            <a:extLst>
              <a:ext uri="{FF2B5EF4-FFF2-40B4-BE49-F238E27FC236}">
                <a16:creationId xmlns:a16="http://schemas.microsoft.com/office/drawing/2014/main" id="{1D4492CA-D4C1-F164-69FD-FF698C6276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37937" y="574098"/>
            <a:ext cx="2853179" cy="5535168"/>
          </a:xfrm>
          <a:prstGeom prst="rect">
            <a:avLst/>
          </a:prstGeom>
        </p:spPr>
      </p:pic>
    </p:spTree>
    <p:extLst>
      <p:ext uri="{BB962C8B-B14F-4D97-AF65-F5344CB8AC3E}">
        <p14:creationId xmlns:p14="http://schemas.microsoft.com/office/powerpoint/2010/main" val="665616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D354784-C278-A5D6-9ECE-F2D6DB7EBD51}"/>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16" name="TextBox 15">
            <a:extLst>
              <a:ext uri="{FF2B5EF4-FFF2-40B4-BE49-F238E27FC236}">
                <a16:creationId xmlns:a16="http://schemas.microsoft.com/office/drawing/2014/main" id="{F9F4EC98-17F8-AF18-4EB5-61CEA812B795}"/>
              </a:ext>
            </a:extLst>
          </p:cNvPr>
          <p:cNvSpPr txBox="1"/>
          <p:nvPr/>
        </p:nvSpPr>
        <p:spPr>
          <a:xfrm>
            <a:off x="1911927" y="3345873"/>
            <a:ext cx="184731" cy="369332"/>
          </a:xfrm>
          <a:prstGeom prst="rect">
            <a:avLst/>
          </a:prstGeom>
          <a:noFill/>
        </p:spPr>
        <p:txBody>
          <a:bodyPr wrap="none" rtlCol="0">
            <a:spAutoFit/>
          </a:bodyPr>
          <a:lstStyle/>
          <a:p>
            <a:endParaRPr lang="en-US" dirty="0"/>
          </a:p>
        </p:txBody>
      </p:sp>
      <p:pic>
        <p:nvPicPr>
          <p:cNvPr id="4" name="Picture 3" descr="A x-ray of a person's head&#10;&#10;Description automatically generated">
            <a:extLst>
              <a:ext uri="{FF2B5EF4-FFF2-40B4-BE49-F238E27FC236}">
                <a16:creationId xmlns:a16="http://schemas.microsoft.com/office/drawing/2014/main" id="{B56CFE13-195D-BFA9-4767-4D96F23C88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387" y="468086"/>
            <a:ext cx="6275670" cy="5268686"/>
          </a:xfrm>
          <a:prstGeom prst="rect">
            <a:avLst/>
          </a:prstGeom>
        </p:spPr>
      </p:pic>
      <p:pic>
        <p:nvPicPr>
          <p:cNvPr id="3" name="Picture 2" descr="A mannequin with a mouth open&#10;&#10;Description automatically generated">
            <a:extLst>
              <a:ext uri="{FF2B5EF4-FFF2-40B4-BE49-F238E27FC236}">
                <a16:creationId xmlns:a16="http://schemas.microsoft.com/office/drawing/2014/main" id="{A36D3DA4-EA65-C329-7A42-A007FCC73A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7359" y="1531031"/>
            <a:ext cx="4716035" cy="3142795"/>
          </a:xfrm>
          <a:prstGeom prst="rect">
            <a:avLst/>
          </a:prstGeom>
        </p:spPr>
      </p:pic>
    </p:spTree>
    <p:extLst>
      <p:ext uri="{BB962C8B-B14F-4D97-AF65-F5344CB8AC3E}">
        <p14:creationId xmlns:p14="http://schemas.microsoft.com/office/powerpoint/2010/main" val="503168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61707E60-CEC9-4661-AA82-69242EB4B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chemeClr val="accent5"/>
              </a:gs>
              <a:gs pos="100000">
                <a:schemeClr val="accent2">
                  <a:lumMod val="60000"/>
                  <a:lumOff val="40000"/>
                  <a:alpha val="59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8F035CD8-AE30-4146-96F2-036B0CE5E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chemeClr val="accent6">
                  <a:lumMod val="75000"/>
                  <a:alpha val="61000"/>
                </a:schemeClr>
              </a:gs>
              <a:gs pos="99000">
                <a:schemeClr val="accent6">
                  <a:alpha val="8700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D354784-C278-A5D6-9ECE-F2D6DB7EBD51}"/>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16" name="TextBox 15">
            <a:extLst>
              <a:ext uri="{FF2B5EF4-FFF2-40B4-BE49-F238E27FC236}">
                <a16:creationId xmlns:a16="http://schemas.microsoft.com/office/drawing/2014/main" id="{F9F4EC98-17F8-AF18-4EB5-61CEA812B795}"/>
              </a:ext>
            </a:extLst>
          </p:cNvPr>
          <p:cNvSpPr txBox="1"/>
          <p:nvPr/>
        </p:nvSpPr>
        <p:spPr>
          <a:xfrm>
            <a:off x="1911927" y="3345873"/>
            <a:ext cx="184731" cy="369332"/>
          </a:xfrm>
          <a:prstGeom prst="rect">
            <a:avLst/>
          </a:prstGeom>
          <a:noFill/>
        </p:spPr>
        <p:txBody>
          <a:bodyPr wrap="none" rtlCol="0">
            <a:spAutoFit/>
          </a:bodyPr>
          <a:lstStyle/>
          <a:p>
            <a:endParaRPr lang="en-US" dirty="0"/>
          </a:p>
        </p:txBody>
      </p:sp>
      <p:pic>
        <p:nvPicPr>
          <p:cNvPr id="5" name="Picture 4" descr="A black text on a white background&#10;&#10;Description automatically generated">
            <a:extLst>
              <a:ext uri="{FF2B5EF4-FFF2-40B4-BE49-F238E27FC236}">
                <a16:creationId xmlns:a16="http://schemas.microsoft.com/office/drawing/2014/main" id="{738166F9-9B4B-BF6D-E34B-D0905894B6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315" y="1318172"/>
            <a:ext cx="11641647" cy="2526130"/>
          </a:xfrm>
          <a:prstGeom prst="rect">
            <a:avLst/>
          </a:prstGeom>
        </p:spPr>
      </p:pic>
      <p:sp>
        <p:nvSpPr>
          <p:cNvPr id="2" name="Star: 5 Points 1">
            <a:extLst>
              <a:ext uri="{FF2B5EF4-FFF2-40B4-BE49-F238E27FC236}">
                <a16:creationId xmlns:a16="http://schemas.microsoft.com/office/drawing/2014/main" id="{C4ED6CE7-346B-7412-4CD1-9F2BC484EC00}"/>
              </a:ext>
            </a:extLst>
          </p:cNvPr>
          <p:cNvSpPr/>
          <p:nvPr/>
        </p:nvSpPr>
        <p:spPr>
          <a:xfrm>
            <a:off x="8861776" y="2133600"/>
            <a:ext cx="292915" cy="338667"/>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tar: 5 Points 2">
            <a:extLst>
              <a:ext uri="{FF2B5EF4-FFF2-40B4-BE49-F238E27FC236}">
                <a16:creationId xmlns:a16="http://schemas.microsoft.com/office/drawing/2014/main" id="{CAAE7EF2-CF9E-3EB2-DECA-B6EC0FBE7E7E}"/>
              </a:ext>
            </a:extLst>
          </p:cNvPr>
          <p:cNvSpPr/>
          <p:nvPr/>
        </p:nvSpPr>
        <p:spPr>
          <a:xfrm>
            <a:off x="8861776" y="2411903"/>
            <a:ext cx="292915" cy="338667"/>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42225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61707E60-CEC9-4661-AA82-69242EB4B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chemeClr val="accent5"/>
              </a:gs>
              <a:gs pos="100000">
                <a:schemeClr val="accent2">
                  <a:lumMod val="60000"/>
                  <a:lumOff val="40000"/>
                  <a:alpha val="59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8F035CD8-AE30-4146-96F2-036B0CE5E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chemeClr val="accent6">
                  <a:lumMod val="75000"/>
                  <a:alpha val="61000"/>
                </a:schemeClr>
              </a:gs>
              <a:gs pos="99000">
                <a:schemeClr val="accent6">
                  <a:alpha val="8700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D354784-C278-A5D6-9ECE-F2D6DB7EBD51}"/>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16" name="TextBox 15">
            <a:extLst>
              <a:ext uri="{FF2B5EF4-FFF2-40B4-BE49-F238E27FC236}">
                <a16:creationId xmlns:a16="http://schemas.microsoft.com/office/drawing/2014/main" id="{F9F4EC98-17F8-AF18-4EB5-61CEA812B795}"/>
              </a:ext>
            </a:extLst>
          </p:cNvPr>
          <p:cNvSpPr txBox="1"/>
          <p:nvPr/>
        </p:nvSpPr>
        <p:spPr>
          <a:xfrm>
            <a:off x="1911927" y="3345873"/>
            <a:ext cx="184731" cy="369332"/>
          </a:xfrm>
          <a:prstGeom prst="rect">
            <a:avLst/>
          </a:prstGeom>
          <a:noFill/>
        </p:spPr>
        <p:txBody>
          <a:bodyPr wrap="none" rtlCol="0">
            <a:spAutoFit/>
          </a:bodyPr>
          <a:lstStyle/>
          <a:p>
            <a:endParaRPr lang="en-US" dirty="0"/>
          </a:p>
        </p:txBody>
      </p:sp>
      <p:pic>
        <p:nvPicPr>
          <p:cNvPr id="4" name="Picture 3" descr="A questionnaire with a question mark&#10;&#10;Description automatically generated with medium confidence">
            <a:extLst>
              <a:ext uri="{FF2B5EF4-FFF2-40B4-BE49-F238E27FC236}">
                <a16:creationId xmlns:a16="http://schemas.microsoft.com/office/drawing/2014/main" id="{FA47A65F-5FAC-E306-579F-19480D7374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688" y="76201"/>
            <a:ext cx="13220590" cy="5952066"/>
          </a:xfrm>
          <a:prstGeom prst="rect">
            <a:avLst/>
          </a:prstGeom>
        </p:spPr>
      </p:pic>
      <p:sp>
        <p:nvSpPr>
          <p:cNvPr id="2" name="Star: 5 Points 1">
            <a:extLst>
              <a:ext uri="{FF2B5EF4-FFF2-40B4-BE49-F238E27FC236}">
                <a16:creationId xmlns:a16="http://schemas.microsoft.com/office/drawing/2014/main" id="{F400BD99-7303-4880-20A1-51B58978C6D3}"/>
              </a:ext>
            </a:extLst>
          </p:cNvPr>
          <p:cNvSpPr/>
          <p:nvPr/>
        </p:nvSpPr>
        <p:spPr>
          <a:xfrm>
            <a:off x="8500532" y="3530539"/>
            <a:ext cx="292915" cy="338667"/>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C630C48F-DE28-85CC-16E9-65436A8C1669}"/>
              </a:ext>
            </a:extLst>
          </p:cNvPr>
          <p:cNvSpPr txBox="1"/>
          <p:nvPr/>
        </p:nvSpPr>
        <p:spPr>
          <a:xfrm rot="20751072">
            <a:off x="9945444" y="1052430"/>
            <a:ext cx="2539932" cy="369332"/>
          </a:xfrm>
          <a:prstGeom prst="rect">
            <a:avLst/>
          </a:prstGeom>
          <a:noFill/>
        </p:spPr>
        <p:txBody>
          <a:bodyPr wrap="square" rtlCol="0">
            <a:spAutoFit/>
          </a:bodyPr>
          <a:lstStyle/>
          <a:p>
            <a:r>
              <a:rPr lang="en-US" dirty="0"/>
              <a:t>Some snoring</a:t>
            </a:r>
          </a:p>
        </p:txBody>
      </p:sp>
      <p:cxnSp>
        <p:nvCxnSpPr>
          <p:cNvPr id="6" name="Straight Connector 5">
            <a:extLst>
              <a:ext uri="{FF2B5EF4-FFF2-40B4-BE49-F238E27FC236}">
                <a16:creationId xmlns:a16="http://schemas.microsoft.com/office/drawing/2014/main" id="{C12E7645-9EB9-BE42-4DEB-7074F713164A}"/>
              </a:ext>
            </a:extLst>
          </p:cNvPr>
          <p:cNvCxnSpPr>
            <a:cxnSpLocks/>
          </p:cNvCxnSpPr>
          <p:nvPr/>
        </p:nvCxnSpPr>
        <p:spPr>
          <a:xfrm flipH="1">
            <a:off x="8793447" y="1546578"/>
            <a:ext cx="1145382" cy="67733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866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61707E60-CEC9-4661-AA82-69242EB4B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chemeClr val="accent5"/>
              </a:gs>
              <a:gs pos="100000">
                <a:schemeClr val="accent2">
                  <a:lumMod val="60000"/>
                  <a:lumOff val="40000"/>
                  <a:alpha val="59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8F035CD8-AE30-4146-96F2-036B0CE5E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chemeClr val="accent6">
                  <a:lumMod val="75000"/>
                  <a:alpha val="61000"/>
                </a:schemeClr>
              </a:gs>
              <a:gs pos="99000">
                <a:schemeClr val="accent6">
                  <a:alpha val="8700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D354784-C278-A5D6-9ECE-F2D6DB7EBD51}"/>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16" name="TextBox 15">
            <a:extLst>
              <a:ext uri="{FF2B5EF4-FFF2-40B4-BE49-F238E27FC236}">
                <a16:creationId xmlns:a16="http://schemas.microsoft.com/office/drawing/2014/main" id="{F9F4EC98-17F8-AF18-4EB5-61CEA812B795}"/>
              </a:ext>
            </a:extLst>
          </p:cNvPr>
          <p:cNvSpPr txBox="1"/>
          <p:nvPr/>
        </p:nvSpPr>
        <p:spPr>
          <a:xfrm>
            <a:off x="1911927" y="3345873"/>
            <a:ext cx="184731" cy="369332"/>
          </a:xfrm>
          <a:prstGeom prst="rect">
            <a:avLst/>
          </a:prstGeom>
          <a:noFill/>
        </p:spPr>
        <p:txBody>
          <a:bodyPr wrap="none" rtlCol="0">
            <a:spAutoFit/>
          </a:bodyPr>
          <a:lstStyle/>
          <a:p>
            <a:endParaRPr lang="en-US" dirty="0"/>
          </a:p>
        </p:txBody>
      </p:sp>
      <p:pic>
        <p:nvPicPr>
          <p:cNvPr id="5" name="Picture 4" descr="A group of boxes with black text&#10;&#10;Description automatically generated with medium confidence">
            <a:extLst>
              <a:ext uri="{FF2B5EF4-FFF2-40B4-BE49-F238E27FC236}">
                <a16:creationId xmlns:a16="http://schemas.microsoft.com/office/drawing/2014/main" id="{3A159C34-1287-A8E4-62D8-8BD881F877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01" y="1056059"/>
            <a:ext cx="14065398" cy="4362608"/>
          </a:xfrm>
          <a:prstGeom prst="rect">
            <a:avLst/>
          </a:prstGeom>
        </p:spPr>
      </p:pic>
      <p:sp>
        <p:nvSpPr>
          <p:cNvPr id="2" name="Star: 5 Points 1">
            <a:extLst>
              <a:ext uri="{FF2B5EF4-FFF2-40B4-BE49-F238E27FC236}">
                <a16:creationId xmlns:a16="http://schemas.microsoft.com/office/drawing/2014/main" id="{10DDE7CC-0B61-1A90-80E3-C6F0F57AAB2C}"/>
              </a:ext>
            </a:extLst>
          </p:cNvPr>
          <p:cNvSpPr/>
          <p:nvPr/>
        </p:nvSpPr>
        <p:spPr>
          <a:xfrm>
            <a:off x="7315199" y="3530539"/>
            <a:ext cx="292915" cy="338667"/>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tar: 5 Points 2">
            <a:extLst>
              <a:ext uri="{FF2B5EF4-FFF2-40B4-BE49-F238E27FC236}">
                <a16:creationId xmlns:a16="http://schemas.microsoft.com/office/drawing/2014/main" id="{F1982517-A3C7-F2F9-D847-0AE72EA90E4B}"/>
              </a:ext>
            </a:extLst>
          </p:cNvPr>
          <p:cNvSpPr/>
          <p:nvPr/>
        </p:nvSpPr>
        <p:spPr>
          <a:xfrm>
            <a:off x="7315199" y="4193596"/>
            <a:ext cx="292915" cy="338667"/>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17522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61707E60-CEC9-4661-AA82-69242EB4B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chemeClr val="accent5"/>
              </a:gs>
              <a:gs pos="100000">
                <a:schemeClr val="accent2">
                  <a:lumMod val="60000"/>
                  <a:lumOff val="40000"/>
                  <a:alpha val="59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8F035CD8-AE30-4146-96F2-036B0CE5E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chemeClr val="accent6">
                  <a:lumMod val="75000"/>
                  <a:alpha val="61000"/>
                </a:schemeClr>
              </a:gs>
              <a:gs pos="99000">
                <a:schemeClr val="accent6">
                  <a:alpha val="8700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D354784-C278-A5D6-9ECE-F2D6DB7EBD51}"/>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16" name="TextBox 15">
            <a:extLst>
              <a:ext uri="{FF2B5EF4-FFF2-40B4-BE49-F238E27FC236}">
                <a16:creationId xmlns:a16="http://schemas.microsoft.com/office/drawing/2014/main" id="{F9F4EC98-17F8-AF18-4EB5-61CEA812B795}"/>
              </a:ext>
            </a:extLst>
          </p:cNvPr>
          <p:cNvSpPr txBox="1"/>
          <p:nvPr/>
        </p:nvSpPr>
        <p:spPr>
          <a:xfrm>
            <a:off x="1911927" y="3345873"/>
            <a:ext cx="184731" cy="369332"/>
          </a:xfrm>
          <a:prstGeom prst="rect">
            <a:avLst/>
          </a:prstGeom>
          <a:noFill/>
        </p:spPr>
        <p:txBody>
          <a:bodyPr wrap="none" rtlCol="0">
            <a:spAutoFit/>
          </a:bodyPr>
          <a:lstStyle/>
          <a:p>
            <a:endParaRPr lang="en-US" dirty="0"/>
          </a:p>
        </p:txBody>
      </p:sp>
      <p:pic>
        <p:nvPicPr>
          <p:cNvPr id="6" name="Picture 5" descr="A table of numbers and a graph&#10;&#10;Description automatically generated with medium confidence">
            <a:extLst>
              <a:ext uri="{FF2B5EF4-FFF2-40B4-BE49-F238E27FC236}">
                <a16:creationId xmlns:a16="http://schemas.microsoft.com/office/drawing/2014/main" id="{A9FB6955-14AD-DD84-8AF9-304C1B5E59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1644" y="-1"/>
            <a:ext cx="4820354" cy="6851853"/>
          </a:xfrm>
          <a:prstGeom prst="rect">
            <a:avLst/>
          </a:prstGeom>
        </p:spPr>
      </p:pic>
      <p:pic>
        <p:nvPicPr>
          <p:cNvPr id="8" name="Picture 7" descr="A close-up of a questionnaire&#10;&#10;Description automatically generated">
            <a:extLst>
              <a:ext uri="{FF2B5EF4-FFF2-40B4-BE49-F238E27FC236}">
                <a16:creationId xmlns:a16="http://schemas.microsoft.com/office/drawing/2014/main" id="{D6869C6E-84A8-99CB-0E3F-682E86546E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98213"/>
            <a:ext cx="6479822" cy="6756737"/>
          </a:xfrm>
          <a:prstGeom prst="rect">
            <a:avLst/>
          </a:prstGeom>
        </p:spPr>
      </p:pic>
      <p:sp>
        <p:nvSpPr>
          <p:cNvPr id="3" name="Rectangle 2">
            <a:extLst>
              <a:ext uri="{FF2B5EF4-FFF2-40B4-BE49-F238E27FC236}">
                <a16:creationId xmlns:a16="http://schemas.microsoft.com/office/drawing/2014/main" id="{FC734E6B-65C9-4035-D927-378A8DBA9EB6}"/>
              </a:ext>
            </a:extLst>
          </p:cNvPr>
          <p:cNvSpPr/>
          <p:nvPr/>
        </p:nvSpPr>
        <p:spPr>
          <a:xfrm>
            <a:off x="7857067" y="496711"/>
            <a:ext cx="4076698" cy="29351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713524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61707E60-CEC9-4661-AA82-69242EB4B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chemeClr val="accent5"/>
              </a:gs>
              <a:gs pos="100000">
                <a:schemeClr val="accent2">
                  <a:lumMod val="60000"/>
                  <a:lumOff val="40000"/>
                  <a:alpha val="59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8F035CD8-AE30-4146-96F2-036B0CE5E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chemeClr val="accent6">
                  <a:lumMod val="75000"/>
                  <a:alpha val="61000"/>
                </a:schemeClr>
              </a:gs>
              <a:gs pos="99000">
                <a:schemeClr val="accent6">
                  <a:alpha val="8700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D354784-C278-A5D6-9ECE-F2D6DB7EBD51}"/>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16" name="TextBox 15">
            <a:extLst>
              <a:ext uri="{FF2B5EF4-FFF2-40B4-BE49-F238E27FC236}">
                <a16:creationId xmlns:a16="http://schemas.microsoft.com/office/drawing/2014/main" id="{F9F4EC98-17F8-AF18-4EB5-61CEA812B795}"/>
              </a:ext>
            </a:extLst>
          </p:cNvPr>
          <p:cNvSpPr txBox="1"/>
          <p:nvPr/>
        </p:nvSpPr>
        <p:spPr>
          <a:xfrm>
            <a:off x="1911927" y="3345873"/>
            <a:ext cx="184731" cy="369332"/>
          </a:xfrm>
          <a:prstGeom prst="rect">
            <a:avLst/>
          </a:prstGeom>
          <a:noFill/>
        </p:spPr>
        <p:txBody>
          <a:bodyPr wrap="none" rtlCol="0">
            <a:spAutoFit/>
          </a:bodyPr>
          <a:lstStyle/>
          <a:p>
            <a:endParaRPr lang="en-US" dirty="0"/>
          </a:p>
        </p:txBody>
      </p:sp>
      <p:pic>
        <p:nvPicPr>
          <p:cNvPr id="14" name="Picture 13" descr="A collage of a child's teeth&#10;&#10;Description automatically generated">
            <a:extLst>
              <a:ext uri="{FF2B5EF4-FFF2-40B4-BE49-F238E27FC236}">
                <a16:creationId xmlns:a16="http://schemas.microsoft.com/office/drawing/2014/main" id="{030C3AE9-3AB1-5D6C-6ABA-31A27ED9C2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5" name="Rectangle 4">
            <a:extLst>
              <a:ext uri="{FF2B5EF4-FFF2-40B4-BE49-F238E27FC236}">
                <a16:creationId xmlns:a16="http://schemas.microsoft.com/office/drawing/2014/main" id="{B1113C8A-97B2-7AC5-3D16-2AD83A829AE6}"/>
              </a:ext>
            </a:extLst>
          </p:cNvPr>
          <p:cNvSpPr/>
          <p:nvPr/>
        </p:nvSpPr>
        <p:spPr>
          <a:xfrm>
            <a:off x="3183467" y="1153391"/>
            <a:ext cx="338666" cy="28029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956173F-C628-09B0-580D-6A293A529ACC}"/>
              </a:ext>
            </a:extLst>
          </p:cNvPr>
          <p:cNvSpPr/>
          <p:nvPr/>
        </p:nvSpPr>
        <p:spPr>
          <a:xfrm>
            <a:off x="5356577" y="1188220"/>
            <a:ext cx="338666" cy="28029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7441CE3-2658-2C1C-5B0B-6A1260EB67AD}"/>
              </a:ext>
            </a:extLst>
          </p:cNvPr>
          <p:cNvSpPr/>
          <p:nvPr/>
        </p:nvSpPr>
        <p:spPr>
          <a:xfrm>
            <a:off x="6756399" y="1142102"/>
            <a:ext cx="773287" cy="28029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7E9AB61-D7DD-EFA9-4F71-EEB0C7C3DF1D}"/>
              </a:ext>
            </a:extLst>
          </p:cNvPr>
          <p:cNvSpPr/>
          <p:nvPr/>
        </p:nvSpPr>
        <p:spPr>
          <a:xfrm>
            <a:off x="8884353" y="1001953"/>
            <a:ext cx="773286" cy="28029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FBB78F4-53C7-2421-B117-DA762D363E07}"/>
              </a:ext>
            </a:extLst>
          </p:cNvPr>
          <p:cNvSpPr/>
          <p:nvPr/>
        </p:nvSpPr>
        <p:spPr>
          <a:xfrm>
            <a:off x="5396083" y="3868805"/>
            <a:ext cx="1360315" cy="290624"/>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1694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D354784-C278-A5D6-9ECE-F2D6DB7EBD51}"/>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16" name="TextBox 15">
            <a:extLst>
              <a:ext uri="{FF2B5EF4-FFF2-40B4-BE49-F238E27FC236}">
                <a16:creationId xmlns:a16="http://schemas.microsoft.com/office/drawing/2014/main" id="{F9F4EC98-17F8-AF18-4EB5-61CEA812B795}"/>
              </a:ext>
            </a:extLst>
          </p:cNvPr>
          <p:cNvSpPr txBox="1"/>
          <p:nvPr/>
        </p:nvSpPr>
        <p:spPr>
          <a:xfrm>
            <a:off x="1911927" y="3345873"/>
            <a:ext cx="184731" cy="369332"/>
          </a:xfrm>
          <a:prstGeom prst="rect">
            <a:avLst/>
          </a:prstGeom>
          <a:noFill/>
        </p:spPr>
        <p:txBody>
          <a:bodyPr wrap="none" rtlCol="0">
            <a:spAutoFit/>
          </a:bodyPr>
          <a:lstStyle/>
          <a:p>
            <a:endParaRPr lang="en-US" dirty="0"/>
          </a:p>
        </p:txBody>
      </p:sp>
      <p:pic>
        <p:nvPicPr>
          <p:cNvPr id="4" name="Picture 3" descr="A side view of a child&#10;&#10;Description automatically generated">
            <a:extLst>
              <a:ext uri="{FF2B5EF4-FFF2-40B4-BE49-F238E27FC236}">
                <a16:creationId xmlns:a16="http://schemas.microsoft.com/office/drawing/2014/main" id="{0C673CC3-1077-5E0B-F724-924A92C43FC4}"/>
              </a:ext>
            </a:extLst>
          </p:cNvPr>
          <p:cNvPicPr>
            <a:picLocks noChangeAspect="1"/>
          </p:cNvPicPr>
          <p:nvPr/>
        </p:nvPicPr>
        <p:blipFill rotWithShape="1">
          <a:blip r:embed="rId3">
            <a:extLst>
              <a:ext uri="{28A0092B-C50C-407E-A947-70E740481C1C}">
                <a14:useLocalDpi xmlns:a14="http://schemas.microsoft.com/office/drawing/2010/main" val="0"/>
              </a:ext>
            </a:extLst>
          </a:blip>
          <a:srcRect l="17517" t="368" r="14299" b="-525"/>
          <a:stretch/>
        </p:blipFill>
        <p:spPr>
          <a:xfrm>
            <a:off x="0" y="-30874"/>
            <a:ext cx="6281059" cy="6919747"/>
          </a:xfrm>
          <a:prstGeom prst="rect">
            <a:avLst/>
          </a:prstGeom>
        </p:spPr>
      </p:pic>
      <p:pic>
        <p:nvPicPr>
          <p:cNvPr id="7" name="Picture 6" descr="A side view of a child's face&#10;&#10;Description automatically generated">
            <a:extLst>
              <a:ext uri="{FF2B5EF4-FFF2-40B4-BE49-F238E27FC236}">
                <a16:creationId xmlns:a16="http://schemas.microsoft.com/office/drawing/2014/main" id="{AC19DC10-5D34-5167-00CE-B495AC761BB2}"/>
              </a:ext>
            </a:extLst>
          </p:cNvPr>
          <p:cNvPicPr>
            <a:picLocks noChangeAspect="1"/>
          </p:cNvPicPr>
          <p:nvPr/>
        </p:nvPicPr>
        <p:blipFill rotWithShape="1">
          <a:blip r:embed="rId4">
            <a:extLst>
              <a:ext uri="{28A0092B-C50C-407E-A947-70E740481C1C}">
                <a14:useLocalDpi xmlns:a14="http://schemas.microsoft.com/office/drawing/2010/main" val="0"/>
              </a:ext>
            </a:extLst>
          </a:blip>
          <a:srcRect l="15595" t="450" r="15714" b="-450"/>
          <a:stretch/>
        </p:blipFill>
        <p:spPr>
          <a:xfrm>
            <a:off x="5752897" y="0"/>
            <a:ext cx="6281059" cy="6858000"/>
          </a:xfrm>
          <a:prstGeom prst="rect">
            <a:avLst/>
          </a:prstGeom>
        </p:spPr>
      </p:pic>
      <p:sp>
        <p:nvSpPr>
          <p:cNvPr id="2" name="Rectangle 1">
            <a:extLst>
              <a:ext uri="{FF2B5EF4-FFF2-40B4-BE49-F238E27FC236}">
                <a16:creationId xmlns:a16="http://schemas.microsoft.com/office/drawing/2014/main" id="{47EAD409-BCED-1239-7B64-C44A7BF411B1}"/>
              </a:ext>
            </a:extLst>
          </p:cNvPr>
          <p:cNvSpPr/>
          <p:nvPr/>
        </p:nvSpPr>
        <p:spPr>
          <a:xfrm>
            <a:off x="4008585" y="3126153"/>
            <a:ext cx="1164770" cy="33389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0800117F-A695-D42E-D669-2CA70990DBA0}"/>
              </a:ext>
            </a:extLst>
          </p:cNvPr>
          <p:cNvSpPr/>
          <p:nvPr/>
        </p:nvSpPr>
        <p:spPr>
          <a:xfrm>
            <a:off x="10420104" y="3671805"/>
            <a:ext cx="1164770" cy="33389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side view of a child's face&#10;&#10;Description automatically generated">
            <a:extLst>
              <a:ext uri="{FF2B5EF4-FFF2-40B4-BE49-F238E27FC236}">
                <a16:creationId xmlns:a16="http://schemas.microsoft.com/office/drawing/2014/main" id="{D15B7BFD-3444-EF7F-A77B-2A939DFBE963}"/>
              </a:ext>
            </a:extLst>
          </p:cNvPr>
          <p:cNvPicPr>
            <a:picLocks noChangeAspect="1"/>
          </p:cNvPicPr>
          <p:nvPr/>
        </p:nvPicPr>
        <p:blipFill rotWithShape="1">
          <a:blip r:embed="rId5">
            <a:extLst>
              <a:ext uri="{28A0092B-C50C-407E-A947-70E740481C1C}">
                <a14:useLocalDpi xmlns:a14="http://schemas.microsoft.com/office/drawing/2010/main" val="0"/>
              </a:ext>
            </a:extLst>
          </a:blip>
          <a:srcRect l="19315" t="-450" r="19327" b="-450"/>
          <a:stretch/>
        </p:blipFill>
        <p:spPr>
          <a:xfrm>
            <a:off x="71160" y="-61747"/>
            <a:ext cx="5610578" cy="6919747"/>
          </a:xfrm>
          <a:prstGeom prst="rect">
            <a:avLst/>
          </a:prstGeom>
        </p:spPr>
      </p:pic>
      <p:sp>
        <p:nvSpPr>
          <p:cNvPr id="8" name="Rectangle 7">
            <a:extLst>
              <a:ext uri="{FF2B5EF4-FFF2-40B4-BE49-F238E27FC236}">
                <a16:creationId xmlns:a16="http://schemas.microsoft.com/office/drawing/2014/main" id="{D0EE9BAA-90A1-0A15-A68F-72E57B659360}"/>
              </a:ext>
            </a:extLst>
          </p:cNvPr>
          <p:cNvSpPr/>
          <p:nvPr/>
        </p:nvSpPr>
        <p:spPr>
          <a:xfrm>
            <a:off x="3850541" y="2974645"/>
            <a:ext cx="1164770" cy="33389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27245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4E3AE8C3-8F65-40F4-BABE-E70F383014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409317" y="1410082"/>
            <a:ext cx="6858000" cy="4037835"/>
          </a:xfrm>
          <a:prstGeom prst="rect">
            <a:avLst/>
          </a:prstGeom>
          <a:gradFill>
            <a:gsLst>
              <a:gs pos="8000">
                <a:schemeClr val="accent6">
                  <a:alpha val="78000"/>
                </a:schemeClr>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E2FC4764-B8D5-4F87-95DB-3125B2D128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9728" y="59346"/>
            <a:ext cx="4156527" cy="4037836"/>
          </a:xfrm>
          <a:prstGeom prst="rect">
            <a:avLst/>
          </a:prstGeom>
          <a:gradFill>
            <a:gsLst>
              <a:gs pos="0">
                <a:schemeClr val="accent5">
                  <a:alpha val="47000"/>
                </a:schemeClr>
              </a:gs>
              <a:gs pos="100000">
                <a:schemeClr val="accent4">
                  <a:alpha val="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4C1654F-94F5-497E-8ECF-F2A7E84D6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768313" y="3587284"/>
            <a:ext cx="2501977" cy="4038601"/>
          </a:xfrm>
          <a:prstGeom prst="rect">
            <a:avLst/>
          </a:prstGeom>
          <a:gradFill>
            <a:gsLst>
              <a:gs pos="0">
                <a:schemeClr val="accent5">
                  <a:lumMod val="60000"/>
                  <a:lumOff val="40000"/>
                  <a:alpha val="0"/>
                </a:schemeClr>
              </a:gs>
              <a:gs pos="99000">
                <a:schemeClr val="accent2">
                  <a:alpha val="7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65254" y="969296"/>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58000">
                <a:schemeClr val="bg1">
                  <a:alpha val="0"/>
                </a:schemeClr>
              </a:gs>
              <a:gs pos="100000">
                <a:schemeClr val="accent6">
                  <a:alpha val="35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Title 5">
            <a:extLst>
              <a:ext uri="{FF2B5EF4-FFF2-40B4-BE49-F238E27FC236}">
                <a16:creationId xmlns:a16="http://schemas.microsoft.com/office/drawing/2014/main" id="{5284A66D-C6BD-B5A6-2D6E-AE5D76380FDD}"/>
              </a:ext>
            </a:extLst>
          </p:cNvPr>
          <p:cNvSpPr>
            <a:spLocks noGrp="1"/>
          </p:cNvSpPr>
          <p:nvPr>
            <p:ph type="title"/>
          </p:nvPr>
        </p:nvSpPr>
        <p:spPr>
          <a:xfrm>
            <a:off x="184491" y="624873"/>
            <a:ext cx="3668088" cy="3387497"/>
          </a:xfrm>
        </p:spPr>
        <p:txBody>
          <a:bodyPr anchor="b">
            <a:normAutofit/>
          </a:bodyPr>
          <a:lstStyle/>
          <a:p>
            <a:pPr algn="r"/>
            <a:r>
              <a:rPr lang="en-US" sz="3200" dirty="0">
                <a:solidFill>
                  <a:schemeClr val="bg1"/>
                </a:solidFill>
                <a:latin typeface="Bookman Old Style" panose="02050604050505020204" pitchFamily="18" charset="0"/>
              </a:rPr>
              <a:t>Learning Objectives</a:t>
            </a:r>
          </a:p>
        </p:txBody>
      </p:sp>
      <p:sp>
        <p:nvSpPr>
          <p:cNvPr id="11" name="Content Placeholder 10">
            <a:extLst>
              <a:ext uri="{FF2B5EF4-FFF2-40B4-BE49-F238E27FC236}">
                <a16:creationId xmlns:a16="http://schemas.microsoft.com/office/drawing/2014/main" id="{31B0C32D-03DB-401C-943A-C47080248F4E}"/>
              </a:ext>
            </a:extLst>
          </p:cNvPr>
          <p:cNvSpPr>
            <a:spLocks noGrp="1"/>
          </p:cNvSpPr>
          <p:nvPr>
            <p:ph idx="1"/>
          </p:nvPr>
        </p:nvSpPr>
        <p:spPr>
          <a:xfrm>
            <a:off x="4304873" y="1038809"/>
            <a:ext cx="3618606" cy="5361991"/>
          </a:xfrm>
        </p:spPr>
        <p:txBody>
          <a:bodyPr anchor="ctr">
            <a:normAutofit lnSpcReduction="10000"/>
          </a:bodyPr>
          <a:lstStyle/>
          <a:p>
            <a:r>
              <a:rPr lang="en-US" dirty="0"/>
              <a:t>Identify key clinical indicators of potential airway obstruction during dental exams.</a:t>
            </a:r>
          </a:p>
          <a:p>
            <a:r>
              <a:rPr lang="en-US" dirty="0"/>
              <a:t>Understand the importance of early recognition and its impact on growth and development.</a:t>
            </a:r>
          </a:p>
          <a:p>
            <a:r>
              <a:rPr lang="en-US" dirty="0"/>
              <a:t>Develop a clear referral pathway and learn how to communicate concerns to caregivers and medical professionals.</a:t>
            </a:r>
          </a:p>
          <a:p>
            <a:r>
              <a:rPr lang="en-US" dirty="0"/>
              <a:t>Explore the scope of the dentist’s role in monitoring, co-managing, and advocating for pediatric airway health.</a:t>
            </a:r>
          </a:p>
          <a:p>
            <a:endParaRPr lang="en-US" sz="2400" dirty="0"/>
          </a:p>
        </p:txBody>
      </p:sp>
      <p:pic>
        <p:nvPicPr>
          <p:cNvPr id="5" name="Picture 4" descr="A picture containing pen&#10;&#10;Description automatically generated">
            <a:extLst>
              <a:ext uri="{FF2B5EF4-FFF2-40B4-BE49-F238E27FC236}">
                <a16:creationId xmlns:a16="http://schemas.microsoft.com/office/drawing/2014/main" id="{01E804D7-035F-4835-A8F3-65BAAD553864}"/>
              </a:ext>
            </a:extLst>
          </p:cNvPr>
          <p:cNvPicPr>
            <a:picLocks noChangeAspect="1"/>
          </p:cNvPicPr>
          <p:nvPr/>
        </p:nvPicPr>
        <p:blipFill rotWithShape="1">
          <a:blip r:embed="rId3">
            <a:extLst>
              <a:ext uri="{28A0092B-C50C-407E-A947-70E740481C1C}">
                <a14:useLocalDpi xmlns:a14="http://schemas.microsoft.com/office/drawing/2010/main" val="0"/>
              </a:ext>
            </a:extLst>
          </a:blip>
          <a:srcRect l="15353" r="44910" b="-1"/>
          <a:stretch/>
        </p:blipFill>
        <p:spPr>
          <a:xfrm>
            <a:off x="8109502" y="10"/>
            <a:ext cx="4082498" cy="6857990"/>
          </a:xfrm>
          <a:prstGeom prst="rect">
            <a:avLst/>
          </a:prstGeom>
        </p:spPr>
      </p:pic>
      <p:pic>
        <p:nvPicPr>
          <p:cNvPr id="2" name="Picture 1" descr="Castle Creek Pediatric Dentistry">
            <a:extLst>
              <a:ext uri="{FF2B5EF4-FFF2-40B4-BE49-F238E27FC236}">
                <a16:creationId xmlns:a16="http://schemas.microsoft.com/office/drawing/2014/main" id="{5E0EE46B-65B6-1EA3-4F8F-23F10B2688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10164" y="5943600"/>
            <a:ext cx="2581836"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9799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additive="base">
                                        <p:cTn id="13" dur="500" fill="hold"/>
                                        <p:tgtEl>
                                          <p:spTgt spid="1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 calcmode="lin" valueType="num">
                                      <p:cBhvr additive="base">
                                        <p:cTn id="19" dur="500" fill="hold"/>
                                        <p:tgtEl>
                                          <p:spTgt spid="1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anim calcmode="lin" valueType="num">
                                      <p:cBhvr additive="base">
                                        <p:cTn id="25" dur="500" fill="hold"/>
                                        <p:tgtEl>
                                          <p:spTgt spid="1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59E0E64-9FC8-B1F9-D879-9CFDC30A737C}"/>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DFBBFCBA-D1D0-8395-81E9-7CD4EA2D0B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1462E791-ADB3-C910-9206-F11CA1267D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chemeClr val="accent5"/>
              </a:gs>
              <a:gs pos="100000">
                <a:schemeClr val="accent2">
                  <a:lumMod val="60000"/>
                  <a:lumOff val="40000"/>
                  <a:alpha val="59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7FB2852B-FBBA-B7E7-DB8D-49F664157B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chemeClr val="accent6">
                  <a:lumMod val="75000"/>
                  <a:alpha val="61000"/>
                </a:schemeClr>
              </a:gs>
              <a:gs pos="99000">
                <a:schemeClr val="accent6">
                  <a:alpha val="8700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116C75C-8FAD-39EC-8CE0-B6DD93C09125}"/>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pic>
        <p:nvPicPr>
          <p:cNvPr id="3" name="Picture 2" descr="A collage of different views of a child's teeth&#10;&#10;AI-generated content may be incorrect.">
            <a:extLst>
              <a:ext uri="{FF2B5EF4-FFF2-40B4-BE49-F238E27FC236}">
                <a16:creationId xmlns:a16="http://schemas.microsoft.com/office/drawing/2014/main" id="{D5B29DE4-6B9E-A314-7C2A-D40250DA4B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16" name="TextBox 15">
            <a:extLst>
              <a:ext uri="{FF2B5EF4-FFF2-40B4-BE49-F238E27FC236}">
                <a16:creationId xmlns:a16="http://schemas.microsoft.com/office/drawing/2014/main" id="{B2BA9CE5-AD29-5618-BF41-A9BF21086E73}"/>
              </a:ext>
            </a:extLst>
          </p:cNvPr>
          <p:cNvSpPr txBox="1"/>
          <p:nvPr/>
        </p:nvSpPr>
        <p:spPr>
          <a:xfrm>
            <a:off x="1911927" y="3345873"/>
            <a:ext cx="184731" cy="369332"/>
          </a:xfrm>
          <a:prstGeom prst="rect">
            <a:avLst/>
          </a:prstGeom>
          <a:noFill/>
        </p:spPr>
        <p:txBody>
          <a:bodyPr wrap="none" rtlCol="0">
            <a:spAutoFit/>
          </a:bodyPr>
          <a:lstStyle/>
          <a:p>
            <a:endParaRPr lang="en-US" dirty="0"/>
          </a:p>
        </p:txBody>
      </p:sp>
      <p:sp>
        <p:nvSpPr>
          <p:cNvPr id="5" name="Rectangle 4">
            <a:extLst>
              <a:ext uri="{FF2B5EF4-FFF2-40B4-BE49-F238E27FC236}">
                <a16:creationId xmlns:a16="http://schemas.microsoft.com/office/drawing/2014/main" id="{7B6403EE-8D6C-A571-8036-BDBCAA6C4CCC}"/>
              </a:ext>
            </a:extLst>
          </p:cNvPr>
          <p:cNvSpPr/>
          <p:nvPr/>
        </p:nvSpPr>
        <p:spPr>
          <a:xfrm>
            <a:off x="3183467" y="1153391"/>
            <a:ext cx="338666" cy="28029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A2E277E-AB53-2B16-3ED6-7391D3456C4A}"/>
              </a:ext>
            </a:extLst>
          </p:cNvPr>
          <p:cNvSpPr/>
          <p:nvPr/>
        </p:nvSpPr>
        <p:spPr>
          <a:xfrm>
            <a:off x="5356577" y="1188220"/>
            <a:ext cx="338666" cy="28029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C2DF033-5892-E02E-AF9D-ECC744497B17}"/>
              </a:ext>
            </a:extLst>
          </p:cNvPr>
          <p:cNvSpPr/>
          <p:nvPr/>
        </p:nvSpPr>
        <p:spPr>
          <a:xfrm>
            <a:off x="6711243" y="1142102"/>
            <a:ext cx="1032220" cy="28029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71A42DC-AAED-A827-C735-64E48F3DF31C}"/>
              </a:ext>
            </a:extLst>
          </p:cNvPr>
          <p:cNvSpPr/>
          <p:nvPr/>
        </p:nvSpPr>
        <p:spPr>
          <a:xfrm>
            <a:off x="8838378" y="1293540"/>
            <a:ext cx="1032220" cy="28029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4012D71-2329-047B-E03A-6A93D35FC623}"/>
              </a:ext>
            </a:extLst>
          </p:cNvPr>
          <p:cNvSpPr/>
          <p:nvPr/>
        </p:nvSpPr>
        <p:spPr>
          <a:xfrm>
            <a:off x="5396083" y="3868805"/>
            <a:ext cx="1360315" cy="290624"/>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33435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3AA91-79CB-137C-11BC-9D311291A085}"/>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1F5197F1-7EFD-A7CB-CADD-DB8174596D19}"/>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16" name="TextBox 15">
            <a:extLst>
              <a:ext uri="{FF2B5EF4-FFF2-40B4-BE49-F238E27FC236}">
                <a16:creationId xmlns:a16="http://schemas.microsoft.com/office/drawing/2014/main" id="{C9F84E1F-E5C7-BBBC-FDED-1569D3D0FBB0}"/>
              </a:ext>
            </a:extLst>
          </p:cNvPr>
          <p:cNvSpPr txBox="1"/>
          <p:nvPr/>
        </p:nvSpPr>
        <p:spPr>
          <a:xfrm>
            <a:off x="1911927" y="3345873"/>
            <a:ext cx="184731" cy="369332"/>
          </a:xfrm>
          <a:prstGeom prst="rect">
            <a:avLst/>
          </a:prstGeom>
          <a:noFill/>
        </p:spPr>
        <p:txBody>
          <a:bodyPr wrap="none" rtlCol="0">
            <a:spAutoFit/>
          </a:bodyPr>
          <a:lstStyle/>
          <a:p>
            <a:endParaRPr lang="en-US" dirty="0"/>
          </a:p>
        </p:txBody>
      </p:sp>
      <p:pic>
        <p:nvPicPr>
          <p:cNvPr id="4" name="Picture 3" descr="A side view of a child&#10;&#10;Description automatically generated">
            <a:extLst>
              <a:ext uri="{FF2B5EF4-FFF2-40B4-BE49-F238E27FC236}">
                <a16:creationId xmlns:a16="http://schemas.microsoft.com/office/drawing/2014/main" id="{F6E8399E-0DD2-5F8A-576A-89241C868B55}"/>
              </a:ext>
            </a:extLst>
          </p:cNvPr>
          <p:cNvPicPr>
            <a:picLocks noChangeAspect="1"/>
          </p:cNvPicPr>
          <p:nvPr/>
        </p:nvPicPr>
        <p:blipFill rotWithShape="1">
          <a:blip r:embed="rId3">
            <a:extLst>
              <a:ext uri="{28A0092B-C50C-407E-A947-70E740481C1C}">
                <a14:useLocalDpi xmlns:a14="http://schemas.microsoft.com/office/drawing/2010/main" val="0"/>
              </a:ext>
            </a:extLst>
          </a:blip>
          <a:srcRect l="17517" t="368" r="14299" b="-525"/>
          <a:stretch/>
        </p:blipFill>
        <p:spPr>
          <a:xfrm>
            <a:off x="0" y="-30874"/>
            <a:ext cx="6281059" cy="6919747"/>
          </a:xfrm>
          <a:prstGeom prst="rect">
            <a:avLst/>
          </a:prstGeom>
        </p:spPr>
      </p:pic>
      <p:pic>
        <p:nvPicPr>
          <p:cNvPr id="7" name="Picture 6" descr="A side view of a child's face&#10;&#10;Description automatically generated">
            <a:extLst>
              <a:ext uri="{FF2B5EF4-FFF2-40B4-BE49-F238E27FC236}">
                <a16:creationId xmlns:a16="http://schemas.microsoft.com/office/drawing/2014/main" id="{6514B702-8264-F604-08E4-761241D2C59C}"/>
              </a:ext>
            </a:extLst>
          </p:cNvPr>
          <p:cNvPicPr>
            <a:picLocks noChangeAspect="1"/>
          </p:cNvPicPr>
          <p:nvPr/>
        </p:nvPicPr>
        <p:blipFill rotWithShape="1">
          <a:blip r:embed="rId4">
            <a:extLst>
              <a:ext uri="{28A0092B-C50C-407E-A947-70E740481C1C}">
                <a14:useLocalDpi xmlns:a14="http://schemas.microsoft.com/office/drawing/2010/main" val="0"/>
              </a:ext>
            </a:extLst>
          </a:blip>
          <a:srcRect l="15595" t="450" r="15714" b="-450"/>
          <a:stretch/>
        </p:blipFill>
        <p:spPr>
          <a:xfrm>
            <a:off x="5752897" y="0"/>
            <a:ext cx="6281059" cy="6858000"/>
          </a:xfrm>
          <a:prstGeom prst="rect">
            <a:avLst/>
          </a:prstGeom>
        </p:spPr>
      </p:pic>
      <p:sp>
        <p:nvSpPr>
          <p:cNvPr id="2" name="Rectangle 1">
            <a:extLst>
              <a:ext uri="{FF2B5EF4-FFF2-40B4-BE49-F238E27FC236}">
                <a16:creationId xmlns:a16="http://schemas.microsoft.com/office/drawing/2014/main" id="{B0AC2ECC-EDE0-2480-968D-0383C0B7DD31}"/>
              </a:ext>
            </a:extLst>
          </p:cNvPr>
          <p:cNvSpPr/>
          <p:nvPr/>
        </p:nvSpPr>
        <p:spPr>
          <a:xfrm>
            <a:off x="4008585" y="3126153"/>
            <a:ext cx="1164770" cy="33389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C36A8D42-F49A-A3E1-A7F3-CDFDCB8CEA9C}"/>
              </a:ext>
            </a:extLst>
          </p:cNvPr>
          <p:cNvSpPr/>
          <p:nvPr/>
        </p:nvSpPr>
        <p:spPr>
          <a:xfrm>
            <a:off x="10420104" y="3671805"/>
            <a:ext cx="1164770" cy="33389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side view of a child's face&#10;&#10;Description automatically generated">
            <a:extLst>
              <a:ext uri="{FF2B5EF4-FFF2-40B4-BE49-F238E27FC236}">
                <a16:creationId xmlns:a16="http://schemas.microsoft.com/office/drawing/2014/main" id="{5F16E320-5DBD-D504-60F4-09807224F52E}"/>
              </a:ext>
            </a:extLst>
          </p:cNvPr>
          <p:cNvPicPr>
            <a:picLocks noChangeAspect="1"/>
          </p:cNvPicPr>
          <p:nvPr/>
        </p:nvPicPr>
        <p:blipFill rotWithShape="1">
          <a:blip r:embed="rId5">
            <a:extLst>
              <a:ext uri="{28A0092B-C50C-407E-A947-70E740481C1C}">
                <a14:useLocalDpi xmlns:a14="http://schemas.microsoft.com/office/drawing/2010/main" val="0"/>
              </a:ext>
            </a:extLst>
          </a:blip>
          <a:srcRect l="19315" t="-450" r="19327" b="-450"/>
          <a:stretch/>
        </p:blipFill>
        <p:spPr>
          <a:xfrm>
            <a:off x="71160" y="-30875"/>
            <a:ext cx="5610578" cy="6919747"/>
          </a:xfrm>
          <a:prstGeom prst="rect">
            <a:avLst/>
          </a:prstGeom>
        </p:spPr>
      </p:pic>
      <p:sp>
        <p:nvSpPr>
          <p:cNvPr id="8" name="Rectangle 7">
            <a:extLst>
              <a:ext uri="{FF2B5EF4-FFF2-40B4-BE49-F238E27FC236}">
                <a16:creationId xmlns:a16="http://schemas.microsoft.com/office/drawing/2014/main" id="{8C2E3788-977A-7841-9684-B4DBEDFD2564}"/>
              </a:ext>
            </a:extLst>
          </p:cNvPr>
          <p:cNvSpPr/>
          <p:nvPr/>
        </p:nvSpPr>
        <p:spPr>
          <a:xfrm>
            <a:off x="3850541" y="2974645"/>
            <a:ext cx="1164770" cy="33389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side view of a child's face&#10;&#10;AI-generated content may be incorrect.">
            <a:extLst>
              <a:ext uri="{FF2B5EF4-FFF2-40B4-BE49-F238E27FC236}">
                <a16:creationId xmlns:a16="http://schemas.microsoft.com/office/drawing/2014/main" id="{C214FAFD-D618-74F0-76E5-3D0C62CC86F2}"/>
              </a:ext>
            </a:extLst>
          </p:cNvPr>
          <p:cNvPicPr>
            <a:picLocks noChangeAspect="1"/>
          </p:cNvPicPr>
          <p:nvPr/>
        </p:nvPicPr>
        <p:blipFill>
          <a:blip r:embed="rId6">
            <a:extLst>
              <a:ext uri="{28A0092B-C50C-407E-A947-70E740481C1C}">
                <a14:useLocalDpi xmlns:a14="http://schemas.microsoft.com/office/drawing/2010/main" val="0"/>
              </a:ext>
            </a:extLst>
          </a:blip>
          <a:srcRect l="9930" t="-1481" r="23235" b="1031"/>
          <a:stretch/>
        </p:blipFill>
        <p:spPr>
          <a:xfrm>
            <a:off x="5752896" y="-191204"/>
            <a:ext cx="6281059" cy="7080076"/>
          </a:xfrm>
          <a:prstGeom prst="rect">
            <a:avLst/>
          </a:prstGeom>
        </p:spPr>
      </p:pic>
      <p:sp>
        <p:nvSpPr>
          <p:cNvPr id="11" name="Rectangle 10">
            <a:extLst>
              <a:ext uri="{FF2B5EF4-FFF2-40B4-BE49-F238E27FC236}">
                <a16:creationId xmlns:a16="http://schemas.microsoft.com/office/drawing/2014/main" id="{2404D242-6BDD-965D-A185-E1655E4C6503}"/>
              </a:ext>
            </a:extLst>
          </p:cNvPr>
          <p:cNvSpPr/>
          <p:nvPr/>
        </p:nvSpPr>
        <p:spPr>
          <a:xfrm>
            <a:off x="9975478" y="3167897"/>
            <a:ext cx="1164770" cy="33389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71422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25C013A-80AF-7092-E3A9-F97DAA9F195B}"/>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66A46AC-5161-5DA7-A799-9AA51B1076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67138B58-41D5-0DDF-F3EA-C80C7DDED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chemeClr val="accent5"/>
              </a:gs>
              <a:gs pos="100000">
                <a:schemeClr val="accent2">
                  <a:lumMod val="60000"/>
                  <a:lumOff val="40000"/>
                  <a:alpha val="59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FE732B29-B341-332B-2180-C9F0F74DF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chemeClr val="accent6">
                  <a:lumMod val="75000"/>
                  <a:alpha val="61000"/>
                </a:schemeClr>
              </a:gs>
              <a:gs pos="99000">
                <a:schemeClr val="accent6">
                  <a:alpha val="8700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2039EFB-9716-09C2-8793-2123A201BC5B}"/>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pic>
        <p:nvPicPr>
          <p:cNvPr id="6" name="Picture 5" descr="A paper with text on it&#10;&#10;AI-generated content may be incorrect.">
            <a:extLst>
              <a:ext uri="{FF2B5EF4-FFF2-40B4-BE49-F238E27FC236}">
                <a16:creationId xmlns:a16="http://schemas.microsoft.com/office/drawing/2014/main" id="{7EA72A6E-5A58-C914-0749-F36E72D611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19" y="9890"/>
            <a:ext cx="6174478" cy="6858000"/>
          </a:xfrm>
          <a:prstGeom prst="rect">
            <a:avLst/>
          </a:prstGeom>
        </p:spPr>
      </p:pic>
      <p:sp>
        <p:nvSpPr>
          <p:cNvPr id="16" name="TextBox 15">
            <a:extLst>
              <a:ext uri="{FF2B5EF4-FFF2-40B4-BE49-F238E27FC236}">
                <a16:creationId xmlns:a16="http://schemas.microsoft.com/office/drawing/2014/main" id="{6CB98FE2-C7C7-9B9E-B827-5B9050122C22}"/>
              </a:ext>
            </a:extLst>
          </p:cNvPr>
          <p:cNvSpPr txBox="1"/>
          <p:nvPr/>
        </p:nvSpPr>
        <p:spPr>
          <a:xfrm>
            <a:off x="1911927" y="3345873"/>
            <a:ext cx="184731" cy="369332"/>
          </a:xfrm>
          <a:prstGeom prst="rect">
            <a:avLst/>
          </a:prstGeom>
          <a:noFill/>
        </p:spPr>
        <p:txBody>
          <a:bodyPr wrap="none" rtlCol="0">
            <a:spAutoFit/>
          </a:bodyPr>
          <a:lstStyle/>
          <a:p>
            <a:endParaRPr lang="en-US" dirty="0"/>
          </a:p>
        </p:txBody>
      </p:sp>
      <p:sp>
        <p:nvSpPr>
          <p:cNvPr id="12" name="Rectangle 11">
            <a:extLst>
              <a:ext uri="{FF2B5EF4-FFF2-40B4-BE49-F238E27FC236}">
                <a16:creationId xmlns:a16="http://schemas.microsoft.com/office/drawing/2014/main" id="{6E344D6F-DA18-64B2-5C20-B00B0BC8E72D}"/>
              </a:ext>
            </a:extLst>
          </p:cNvPr>
          <p:cNvSpPr/>
          <p:nvPr/>
        </p:nvSpPr>
        <p:spPr>
          <a:xfrm>
            <a:off x="361096" y="431383"/>
            <a:ext cx="5449395" cy="369332"/>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up of a questionnaire&#10;&#10;AI-generated content may be incorrect.">
            <a:extLst>
              <a:ext uri="{FF2B5EF4-FFF2-40B4-BE49-F238E27FC236}">
                <a16:creationId xmlns:a16="http://schemas.microsoft.com/office/drawing/2014/main" id="{38DD8F63-9807-9AF6-52E5-98A3B9E1DC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2699" y="214386"/>
            <a:ext cx="6036547" cy="6632306"/>
          </a:xfrm>
          <a:prstGeom prst="rect">
            <a:avLst/>
          </a:prstGeom>
        </p:spPr>
      </p:pic>
      <p:sp>
        <p:nvSpPr>
          <p:cNvPr id="14" name="Rectangle 13">
            <a:extLst>
              <a:ext uri="{FF2B5EF4-FFF2-40B4-BE49-F238E27FC236}">
                <a16:creationId xmlns:a16="http://schemas.microsoft.com/office/drawing/2014/main" id="{9E96EDBD-7F11-D545-9B35-CB4D02061DA7}"/>
              </a:ext>
            </a:extLst>
          </p:cNvPr>
          <p:cNvSpPr/>
          <p:nvPr/>
        </p:nvSpPr>
        <p:spPr>
          <a:xfrm>
            <a:off x="6269394" y="211762"/>
            <a:ext cx="5449395" cy="369332"/>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83817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D354784-C278-A5D6-9ECE-F2D6DB7EBD51}"/>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pic>
        <p:nvPicPr>
          <p:cNvPr id="3" name="Picture 2" descr="A close up of a child&#10;&#10;Description automatically generated">
            <a:extLst>
              <a:ext uri="{FF2B5EF4-FFF2-40B4-BE49-F238E27FC236}">
                <a16:creationId xmlns:a16="http://schemas.microsoft.com/office/drawing/2014/main" id="{30902459-23EC-0605-8CC3-707A350E67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217" y="0"/>
            <a:ext cx="4923395" cy="6858000"/>
          </a:xfrm>
          <a:prstGeom prst="rect">
            <a:avLst/>
          </a:prstGeom>
        </p:spPr>
      </p:pic>
      <p:sp>
        <p:nvSpPr>
          <p:cNvPr id="16" name="TextBox 15">
            <a:extLst>
              <a:ext uri="{FF2B5EF4-FFF2-40B4-BE49-F238E27FC236}">
                <a16:creationId xmlns:a16="http://schemas.microsoft.com/office/drawing/2014/main" id="{F9F4EC98-17F8-AF18-4EB5-61CEA812B795}"/>
              </a:ext>
            </a:extLst>
          </p:cNvPr>
          <p:cNvSpPr txBox="1"/>
          <p:nvPr/>
        </p:nvSpPr>
        <p:spPr>
          <a:xfrm>
            <a:off x="1911927" y="3345873"/>
            <a:ext cx="184731" cy="369332"/>
          </a:xfrm>
          <a:prstGeom prst="rect">
            <a:avLst/>
          </a:prstGeom>
          <a:noFill/>
        </p:spPr>
        <p:txBody>
          <a:bodyPr wrap="none" rtlCol="0">
            <a:spAutoFit/>
          </a:bodyPr>
          <a:lstStyle/>
          <a:p>
            <a:endParaRPr lang="en-US" dirty="0"/>
          </a:p>
        </p:txBody>
      </p:sp>
      <p:sp>
        <p:nvSpPr>
          <p:cNvPr id="13" name="Arrow: Right 12">
            <a:extLst>
              <a:ext uri="{FF2B5EF4-FFF2-40B4-BE49-F238E27FC236}">
                <a16:creationId xmlns:a16="http://schemas.microsoft.com/office/drawing/2014/main" id="{D9F47349-338C-01F6-E911-13F3CAD2D74C}"/>
              </a:ext>
            </a:extLst>
          </p:cNvPr>
          <p:cNvSpPr/>
          <p:nvPr/>
        </p:nvSpPr>
        <p:spPr>
          <a:xfrm>
            <a:off x="391886" y="3715205"/>
            <a:ext cx="1704772" cy="27985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rrow: Right 13">
            <a:extLst>
              <a:ext uri="{FF2B5EF4-FFF2-40B4-BE49-F238E27FC236}">
                <a16:creationId xmlns:a16="http://schemas.microsoft.com/office/drawing/2014/main" id="{8C30FA30-932A-0835-7E14-1AF578093816}"/>
              </a:ext>
            </a:extLst>
          </p:cNvPr>
          <p:cNvSpPr/>
          <p:nvPr/>
        </p:nvSpPr>
        <p:spPr>
          <a:xfrm>
            <a:off x="609600" y="5856514"/>
            <a:ext cx="2198914" cy="27985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child smiling for the camera&#10;&#10;Description automatically generated">
            <a:extLst>
              <a:ext uri="{FF2B5EF4-FFF2-40B4-BE49-F238E27FC236}">
                <a16:creationId xmlns:a16="http://schemas.microsoft.com/office/drawing/2014/main" id="{5B85AC81-6595-3C2A-A8C6-D143E56EFD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4955" y="0"/>
            <a:ext cx="5077558" cy="6858000"/>
          </a:xfrm>
          <a:prstGeom prst="rect">
            <a:avLst/>
          </a:prstGeom>
        </p:spPr>
      </p:pic>
      <p:sp>
        <p:nvSpPr>
          <p:cNvPr id="15" name="Arrow: Left 14">
            <a:extLst>
              <a:ext uri="{FF2B5EF4-FFF2-40B4-BE49-F238E27FC236}">
                <a16:creationId xmlns:a16="http://schemas.microsoft.com/office/drawing/2014/main" id="{6DF8CAAD-8100-8734-1CFF-B05A015CEAD5}"/>
              </a:ext>
            </a:extLst>
          </p:cNvPr>
          <p:cNvSpPr/>
          <p:nvPr/>
        </p:nvSpPr>
        <p:spPr>
          <a:xfrm>
            <a:off x="10287000" y="4974771"/>
            <a:ext cx="1665514" cy="239486"/>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Arrow: Left 16">
            <a:extLst>
              <a:ext uri="{FF2B5EF4-FFF2-40B4-BE49-F238E27FC236}">
                <a16:creationId xmlns:a16="http://schemas.microsoft.com/office/drawing/2014/main" id="{5D7F7250-42FF-01E7-10DC-A9CB3A6BF026}"/>
              </a:ext>
            </a:extLst>
          </p:cNvPr>
          <p:cNvSpPr/>
          <p:nvPr/>
        </p:nvSpPr>
        <p:spPr>
          <a:xfrm rot="20786166">
            <a:off x="9682527" y="4419601"/>
            <a:ext cx="1752600" cy="141514"/>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A01DE54-D5D2-DC60-A67A-602E9A3CBFBE}"/>
              </a:ext>
            </a:extLst>
          </p:cNvPr>
          <p:cNvSpPr/>
          <p:nvPr/>
        </p:nvSpPr>
        <p:spPr>
          <a:xfrm>
            <a:off x="1911927" y="3345873"/>
            <a:ext cx="983674" cy="256516"/>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090D884-9983-3A7A-604D-51EFEDBEE06D}"/>
              </a:ext>
            </a:extLst>
          </p:cNvPr>
          <p:cNvSpPr/>
          <p:nvPr/>
        </p:nvSpPr>
        <p:spPr>
          <a:xfrm>
            <a:off x="3667269" y="3173290"/>
            <a:ext cx="983674" cy="256516"/>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Arrow: Right 10">
            <a:extLst>
              <a:ext uri="{FF2B5EF4-FFF2-40B4-BE49-F238E27FC236}">
                <a16:creationId xmlns:a16="http://schemas.microsoft.com/office/drawing/2014/main" id="{428C4CAE-B201-23DB-D0D1-8A64AD89012C}"/>
              </a:ext>
            </a:extLst>
          </p:cNvPr>
          <p:cNvSpPr/>
          <p:nvPr/>
        </p:nvSpPr>
        <p:spPr>
          <a:xfrm rot="13326884">
            <a:off x="3994939" y="4069643"/>
            <a:ext cx="1851189" cy="19525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88552965-0B41-5B81-8F01-1B167D48D565}"/>
              </a:ext>
            </a:extLst>
          </p:cNvPr>
          <p:cNvSpPr/>
          <p:nvPr/>
        </p:nvSpPr>
        <p:spPr>
          <a:xfrm>
            <a:off x="7930060" y="3345873"/>
            <a:ext cx="983674" cy="256516"/>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AA734B11-CDC8-4CA6-449A-D9F0D0486A77}"/>
              </a:ext>
            </a:extLst>
          </p:cNvPr>
          <p:cNvSpPr/>
          <p:nvPr/>
        </p:nvSpPr>
        <p:spPr>
          <a:xfrm>
            <a:off x="9674200" y="3303134"/>
            <a:ext cx="983674" cy="256516"/>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91267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0-#ppt_w/2"/>
                                          </p:val>
                                        </p:tav>
                                        <p:tav tm="100000">
                                          <p:val>
                                            <p:strVal val="#ppt_x"/>
                                          </p:val>
                                        </p:tav>
                                      </p:tavLst>
                                    </p:anim>
                                    <p:anim calcmode="lin" valueType="num">
                                      <p:cBhvr additive="base">
                                        <p:cTn id="1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1+#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3"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1+#ppt_w/2"/>
                                          </p:val>
                                        </p:tav>
                                        <p:tav tm="100000">
                                          <p:val>
                                            <p:strVal val="#ppt_x"/>
                                          </p:val>
                                        </p:tav>
                                      </p:tavLst>
                                    </p:anim>
                                    <p:anim calcmode="lin" valueType="num">
                                      <p:cBhvr additive="base">
                                        <p:cTn id="26"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0-#ppt_w/2"/>
                                          </p:val>
                                        </p:tav>
                                        <p:tav tm="100000">
                                          <p:val>
                                            <p:strVal val="#ppt_x"/>
                                          </p:val>
                                        </p:tav>
                                      </p:tavLst>
                                    </p:anim>
                                    <p:anim calcmode="lin" valueType="num">
                                      <p:cBhvr additive="base">
                                        <p:cTn id="32"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7" grpId="0" animBg="1"/>
      <p:bldP spid="1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D354784-C278-A5D6-9ECE-F2D6DB7EBD51}"/>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16" name="TextBox 15">
            <a:extLst>
              <a:ext uri="{FF2B5EF4-FFF2-40B4-BE49-F238E27FC236}">
                <a16:creationId xmlns:a16="http://schemas.microsoft.com/office/drawing/2014/main" id="{F9F4EC98-17F8-AF18-4EB5-61CEA812B795}"/>
              </a:ext>
            </a:extLst>
          </p:cNvPr>
          <p:cNvSpPr txBox="1"/>
          <p:nvPr/>
        </p:nvSpPr>
        <p:spPr>
          <a:xfrm>
            <a:off x="1911927" y="3345873"/>
            <a:ext cx="184731" cy="369332"/>
          </a:xfrm>
          <a:prstGeom prst="rect">
            <a:avLst/>
          </a:prstGeom>
          <a:noFill/>
        </p:spPr>
        <p:txBody>
          <a:bodyPr wrap="none" rtlCol="0">
            <a:spAutoFit/>
          </a:bodyPr>
          <a:lstStyle/>
          <a:p>
            <a:endParaRPr lang="en-US" dirty="0"/>
          </a:p>
        </p:txBody>
      </p:sp>
      <p:pic>
        <p:nvPicPr>
          <p:cNvPr id="9" name="Picture 8" descr="A child with blue eyeliner&#10;&#10;Description automatically generated">
            <a:extLst>
              <a:ext uri="{FF2B5EF4-FFF2-40B4-BE49-F238E27FC236}">
                <a16:creationId xmlns:a16="http://schemas.microsoft.com/office/drawing/2014/main" id="{C2AAAFE8-91C0-B9D9-53B2-C7524CC23F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925" y="0"/>
            <a:ext cx="6039406" cy="6858000"/>
          </a:xfrm>
          <a:prstGeom prst="rect">
            <a:avLst/>
          </a:prstGeom>
        </p:spPr>
      </p:pic>
      <p:pic>
        <p:nvPicPr>
          <p:cNvPr id="12" name="Picture 11" descr="A side view of a child&#10;&#10;Description automatically generated">
            <a:extLst>
              <a:ext uri="{FF2B5EF4-FFF2-40B4-BE49-F238E27FC236}">
                <a16:creationId xmlns:a16="http://schemas.microsoft.com/office/drawing/2014/main" id="{643A24E1-1EB7-BEE9-E7C1-4325B1B8CC16}"/>
              </a:ext>
            </a:extLst>
          </p:cNvPr>
          <p:cNvPicPr>
            <a:picLocks noChangeAspect="1"/>
          </p:cNvPicPr>
          <p:nvPr/>
        </p:nvPicPr>
        <p:blipFill rotWithShape="1">
          <a:blip r:embed="rId4">
            <a:extLst>
              <a:ext uri="{28A0092B-C50C-407E-A947-70E740481C1C}">
                <a14:useLocalDpi xmlns:a14="http://schemas.microsoft.com/office/drawing/2010/main" val="0"/>
              </a:ext>
            </a:extLst>
          </a:blip>
          <a:srcRect l="17269" r="16683"/>
          <a:stretch/>
        </p:blipFill>
        <p:spPr>
          <a:xfrm>
            <a:off x="6198331" y="0"/>
            <a:ext cx="6039406" cy="6858000"/>
          </a:xfrm>
          <a:prstGeom prst="rect">
            <a:avLst/>
          </a:prstGeom>
        </p:spPr>
      </p:pic>
      <p:sp>
        <p:nvSpPr>
          <p:cNvPr id="13" name="Arrow: Right 12">
            <a:extLst>
              <a:ext uri="{FF2B5EF4-FFF2-40B4-BE49-F238E27FC236}">
                <a16:creationId xmlns:a16="http://schemas.microsoft.com/office/drawing/2014/main" id="{890FF1E7-E309-4F05-28B1-B6AEEF42C124}"/>
              </a:ext>
            </a:extLst>
          </p:cNvPr>
          <p:cNvSpPr/>
          <p:nvPr/>
        </p:nvSpPr>
        <p:spPr>
          <a:xfrm rot="11312922">
            <a:off x="4323293" y="6292191"/>
            <a:ext cx="1053901" cy="19574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04FA3422-7DC0-1C58-71A8-98970DED2B9D}"/>
              </a:ext>
            </a:extLst>
          </p:cNvPr>
          <p:cNvSpPr/>
          <p:nvPr/>
        </p:nvSpPr>
        <p:spPr>
          <a:xfrm>
            <a:off x="4671923" y="3417723"/>
            <a:ext cx="983674" cy="369332"/>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E7F9A99E-71B3-8016-BEF2-30F0D4B1115B}"/>
              </a:ext>
            </a:extLst>
          </p:cNvPr>
          <p:cNvSpPr/>
          <p:nvPr/>
        </p:nvSpPr>
        <p:spPr>
          <a:xfrm>
            <a:off x="10579698" y="3254829"/>
            <a:ext cx="983674" cy="532226"/>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5456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D354784-C278-A5D6-9ECE-F2D6DB7EBD51}"/>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16" name="TextBox 15">
            <a:extLst>
              <a:ext uri="{FF2B5EF4-FFF2-40B4-BE49-F238E27FC236}">
                <a16:creationId xmlns:a16="http://schemas.microsoft.com/office/drawing/2014/main" id="{F9F4EC98-17F8-AF18-4EB5-61CEA812B795}"/>
              </a:ext>
            </a:extLst>
          </p:cNvPr>
          <p:cNvSpPr txBox="1"/>
          <p:nvPr/>
        </p:nvSpPr>
        <p:spPr>
          <a:xfrm>
            <a:off x="1911927" y="3345873"/>
            <a:ext cx="184731" cy="369332"/>
          </a:xfrm>
          <a:prstGeom prst="rect">
            <a:avLst/>
          </a:prstGeom>
          <a:noFill/>
        </p:spPr>
        <p:txBody>
          <a:bodyPr wrap="none" rtlCol="0">
            <a:spAutoFit/>
          </a:bodyPr>
          <a:lstStyle/>
          <a:p>
            <a:endParaRPr lang="en-US" dirty="0"/>
          </a:p>
        </p:txBody>
      </p:sp>
      <p:pic>
        <p:nvPicPr>
          <p:cNvPr id="9" name="Picture 8" descr="A person standing in front of a tile wall&#10;&#10;Description automatically generated">
            <a:extLst>
              <a:ext uri="{FF2B5EF4-FFF2-40B4-BE49-F238E27FC236}">
                <a16:creationId xmlns:a16="http://schemas.microsoft.com/office/drawing/2014/main" id="{22FD7688-E1F8-6031-B9B8-1A3B0CA312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0422" y="0"/>
            <a:ext cx="2560470" cy="6858000"/>
          </a:xfrm>
          <a:prstGeom prst="rect">
            <a:avLst/>
          </a:prstGeom>
        </p:spPr>
      </p:pic>
      <p:pic>
        <p:nvPicPr>
          <p:cNvPr id="12" name="Picture 11" descr="A person in a yellow shirt&#10;&#10;Description automatically generated">
            <a:extLst>
              <a:ext uri="{FF2B5EF4-FFF2-40B4-BE49-F238E27FC236}">
                <a16:creationId xmlns:a16="http://schemas.microsoft.com/office/drawing/2014/main" id="{8089694A-FE15-27F3-CE4C-0D2328084A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4759" y="0"/>
            <a:ext cx="2470937" cy="6858000"/>
          </a:xfrm>
          <a:prstGeom prst="rect">
            <a:avLst/>
          </a:prstGeom>
        </p:spPr>
      </p:pic>
      <p:cxnSp>
        <p:nvCxnSpPr>
          <p:cNvPr id="14" name="Straight Connector 13">
            <a:extLst>
              <a:ext uri="{FF2B5EF4-FFF2-40B4-BE49-F238E27FC236}">
                <a16:creationId xmlns:a16="http://schemas.microsoft.com/office/drawing/2014/main" id="{2B7E26F9-0627-632F-C855-301EEE019F9E}"/>
              </a:ext>
            </a:extLst>
          </p:cNvPr>
          <p:cNvCxnSpPr>
            <a:cxnSpLocks/>
          </p:cNvCxnSpPr>
          <p:nvPr/>
        </p:nvCxnSpPr>
        <p:spPr>
          <a:xfrm flipH="1" flipV="1">
            <a:off x="8444622" y="576695"/>
            <a:ext cx="209521" cy="5051219"/>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D6EB537-49A9-6407-B1C0-0A10C7FA8826}"/>
              </a:ext>
            </a:extLst>
          </p:cNvPr>
          <p:cNvCxnSpPr/>
          <p:nvPr/>
        </p:nvCxnSpPr>
        <p:spPr>
          <a:xfrm flipV="1">
            <a:off x="2579914" y="391886"/>
            <a:ext cx="168790" cy="129540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BF83D7E7-F549-58AC-A8EE-75E8E5621DDA}"/>
              </a:ext>
            </a:extLst>
          </p:cNvPr>
          <p:cNvSpPr/>
          <p:nvPr/>
        </p:nvSpPr>
        <p:spPr>
          <a:xfrm>
            <a:off x="2748704" y="887278"/>
            <a:ext cx="713676" cy="266113"/>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09CF6E2A-F260-9C43-E60C-0E867518D1EF}"/>
              </a:ext>
            </a:extLst>
          </p:cNvPr>
          <p:cNvSpPr/>
          <p:nvPr/>
        </p:nvSpPr>
        <p:spPr>
          <a:xfrm>
            <a:off x="8623041" y="887278"/>
            <a:ext cx="340337" cy="34280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5678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D354784-C278-A5D6-9ECE-F2D6DB7EBD51}"/>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16" name="TextBox 15">
            <a:extLst>
              <a:ext uri="{FF2B5EF4-FFF2-40B4-BE49-F238E27FC236}">
                <a16:creationId xmlns:a16="http://schemas.microsoft.com/office/drawing/2014/main" id="{F9F4EC98-17F8-AF18-4EB5-61CEA812B795}"/>
              </a:ext>
            </a:extLst>
          </p:cNvPr>
          <p:cNvSpPr txBox="1"/>
          <p:nvPr/>
        </p:nvSpPr>
        <p:spPr>
          <a:xfrm>
            <a:off x="1911927" y="3345873"/>
            <a:ext cx="184731" cy="369332"/>
          </a:xfrm>
          <a:prstGeom prst="rect">
            <a:avLst/>
          </a:prstGeom>
          <a:noFill/>
        </p:spPr>
        <p:txBody>
          <a:bodyPr wrap="none" rtlCol="0">
            <a:spAutoFit/>
          </a:bodyPr>
          <a:lstStyle/>
          <a:p>
            <a:endParaRPr lang="en-US" dirty="0"/>
          </a:p>
        </p:txBody>
      </p:sp>
      <p:pic>
        <p:nvPicPr>
          <p:cNvPr id="6" name="Picture 5" descr="Close up of a person's mouth with teeth&#10;&#10;Description automatically generated">
            <a:extLst>
              <a:ext uri="{FF2B5EF4-FFF2-40B4-BE49-F238E27FC236}">
                <a16:creationId xmlns:a16="http://schemas.microsoft.com/office/drawing/2014/main" id="{DE9954FA-C751-36BD-B0AD-B4E91FB9A3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1060" y="3102428"/>
            <a:ext cx="6620940" cy="3295163"/>
          </a:xfrm>
          <a:prstGeom prst="rect">
            <a:avLst/>
          </a:prstGeom>
        </p:spPr>
      </p:pic>
      <p:pic>
        <p:nvPicPr>
          <p:cNvPr id="9" name="Picture 8" descr="Close-up of teeth and gums&#10;&#10;Description automatically generated">
            <a:extLst>
              <a:ext uri="{FF2B5EF4-FFF2-40B4-BE49-F238E27FC236}">
                <a16:creationId xmlns:a16="http://schemas.microsoft.com/office/drawing/2014/main" id="{3D1F68BA-4AA3-D3DE-5AE9-995707EA3D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350"/>
            <a:ext cx="7228114" cy="3419650"/>
          </a:xfrm>
          <a:prstGeom prst="rect">
            <a:avLst/>
          </a:prstGeom>
        </p:spPr>
      </p:pic>
    </p:spTree>
    <p:extLst>
      <p:ext uri="{BB962C8B-B14F-4D97-AF65-F5344CB8AC3E}">
        <p14:creationId xmlns:p14="http://schemas.microsoft.com/office/powerpoint/2010/main" val="26669457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D354784-C278-A5D6-9ECE-F2D6DB7EBD51}"/>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16" name="TextBox 15">
            <a:extLst>
              <a:ext uri="{FF2B5EF4-FFF2-40B4-BE49-F238E27FC236}">
                <a16:creationId xmlns:a16="http://schemas.microsoft.com/office/drawing/2014/main" id="{F9F4EC98-17F8-AF18-4EB5-61CEA812B795}"/>
              </a:ext>
            </a:extLst>
          </p:cNvPr>
          <p:cNvSpPr txBox="1"/>
          <p:nvPr/>
        </p:nvSpPr>
        <p:spPr>
          <a:xfrm>
            <a:off x="1911927" y="3345873"/>
            <a:ext cx="184731" cy="369332"/>
          </a:xfrm>
          <a:prstGeom prst="rect">
            <a:avLst/>
          </a:prstGeom>
          <a:noFill/>
        </p:spPr>
        <p:txBody>
          <a:bodyPr wrap="none" rtlCol="0">
            <a:spAutoFit/>
          </a:bodyPr>
          <a:lstStyle/>
          <a:p>
            <a:endParaRPr lang="en-US" dirty="0"/>
          </a:p>
        </p:txBody>
      </p:sp>
      <p:pic>
        <p:nvPicPr>
          <p:cNvPr id="3" name="Picture 2" descr="Close up of a person's mouth&#10;&#10;Description automatically generated">
            <a:extLst>
              <a:ext uri="{FF2B5EF4-FFF2-40B4-BE49-F238E27FC236}">
                <a16:creationId xmlns:a16="http://schemas.microsoft.com/office/drawing/2014/main" id="{453DFBF0-9BEF-DB3A-6585-10DB926F79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0"/>
            <a:ext cx="5105754" cy="4311455"/>
          </a:xfrm>
          <a:prstGeom prst="rect">
            <a:avLst/>
          </a:prstGeom>
        </p:spPr>
      </p:pic>
      <p:pic>
        <p:nvPicPr>
          <p:cNvPr id="5" name="Picture 4" descr="Close-up of a person's mouth&#10;&#10;Description automatically generated">
            <a:extLst>
              <a:ext uri="{FF2B5EF4-FFF2-40B4-BE49-F238E27FC236}">
                <a16:creationId xmlns:a16="http://schemas.microsoft.com/office/drawing/2014/main" id="{613BFF04-F0C3-E250-5930-420AB09D0A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V="1">
            <a:off x="6013983" y="1954698"/>
            <a:ext cx="5613652" cy="4713514"/>
          </a:xfrm>
          <a:prstGeom prst="rect">
            <a:avLst/>
          </a:prstGeom>
        </p:spPr>
      </p:pic>
    </p:spTree>
    <p:extLst>
      <p:ext uri="{BB962C8B-B14F-4D97-AF65-F5344CB8AC3E}">
        <p14:creationId xmlns:p14="http://schemas.microsoft.com/office/powerpoint/2010/main" val="690026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x-ray of a skull&#10;&#10;Description automatically generated">
            <a:extLst>
              <a:ext uri="{FF2B5EF4-FFF2-40B4-BE49-F238E27FC236}">
                <a16:creationId xmlns:a16="http://schemas.microsoft.com/office/drawing/2014/main" id="{38AAC727-4E90-2CC2-42DA-1B20E7BEEA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5245"/>
            <a:ext cx="5747657" cy="6782235"/>
          </a:xfrm>
          <a:prstGeom prst="rect">
            <a:avLst/>
          </a:prstGeom>
        </p:spPr>
      </p:pic>
      <p:sp>
        <p:nvSpPr>
          <p:cNvPr id="10" name="Rectangle 9">
            <a:extLst>
              <a:ext uri="{FF2B5EF4-FFF2-40B4-BE49-F238E27FC236}">
                <a16:creationId xmlns:a16="http://schemas.microsoft.com/office/drawing/2014/main" id="{4D354784-C278-A5D6-9ECE-F2D6DB7EBD51}"/>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16" name="TextBox 15">
            <a:extLst>
              <a:ext uri="{FF2B5EF4-FFF2-40B4-BE49-F238E27FC236}">
                <a16:creationId xmlns:a16="http://schemas.microsoft.com/office/drawing/2014/main" id="{F9F4EC98-17F8-AF18-4EB5-61CEA812B795}"/>
              </a:ext>
            </a:extLst>
          </p:cNvPr>
          <p:cNvSpPr txBox="1"/>
          <p:nvPr/>
        </p:nvSpPr>
        <p:spPr>
          <a:xfrm>
            <a:off x="1911927" y="3345873"/>
            <a:ext cx="184731" cy="369332"/>
          </a:xfrm>
          <a:prstGeom prst="rect">
            <a:avLst/>
          </a:prstGeom>
          <a:noFill/>
        </p:spPr>
        <p:txBody>
          <a:bodyPr wrap="none" rtlCol="0">
            <a:spAutoFit/>
          </a:bodyPr>
          <a:lstStyle/>
          <a:p>
            <a:endParaRPr lang="en-US" dirty="0"/>
          </a:p>
        </p:txBody>
      </p:sp>
      <p:pic>
        <p:nvPicPr>
          <p:cNvPr id="7" name="Picture 6" descr="A close-up of a x-ray&#10;&#10;Description automatically generated">
            <a:extLst>
              <a:ext uri="{FF2B5EF4-FFF2-40B4-BE49-F238E27FC236}">
                <a16:creationId xmlns:a16="http://schemas.microsoft.com/office/drawing/2014/main" id="{7437A9D3-4F48-E6F0-39A0-7EC5387A5D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7656" y="-1"/>
            <a:ext cx="6418128" cy="5823857"/>
          </a:xfrm>
          <a:prstGeom prst="rect">
            <a:avLst/>
          </a:prstGeom>
        </p:spPr>
      </p:pic>
      <p:sp>
        <p:nvSpPr>
          <p:cNvPr id="8" name="Oval 7">
            <a:extLst>
              <a:ext uri="{FF2B5EF4-FFF2-40B4-BE49-F238E27FC236}">
                <a16:creationId xmlns:a16="http://schemas.microsoft.com/office/drawing/2014/main" id="{4ED532AC-01BC-35E0-E657-C623B4D6B85A}"/>
              </a:ext>
            </a:extLst>
          </p:cNvPr>
          <p:cNvSpPr/>
          <p:nvPr/>
        </p:nvSpPr>
        <p:spPr>
          <a:xfrm>
            <a:off x="2352628" y="3048000"/>
            <a:ext cx="1483100" cy="1589314"/>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Arrow: Right 8">
            <a:extLst>
              <a:ext uri="{FF2B5EF4-FFF2-40B4-BE49-F238E27FC236}">
                <a16:creationId xmlns:a16="http://schemas.microsoft.com/office/drawing/2014/main" id="{87DFDFA9-0E7D-C3A9-E179-7A6C4EB0B785}"/>
              </a:ext>
            </a:extLst>
          </p:cNvPr>
          <p:cNvSpPr/>
          <p:nvPr/>
        </p:nvSpPr>
        <p:spPr>
          <a:xfrm>
            <a:off x="440700" y="4626428"/>
            <a:ext cx="2351315" cy="19594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23E3F40C-A8A4-7EC4-31DA-416AC185CB13}"/>
              </a:ext>
            </a:extLst>
          </p:cNvPr>
          <p:cNvSpPr/>
          <p:nvPr/>
        </p:nvSpPr>
        <p:spPr>
          <a:xfrm>
            <a:off x="8425543" y="3026228"/>
            <a:ext cx="1709057" cy="1600200"/>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53390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astle Creek Pediatric Dentistry">
            <a:extLst>
              <a:ext uri="{FF2B5EF4-FFF2-40B4-BE49-F238E27FC236}">
                <a16:creationId xmlns:a16="http://schemas.microsoft.com/office/drawing/2014/main" id="{6B8A71DE-3C9A-9633-B7C4-055E15FC6D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0255" y="5792427"/>
            <a:ext cx="2767444" cy="980136"/>
          </a:xfrm>
          <a:prstGeom prst="rect">
            <a:avLst/>
          </a:prstGeom>
          <a:noFill/>
          <a:extLst>
            <a:ext uri="{909E8E84-426E-40DD-AFC4-6F175D3DCCD1}">
              <a14:hiddenFill xmlns:a14="http://schemas.microsoft.com/office/drawing/2010/main">
                <a:solidFill>
                  <a:srgbClr val="FFFFFF"/>
                </a:solidFill>
              </a14:hiddenFill>
            </a:ext>
          </a:extLst>
        </p:spPr>
      </p:pic>
      <p:sp useBgFill="1">
        <p:nvSpPr>
          <p:cNvPr id="10" name="Rectangle 9">
            <a:extLst>
              <a:ext uri="{FF2B5EF4-FFF2-40B4-BE49-F238E27FC236}">
                <a16:creationId xmlns:a16="http://schemas.microsoft.com/office/drawing/2014/main" id="{E383CC5D-71E8-4CB2-8E4A-F1E4FF6DC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2DA5AC1-43C5-4243-9028-07DBB80D0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
            <a:ext cx="12192000" cy="1600201"/>
          </a:xfrm>
          <a:prstGeom prst="rect">
            <a:avLst/>
          </a:prstGeom>
          <a:gradFill>
            <a:gsLst>
              <a:gs pos="0">
                <a:schemeClr val="accent5">
                  <a:alpha val="83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A4EDA1C-27A1-4C83-ACE4-6675EC924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9161" y="9109"/>
            <a:ext cx="7792839" cy="1594270"/>
          </a:xfrm>
          <a:prstGeom prst="rect">
            <a:avLst/>
          </a:prstGeom>
          <a:gradFill>
            <a:gsLst>
              <a:gs pos="22000">
                <a:schemeClr val="accent2">
                  <a:alpha val="0"/>
                </a:schemeClr>
              </a:gs>
              <a:gs pos="99000">
                <a:schemeClr val="accent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1C2185E4-B584-4B9D-9440-DEA0FB9D94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9021976" y="-906246"/>
            <a:ext cx="1602951" cy="3416298"/>
          </a:xfrm>
          <a:prstGeom prst="rect">
            <a:avLst/>
          </a:prstGeom>
          <a:gradFill>
            <a:gsLst>
              <a:gs pos="45000">
                <a:schemeClr val="accent4">
                  <a:alpha val="0"/>
                </a:schemeClr>
              </a:gs>
              <a:gs pos="99000">
                <a:schemeClr val="accent6">
                  <a:alpha val="33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FF33EC8A-EE0A-4395-97E2-DAD467CF73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451242" y="0"/>
            <a:ext cx="9729549" cy="1600198"/>
          </a:xfrm>
          <a:prstGeom prst="rect">
            <a:avLst/>
          </a:prstGeom>
          <a:gradFill>
            <a:gsLst>
              <a:gs pos="0">
                <a:schemeClr val="accent5">
                  <a:alpha val="30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FF85DA95-16A4-404E-9BFF-27F8E4FC78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430"/>
            <a:ext cx="7910111" cy="1600198"/>
          </a:xfrm>
          <a:prstGeom prst="rect">
            <a:avLst/>
          </a:prstGeom>
          <a:gradFill>
            <a:gsLst>
              <a:gs pos="0">
                <a:schemeClr val="accent5">
                  <a:alpha val="21000"/>
                </a:schemeClr>
              </a:gs>
              <a:gs pos="99000">
                <a:schemeClr val="accent5">
                  <a:alpha val="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Castle Creek Pediatric Dentistry">
            <a:extLst>
              <a:ext uri="{FF2B5EF4-FFF2-40B4-BE49-F238E27FC236}">
                <a16:creationId xmlns:a16="http://schemas.microsoft.com/office/drawing/2014/main" id="{E2535AD3-6E4C-5675-B224-568F778E50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10164" y="5943600"/>
            <a:ext cx="2581836" cy="914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group of people sitting on a couch&#10;&#10;Description automatically generated">
            <a:extLst>
              <a:ext uri="{FF2B5EF4-FFF2-40B4-BE49-F238E27FC236}">
                <a16:creationId xmlns:a16="http://schemas.microsoft.com/office/drawing/2014/main" id="{6339B22D-6B20-D406-6987-20AB45C057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4372" y="186572"/>
            <a:ext cx="9416125" cy="6324481"/>
          </a:xfrm>
          <a:prstGeom prst="rect">
            <a:avLst/>
          </a:prstGeom>
        </p:spPr>
      </p:pic>
    </p:spTree>
    <p:extLst>
      <p:ext uri="{BB962C8B-B14F-4D97-AF65-F5344CB8AC3E}">
        <p14:creationId xmlns:p14="http://schemas.microsoft.com/office/powerpoint/2010/main" val="726810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383CC5D-71E8-4CB2-8E4A-F1E4FF6DC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2DA5AC1-43C5-4243-9028-07DBB80D0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
            <a:ext cx="12192000" cy="1600201"/>
          </a:xfrm>
          <a:prstGeom prst="rect">
            <a:avLst/>
          </a:prstGeom>
          <a:gradFill>
            <a:gsLst>
              <a:gs pos="0">
                <a:schemeClr val="accent5">
                  <a:alpha val="83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A4EDA1C-27A1-4C83-ACE4-6675EC924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9161" y="9109"/>
            <a:ext cx="7792839" cy="1594270"/>
          </a:xfrm>
          <a:prstGeom prst="rect">
            <a:avLst/>
          </a:prstGeom>
          <a:gradFill>
            <a:gsLst>
              <a:gs pos="22000">
                <a:schemeClr val="accent2">
                  <a:alpha val="0"/>
                </a:schemeClr>
              </a:gs>
              <a:gs pos="99000">
                <a:schemeClr val="accent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1C2185E4-B584-4B9D-9440-DEA0FB9D94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9021976" y="-906246"/>
            <a:ext cx="1602951" cy="3416298"/>
          </a:xfrm>
          <a:prstGeom prst="rect">
            <a:avLst/>
          </a:prstGeom>
          <a:gradFill>
            <a:gsLst>
              <a:gs pos="45000">
                <a:schemeClr val="accent4">
                  <a:alpha val="0"/>
                </a:schemeClr>
              </a:gs>
              <a:gs pos="99000">
                <a:schemeClr val="accent6">
                  <a:alpha val="33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FF33EC8A-EE0A-4395-97E2-DAD467CF73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451242" y="0"/>
            <a:ext cx="9729549" cy="1600198"/>
          </a:xfrm>
          <a:prstGeom prst="rect">
            <a:avLst/>
          </a:prstGeom>
          <a:gradFill>
            <a:gsLst>
              <a:gs pos="0">
                <a:schemeClr val="accent5">
                  <a:alpha val="30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FF85DA95-16A4-404E-9BFF-27F8E4FC78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430"/>
            <a:ext cx="7910111" cy="1600198"/>
          </a:xfrm>
          <a:prstGeom prst="rect">
            <a:avLst/>
          </a:prstGeom>
          <a:gradFill>
            <a:gsLst>
              <a:gs pos="0">
                <a:schemeClr val="accent5">
                  <a:alpha val="21000"/>
                </a:schemeClr>
              </a:gs>
              <a:gs pos="99000">
                <a:schemeClr val="accent5">
                  <a:alpha val="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49CBC81-0A1D-4FF5-AA31-0E0EE28D8127}"/>
              </a:ext>
            </a:extLst>
          </p:cNvPr>
          <p:cNvSpPr>
            <a:spLocks noGrp="1"/>
          </p:cNvSpPr>
          <p:nvPr>
            <p:ph type="title"/>
          </p:nvPr>
        </p:nvSpPr>
        <p:spPr>
          <a:xfrm>
            <a:off x="1157084" y="374427"/>
            <a:ext cx="10374517" cy="971512"/>
          </a:xfrm>
        </p:spPr>
        <p:txBody>
          <a:bodyPr anchor="ctr">
            <a:normAutofit/>
          </a:bodyPr>
          <a:lstStyle/>
          <a:p>
            <a:pPr algn="ctr"/>
            <a:r>
              <a:rPr lang="en-US" sz="3200" dirty="0">
                <a:solidFill>
                  <a:schemeClr val="bg1"/>
                </a:solidFill>
                <a:latin typeface="Bookman Old Style" panose="02050604050505020204" pitchFamily="18" charset="0"/>
              </a:rPr>
              <a:t>What is oral health</a:t>
            </a:r>
          </a:p>
        </p:txBody>
      </p:sp>
      <p:pic>
        <p:nvPicPr>
          <p:cNvPr id="19" name="Picture 18" descr="Castle Creek Pediatric Dentistry">
            <a:extLst>
              <a:ext uri="{FF2B5EF4-FFF2-40B4-BE49-F238E27FC236}">
                <a16:creationId xmlns:a16="http://schemas.microsoft.com/office/drawing/2014/main" id="{4E32BFD6-5ED2-924A-3A90-C40F8FB214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4556" y="5877864"/>
            <a:ext cx="2767444" cy="9801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1080D6F-FF0E-5C50-0685-C145352DE288}"/>
              </a:ext>
            </a:extLst>
          </p:cNvPr>
          <p:cNvSpPr txBox="1"/>
          <p:nvPr/>
        </p:nvSpPr>
        <p:spPr>
          <a:xfrm>
            <a:off x="1389725" y="1974196"/>
            <a:ext cx="9909234" cy="3108543"/>
          </a:xfrm>
          <a:prstGeom prst="rect">
            <a:avLst/>
          </a:prstGeom>
          <a:noFill/>
        </p:spPr>
        <p:txBody>
          <a:bodyPr wrap="square" rtlCol="0">
            <a:spAutoFit/>
          </a:bodyPr>
          <a:lstStyle/>
          <a:p>
            <a:r>
              <a:rPr lang="en-US" sz="2800" b="0" i="0" dirty="0">
                <a:solidFill>
                  <a:srgbClr val="3C4245"/>
                </a:solidFill>
                <a:effectLst/>
                <a:latin typeface="Gill Sans Nova" panose="020B0602020104020203" pitchFamily="34" charset="0"/>
              </a:rPr>
              <a:t>Definition from World Health Organization:</a:t>
            </a:r>
          </a:p>
          <a:p>
            <a:r>
              <a:rPr lang="en-US" sz="2800" b="0" i="0" dirty="0">
                <a:solidFill>
                  <a:srgbClr val="3C4245"/>
                </a:solidFill>
                <a:effectLst/>
                <a:latin typeface="Gill Sans Nova" panose="020B0602020104020203" pitchFamily="34" charset="0"/>
              </a:rPr>
              <a:t>Oral health is the state of the mouth, teeth and orofacial structures that enables individuals to perform essential functions such as eating, breathing and speaking, and encompasses psychosocial dimensions such as self-confidence, well-being and the ability to socialize and work without pain, discomfort and embarrassment.</a:t>
            </a:r>
            <a:endParaRPr lang="en-US" sz="2800" dirty="0">
              <a:latin typeface="Gill Sans Nova" panose="020B0602020104020203" pitchFamily="34" charset="0"/>
            </a:endParaRPr>
          </a:p>
        </p:txBody>
      </p:sp>
      <p:sp>
        <p:nvSpPr>
          <p:cNvPr id="3" name="TextBox 2">
            <a:extLst>
              <a:ext uri="{FF2B5EF4-FFF2-40B4-BE49-F238E27FC236}">
                <a16:creationId xmlns:a16="http://schemas.microsoft.com/office/drawing/2014/main" id="{4D1D818C-3743-72C3-98BB-575B3A533C68}"/>
              </a:ext>
            </a:extLst>
          </p:cNvPr>
          <p:cNvSpPr txBox="1"/>
          <p:nvPr/>
        </p:nvSpPr>
        <p:spPr>
          <a:xfrm>
            <a:off x="1389725" y="5110969"/>
            <a:ext cx="6922973" cy="369332"/>
          </a:xfrm>
          <a:prstGeom prst="rect">
            <a:avLst/>
          </a:prstGeom>
          <a:noFill/>
        </p:spPr>
        <p:txBody>
          <a:bodyPr wrap="square" rtlCol="0">
            <a:spAutoFit/>
          </a:bodyPr>
          <a:lstStyle/>
          <a:p>
            <a:r>
              <a:rPr lang="en-US" dirty="0"/>
              <a:t>www.who.int/health-topics/oral-health/#tab=tab_1</a:t>
            </a:r>
          </a:p>
        </p:txBody>
      </p:sp>
    </p:spTree>
    <p:extLst>
      <p:ext uri="{BB962C8B-B14F-4D97-AF65-F5344CB8AC3E}">
        <p14:creationId xmlns:p14="http://schemas.microsoft.com/office/powerpoint/2010/main" val="39488534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D354784-C278-A5D6-9ECE-F2D6DB7EBD51}"/>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16" name="TextBox 15">
            <a:extLst>
              <a:ext uri="{FF2B5EF4-FFF2-40B4-BE49-F238E27FC236}">
                <a16:creationId xmlns:a16="http://schemas.microsoft.com/office/drawing/2014/main" id="{F9F4EC98-17F8-AF18-4EB5-61CEA812B795}"/>
              </a:ext>
            </a:extLst>
          </p:cNvPr>
          <p:cNvSpPr txBox="1"/>
          <p:nvPr/>
        </p:nvSpPr>
        <p:spPr>
          <a:xfrm>
            <a:off x="1911927" y="3345873"/>
            <a:ext cx="184731" cy="369332"/>
          </a:xfrm>
          <a:prstGeom prst="rect">
            <a:avLst/>
          </a:prstGeom>
          <a:noFill/>
        </p:spPr>
        <p:txBody>
          <a:bodyPr wrap="none" rtlCol="0">
            <a:spAutoFit/>
          </a:bodyPr>
          <a:lstStyle/>
          <a:p>
            <a:endParaRPr lang="en-US" dirty="0"/>
          </a:p>
        </p:txBody>
      </p:sp>
      <p:pic>
        <p:nvPicPr>
          <p:cNvPr id="3" name="Picture 2" descr="A x-ray of a human skull&#10;&#10;Description automatically generated">
            <a:extLst>
              <a:ext uri="{FF2B5EF4-FFF2-40B4-BE49-F238E27FC236}">
                <a16:creationId xmlns:a16="http://schemas.microsoft.com/office/drawing/2014/main" id="{3B9E4CF9-C210-5455-FD1C-BFD91E3BA1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067" y="336961"/>
            <a:ext cx="11998269" cy="4670467"/>
          </a:xfrm>
          <a:prstGeom prst="rect">
            <a:avLst/>
          </a:prstGeom>
        </p:spPr>
      </p:pic>
    </p:spTree>
    <p:extLst>
      <p:ext uri="{BB962C8B-B14F-4D97-AF65-F5344CB8AC3E}">
        <p14:creationId xmlns:p14="http://schemas.microsoft.com/office/powerpoint/2010/main" val="24833202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D354784-C278-A5D6-9ECE-F2D6DB7EBD51}"/>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16" name="TextBox 15">
            <a:extLst>
              <a:ext uri="{FF2B5EF4-FFF2-40B4-BE49-F238E27FC236}">
                <a16:creationId xmlns:a16="http://schemas.microsoft.com/office/drawing/2014/main" id="{F9F4EC98-17F8-AF18-4EB5-61CEA812B795}"/>
              </a:ext>
            </a:extLst>
          </p:cNvPr>
          <p:cNvSpPr txBox="1"/>
          <p:nvPr/>
        </p:nvSpPr>
        <p:spPr>
          <a:xfrm>
            <a:off x="1911927" y="3345873"/>
            <a:ext cx="184731" cy="369332"/>
          </a:xfrm>
          <a:prstGeom prst="rect">
            <a:avLst/>
          </a:prstGeom>
          <a:noFill/>
        </p:spPr>
        <p:txBody>
          <a:bodyPr wrap="none" rtlCol="0">
            <a:spAutoFit/>
          </a:bodyPr>
          <a:lstStyle/>
          <a:p>
            <a:endParaRPr lang="en-US" dirty="0"/>
          </a:p>
        </p:txBody>
      </p:sp>
      <p:pic>
        <p:nvPicPr>
          <p:cNvPr id="4" name="Picture 3" descr="A x-ray of a person's teeth&#10;&#10;Description automatically generated">
            <a:extLst>
              <a:ext uri="{FF2B5EF4-FFF2-40B4-BE49-F238E27FC236}">
                <a16:creationId xmlns:a16="http://schemas.microsoft.com/office/drawing/2014/main" id="{633E93BE-CE7A-9CFA-F601-E533D458A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8210" y="0"/>
            <a:ext cx="5843790" cy="6375044"/>
          </a:xfrm>
          <a:prstGeom prst="rect">
            <a:avLst/>
          </a:prstGeom>
        </p:spPr>
      </p:pic>
      <p:pic>
        <p:nvPicPr>
          <p:cNvPr id="6" name="Picture 5" descr="A x-ray of a person's teeth&#10;&#10;Description automatically generated">
            <a:extLst>
              <a:ext uri="{FF2B5EF4-FFF2-40B4-BE49-F238E27FC236}">
                <a16:creationId xmlns:a16="http://schemas.microsoft.com/office/drawing/2014/main" id="{4985A64F-071F-D416-3649-42881C264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
            <a:ext cx="6321742" cy="5910943"/>
          </a:xfrm>
          <a:prstGeom prst="rect">
            <a:avLst/>
          </a:prstGeom>
        </p:spPr>
      </p:pic>
    </p:spTree>
    <p:extLst>
      <p:ext uri="{BB962C8B-B14F-4D97-AF65-F5344CB8AC3E}">
        <p14:creationId xmlns:p14="http://schemas.microsoft.com/office/powerpoint/2010/main" val="32543359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D354784-C278-A5D6-9ECE-F2D6DB7EBD51}"/>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16" name="TextBox 15">
            <a:extLst>
              <a:ext uri="{FF2B5EF4-FFF2-40B4-BE49-F238E27FC236}">
                <a16:creationId xmlns:a16="http://schemas.microsoft.com/office/drawing/2014/main" id="{F9F4EC98-17F8-AF18-4EB5-61CEA812B795}"/>
              </a:ext>
            </a:extLst>
          </p:cNvPr>
          <p:cNvSpPr txBox="1"/>
          <p:nvPr/>
        </p:nvSpPr>
        <p:spPr>
          <a:xfrm>
            <a:off x="1911927" y="3345873"/>
            <a:ext cx="184731" cy="369332"/>
          </a:xfrm>
          <a:prstGeom prst="rect">
            <a:avLst/>
          </a:prstGeom>
          <a:noFill/>
        </p:spPr>
        <p:txBody>
          <a:bodyPr wrap="none" rtlCol="0">
            <a:spAutoFit/>
          </a:bodyPr>
          <a:lstStyle/>
          <a:p>
            <a:endParaRPr lang="en-US" dirty="0"/>
          </a:p>
        </p:txBody>
      </p:sp>
      <p:pic>
        <p:nvPicPr>
          <p:cNvPr id="3" name="Picture 2" descr="A x-ray of a skull&#10;&#10;Description automatically generated">
            <a:extLst>
              <a:ext uri="{FF2B5EF4-FFF2-40B4-BE49-F238E27FC236}">
                <a16:creationId xmlns:a16="http://schemas.microsoft.com/office/drawing/2014/main" id="{4EC5CE87-5779-95A1-AFB5-37421F32C2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165" y="0"/>
            <a:ext cx="5734835" cy="6353088"/>
          </a:xfrm>
          <a:prstGeom prst="rect">
            <a:avLst/>
          </a:prstGeom>
        </p:spPr>
      </p:pic>
      <p:pic>
        <p:nvPicPr>
          <p:cNvPr id="7" name="Picture 6" descr="A person wearing a diving mask and goggles underwater&#10;&#10;Description automatically generated">
            <a:extLst>
              <a:ext uri="{FF2B5EF4-FFF2-40B4-BE49-F238E27FC236}">
                <a16:creationId xmlns:a16="http://schemas.microsoft.com/office/drawing/2014/main" id="{AC3CB7F1-1E6A-F52D-06D8-CCF7FCE37090}"/>
              </a:ext>
            </a:extLst>
          </p:cNvPr>
          <p:cNvPicPr>
            <a:picLocks noChangeAspect="1"/>
          </p:cNvPicPr>
          <p:nvPr/>
        </p:nvPicPr>
        <p:blipFill rotWithShape="1">
          <a:blip r:embed="rId4">
            <a:extLst>
              <a:ext uri="{28A0092B-C50C-407E-A947-70E740481C1C}">
                <a14:useLocalDpi xmlns:a14="http://schemas.microsoft.com/office/drawing/2010/main" val="0"/>
              </a:ext>
            </a:extLst>
          </a:blip>
          <a:srcRect l="1" t="23492" r="-715"/>
          <a:stretch/>
        </p:blipFill>
        <p:spPr>
          <a:xfrm>
            <a:off x="6662056" y="3428999"/>
            <a:ext cx="4604657" cy="2623457"/>
          </a:xfrm>
          <a:prstGeom prst="rect">
            <a:avLst/>
          </a:prstGeom>
        </p:spPr>
      </p:pic>
      <p:pic>
        <p:nvPicPr>
          <p:cNvPr id="9" name="Picture 8" descr="A close-up of a drink&#10;&#10;Description automatically generated">
            <a:extLst>
              <a:ext uri="{FF2B5EF4-FFF2-40B4-BE49-F238E27FC236}">
                <a16:creationId xmlns:a16="http://schemas.microsoft.com/office/drawing/2014/main" id="{6D01AAEB-470D-8376-89C6-FD8C3FF772C9}"/>
              </a:ext>
            </a:extLst>
          </p:cNvPr>
          <p:cNvPicPr>
            <a:picLocks noChangeAspect="1"/>
          </p:cNvPicPr>
          <p:nvPr/>
        </p:nvPicPr>
        <p:blipFill rotWithShape="1">
          <a:blip r:embed="rId5">
            <a:extLst>
              <a:ext uri="{28A0092B-C50C-407E-A947-70E740481C1C}">
                <a14:useLocalDpi xmlns:a14="http://schemas.microsoft.com/office/drawing/2010/main" val="0"/>
              </a:ext>
            </a:extLst>
          </a:blip>
          <a:srcRect l="72093" t="9091" r="10148" b="61099"/>
          <a:stretch/>
        </p:blipFill>
        <p:spPr>
          <a:xfrm>
            <a:off x="9594273" y="1894113"/>
            <a:ext cx="685800" cy="1534886"/>
          </a:xfrm>
          <a:prstGeom prst="rect">
            <a:avLst/>
          </a:prstGeom>
        </p:spPr>
      </p:pic>
      <p:sp>
        <p:nvSpPr>
          <p:cNvPr id="11" name="Oval 10">
            <a:extLst>
              <a:ext uri="{FF2B5EF4-FFF2-40B4-BE49-F238E27FC236}">
                <a16:creationId xmlns:a16="http://schemas.microsoft.com/office/drawing/2014/main" id="{CC6725C1-3AE2-2D09-F4EE-D976EB917862}"/>
              </a:ext>
            </a:extLst>
          </p:cNvPr>
          <p:cNvSpPr/>
          <p:nvPr/>
        </p:nvSpPr>
        <p:spPr>
          <a:xfrm>
            <a:off x="2427515" y="4129855"/>
            <a:ext cx="2079171" cy="1839685"/>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6761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61707E60-CEC9-4661-AA82-69242EB4B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chemeClr val="accent5"/>
              </a:gs>
              <a:gs pos="100000">
                <a:schemeClr val="accent2">
                  <a:lumMod val="60000"/>
                  <a:lumOff val="40000"/>
                  <a:alpha val="59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8F035CD8-AE30-4146-96F2-036B0CE5E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chemeClr val="accent6">
                  <a:lumMod val="75000"/>
                  <a:alpha val="61000"/>
                </a:schemeClr>
              </a:gs>
              <a:gs pos="99000">
                <a:schemeClr val="accent6">
                  <a:alpha val="8700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D354784-C278-A5D6-9ECE-F2D6DB7EBD51}"/>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16" name="TextBox 15">
            <a:extLst>
              <a:ext uri="{FF2B5EF4-FFF2-40B4-BE49-F238E27FC236}">
                <a16:creationId xmlns:a16="http://schemas.microsoft.com/office/drawing/2014/main" id="{F9F4EC98-17F8-AF18-4EB5-61CEA812B795}"/>
              </a:ext>
            </a:extLst>
          </p:cNvPr>
          <p:cNvSpPr txBox="1"/>
          <p:nvPr/>
        </p:nvSpPr>
        <p:spPr>
          <a:xfrm>
            <a:off x="1911927" y="3345873"/>
            <a:ext cx="184731" cy="369332"/>
          </a:xfrm>
          <a:prstGeom prst="rect">
            <a:avLst/>
          </a:prstGeom>
          <a:noFill/>
        </p:spPr>
        <p:txBody>
          <a:bodyPr wrap="none" rtlCol="0">
            <a:spAutoFit/>
          </a:bodyPr>
          <a:lstStyle/>
          <a:p>
            <a:endParaRPr lang="en-US" dirty="0"/>
          </a:p>
        </p:txBody>
      </p:sp>
      <p:pic>
        <p:nvPicPr>
          <p:cNvPr id="5" name="Picture 4" descr="A black text on a white background&#10;&#10;Description automatically generated">
            <a:extLst>
              <a:ext uri="{FF2B5EF4-FFF2-40B4-BE49-F238E27FC236}">
                <a16:creationId xmlns:a16="http://schemas.microsoft.com/office/drawing/2014/main" id="{738166F9-9B4B-BF6D-E34B-D0905894B6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315" y="1318172"/>
            <a:ext cx="11641647" cy="2526130"/>
          </a:xfrm>
          <a:prstGeom prst="rect">
            <a:avLst/>
          </a:prstGeom>
        </p:spPr>
      </p:pic>
      <p:sp>
        <p:nvSpPr>
          <p:cNvPr id="4" name="Star: 5 Points 3">
            <a:extLst>
              <a:ext uri="{FF2B5EF4-FFF2-40B4-BE49-F238E27FC236}">
                <a16:creationId xmlns:a16="http://schemas.microsoft.com/office/drawing/2014/main" id="{37A326A3-0B0C-6C4D-4B23-6A5BB9888EB3}"/>
              </a:ext>
            </a:extLst>
          </p:cNvPr>
          <p:cNvSpPr/>
          <p:nvPr/>
        </p:nvSpPr>
        <p:spPr>
          <a:xfrm>
            <a:off x="8895644" y="2119428"/>
            <a:ext cx="292915" cy="338667"/>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tar: 5 Points 5">
            <a:extLst>
              <a:ext uri="{FF2B5EF4-FFF2-40B4-BE49-F238E27FC236}">
                <a16:creationId xmlns:a16="http://schemas.microsoft.com/office/drawing/2014/main" id="{C5F8C4FC-BBB9-C096-8576-1D25C331BA0B}"/>
              </a:ext>
            </a:extLst>
          </p:cNvPr>
          <p:cNvSpPr/>
          <p:nvPr/>
        </p:nvSpPr>
        <p:spPr>
          <a:xfrm>
            <a:off x="8895644" y="3290589"/>
            <a:ext cx="292915" cy="338667"/>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tar: 5 Points 6">
            <a:extLst>
              <a:ext uri="{FF2B5EF4-FFF2-40B4-BE49-F238E27FC236}">
                <a16:creationId xmlns:a16="http://schemas.microsoft.com/office/drawing/2014/main" id="{078A72DC-1460-E088-391F-C5D40397C7C3}"/>
              </a:ext>
            </a:extLst>
          </p:cNvPr>
          <p:cNvSpPr/>
          <p:nvPr/>
        </p:nvSpPr>
        <p:spPr>
          <a:xfrm>
            <a:off x="8895643" y="2417576"/>
            <a:ext cx="292915" cy="338667"/>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tar: 5 Points 1">
            <a:extLst>
              <a:ext uri="{FF2B5EF4-FFF2-40B4-BE49-F238E27FC236}">
                <a16:creationId xmlns:a16="http://schemas.microsoft.com/office/drawing/2014/main" id="{290AB609-3225-AAE6-0315-724864169525}"/>
              </a:ext>
            </a:extLst>
          </p:cNvPr>
          <p:cNvSpPr/>
          <p:nvPr/>
        </p:nvSpPr>
        <p:spPr>
          <a:xfrm>
            <a:off x="8895642" y="2961605"/>
            <a:ext cx="292915" cy="338667"/>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7168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61707E60-CEC9-4661-AA82-69242EB4B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chemeClr val="accent5"/>
              </a:gs>
              <a:gs pos="100000">
                <a:schemeClr val="accent2">
                  <a:lumMod val="60000"/>
                  <a:lumOff val="40000"/>
                  <a:alpha val="59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8F035CD8-AE30-4146-96F2-036B0CE5E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chemeClr val="accent6">
                  <a:lumMod val="75000"/>
                  <a:alpha val="61000"/>
                </a:schemeClr>
              </a:gs>
              <a:gs pos="99000">
                <a:schemeClr val="accent6">
                  <a:alpha val="8700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D354784-C278-A5D6-9ECE-F2D6DB7EBD51}"/>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16" name="TextBox 15">
            <a:extLst>
              <a:ext uri="{FF2B5EF4-FFF2-40B4-BE49-F238E27FC236}">
                <a16:creationId xmlns:a16="http://schemas.microsoft.com/office/drawing/2014/main" id="{F9F4EC98-17F8-AF18-4EB5-61CEA812B795}"/>
              </a:ext>
            </a:extLst>
          </p:cNvPr>
          <p:cNvSpPr txBox="1"/>
          <p:nvPr/>
        </p:nvSpPr>
        <p:spPr>
          <a:xfrm>
            <a:off x="1911927" y="3345873"/>
            <a:ext cx="184731" cy="369332"/>
          </a:xfrm>
          <a:prstGeom prst="rect">
            <a:avLst/>
          </a:prstGeom>
          <a:noFill/>
        </p:spPr>
        <p:txBody>
          <a:bodyPr wrap="none" rtlCol="0">
            <a:spAutoFit/>
          </a:bodyPr>
          <a:lstStyle/>
          <a:p>
            <a:endParaRPr lang="en-US" dirty="0"/>
          </a:p>
        </p:txBody>
      </p:sp>
      <p:pic>
        <p:nvPicPr>
          <p:cNvPr id="4" name="Picture 3" descr="A questionnaire with a question mark&#10;&#10;Description automatically generated with medium confidence">
            <a:extLst>
              <a:ext uri="{FF2B5EF4-FFF2-40B4-BE49-F238E27FC236}">
                <a16:creationId xmlns:a16="http://schemas.microsoft.com/office/drawing/2014/main" id="{FA47A65F-5FAC-E306-579F-19480D7374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688" y="76201"/>
            <a:ext cx="13220590" cy="5952066"/>
          </a:xfrm>
          <a:prstGeom prst="rect">
            <a:avLst/>
          </a:prstGeom>
        </p:spPr>
      </p:pic>
      <p:sp>
        <p:nvSpPr>
          <p:cNvPr id="8" name="Star: 5 Points 7">
            <a:extLst>
              <a:ext uri="{FF2B5EF4-FFF2-40B4-BE49-F238E27FC236}">
                <a16:creationId xmlns:a16="http://schemas.microsoft.com/office/drawing/2014/main" id="{AA0DD54B-A6F0-B823-7E26-AA1C972C4FE0}"/>
              </a:ext>
            </a:extLst>
          </p:cNvPr>
          <p:cNvSpPr/>
          <p:nvPr/>
        </p:nvSpPr>
        <p:spPr>
          <a:xfrm>
            <a:off x="8489243" y="2864390"/>
            <a:ext cx="292915" cy="338667"/>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tar: 5 Points 8">
            <a:extLst>
              <a:ext uri="{FF2B5EF4-FFF2-40B4-BE49-F238E27FC236}">
                <a16:creationId xmlns:a16="http://schemas.microsoft.com/office/drawing/2014/main" id="{D8FE3F3C-3E2C-2295-FB92-4B7396B395D1}"/>
              </a:ext>
            </a:extLst>
          </p:cNvPr>
          <p:cNvSpPr/>
          <p:nvPr/>
        </p:nvSpPr>
        <p:spPr>
          <a:xfrm>
            <a:off x="8489243" y="2445237"/>
            <a:ext cx="292915" cy="338667"/>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tar: 5 Points 10">
            <a:extLst>
              <a:ext uri="{FF2B5EF4-FFF2-40B4-BE49-F238E27FC236}">
                <a16:creationId xmlns:a16="http://schemas.microsoft.com/office/drawing/2014/main" id="{DB68691E-0B05-2151-69FC-FBD16228BD29}"/>
              </a:ext>
            </a:extLst>
          </p:cNvPr>
          <p:cNvSpPr/>
          <p:nvPr/>
        </p:nvSpPr>
        <p:spPr>
          <a:xfrm>
            <a:off x="8489243" y="4983606"/>
            <a:ext cx="292915" cy="338667"/>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tar: 5 Points 11">
            <a:extLst>
              <a:ext uri="{FF2B5EF4-FFF2-40B4-BE49-F238E27FC236}">
                <a16:creationId xmlns:a16="http://schemas.microsoft.com/office/drawing/2014/main" id="{A8B84775-BBB4-B160-8779-14E4E08F05B7}"/>
              </a:ext>
            </a:extLst>
          </p:cNvPr>
          <p:cNvSpPr/>
          <p:nvPr/>
        </p:nvSpPr>
        <p:spPr>
          <a:xfrm>
            <a:off x="8489242" y="4564453"/>
            <a:ext cx="292915" cy="338667"/>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tar: 5 Points 12">
            <a:extLst>
              <a:ext uri="{FF2B5EF4-FFF2-40B4-BE49-F238E27FC236}">
                <a16:creationId xmlns:a16="http://schemas.microsoft.com/office/drawing/2014/main" id="{BED55D7C-363D-C6FE-E851-5E78435A5145}"/>
              </a:ext>
            </a:extLst>
          </p:cNvPr>
          <p:cNvSpPr/>
          <p:nvPr/>
        </p:nvSpPr>
        <p:spPr>
          <a:xfrm>
            <a:off x="8489242" y="2106569"/>
            <a:ext cx="292915" cy="338667"/>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tar: 5 Points 13">
            <a:extLst>
              <a:ext uri="{FF2B5EF4-FFF2-40B4-BE49-F238E27FC236}">
                <a16:creationId xmlns:a16="http://schemas.microsoft.com/office/drawing/2014/main" id="{29792D4D-7C13-EAC3-FAD1-5CF72F998D1A}"/>
              </a:ext>
            </a:extLst>
          </p:cNvPr>
          <p:cNvSpPr/>
          <p:nvPr/>
        </p:nvSpPr>
        <p:spPr>
          <a:xfrm>
            <a:off x="8489242" y="3847937"/>
            <a:ext cx="292915" cy="338667"/>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tar: 5 Points 14">
            <a:extLst>
              <a:ext uri="{FF2B5EF4-FFF2-40B4-BE49-F238E27FC236}">
                <a16:creationId xmlns:a16="http://schemas.microsoft.com/office/drawing/2014/main" id="{FF65C0FE-736F-DE87-F6F7-F4DAFED870FD}"/>
              </a:ext>
            </a:extLst>
          </p:cNvPr>
          <p:cNvSpPr/>
          <p:nvPr/>
        </p:nvSpPr>
        <p:spPr>
          <a:xfrm>
            <a:off x="8489242" y="3509269"/>
            <a:ext cx="292915" cy="338667"/>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53604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P spid="13" grpId="0" animBg="1"/>
      <p:bldP spid="14" grpId="0" animBg="1"/>
      <p:bldP spid="1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61707E60-CEC9-4661-AA82-69242EB4B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chemeClr val="accent5"/>
              </a:gs>
              <a:gs pos="100000">
                <a:schemeClr val="accent2">
                  <a:lumMod val="60000"/>
                  <a:lumOff val="40000"/>
                  <a:alpha val="59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8F035CD8-AE30-4146-96F2-036B0CE5E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chemeClr val="accent6">
                  <a:lumMod val="75000"/>
                  <a:alpha val="61000"/>
                </a:schemeClr>
              </a:gs>
              <a:gs pos="99000">
                <a:schemeClr val="accent6">
                  <a:alpha val="8700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D354784-C278-A5D6-9ECE-F2D6DB7EBD51}"/>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16" name="TextBox 15">
            <a:extLst>
              <a:ext uri="{FF2B5EF4-FFF2-40B4-BE49-F238E27FC236}">
                <a16:creationId xmlns:a16="http://schemas.microsoft.com/office/drawing/2014/main" id="{F9F4EC98-17F8-AF18-4EB5-61CEA812B795}"/>
              </a:ext>
            </a:extLst>
          </p:cNvPr>
          <p:cNvSpPr txBox="1"/>
          <p:nvPr/>
        </p:nvSpPr>
        <p:spPr>
          <a:xfrm>
            <a:off x="1911927" y="3345873"/>
            <a:ext cx="184731" cy="369332"/>
          </a:xfrm>
          <a:prstGeom prst="rect">
            <a:avLst/>
          </a:prstGeom>
          <a:noFill/>
        </p:spPr>
        <p:txBody>
          <a:bodyPr wrap="none" rtlCol="0">
            <a:spAutoFit/>
          </a:bodyPr>
          <a:lstStyle/>
          <a:p>
            <a:endParaRPr lang="en-US" dirty="0"/>
          </a:p>
        </p:txBody>
      </p:sp>
      <p:pic>
        <p:nvPicPr>
          <p:cNvPr id="5" name="Picture 4" descr="A group of boxes with black text&#10;&#10;Description automatically generated with medium confidence">
            <a:extLst>
              <a:ext uri="{FF2B5EF4-FFF2-40B4-BE49-F238E27FC236}">
                <a16:creationId xmlns:a16="http://schemas.microsoft.com/office/drawing/2014/main" id="{3A159C34-1287-A8E4-62D8-8BD881F877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01" y="1056059"/>
            <a:ext cx="14065398" cy="4362608"/>
          </a:xfrm>
          <a:prstGeom prst="rect">
            <a:avLst/>
          </a:prstGeom>
        </p:spPr>
      </p:pic>
      <p:sp>
        <p:nvSpPr>
          <p:cNvPr id="4" name="Star: 5 Points 3">
            <a:extLst>
              <a:ext uri="{FF2B5EF4-FFF2-40B4-BE49-F238E27FC236}">
                <a16:creationId xmlns:a16="http://schemas.microsoft.com/office/drawing/2014/main" id="{2D871110-8719-EB22-83D6-80F6B65F47CA}"/>
              </a:ext>
            </a:extLst>
          </p:cNvPr>
          <p:cNvSpPr/>
          <p:nvPr/>
        </p:nvSpPr>
        <p:spPr>
          <a:xfrm>
            <a:off x="7315199" y="4185294"/>
            <a:ext cx="292915" cy="338667"/>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tar: 5 Points 5">
            <a:extLst>
              <a:ext uri="{FF2B5EF4-FFF2-40B4-BE49-F238E27FC236}">
                <a16:creationId xmlns:a16="http://schemas.microsoft.com/office/drawing/2014/main" id="{733FAFA3-0922-ACCC-5696-DF801088154F}"/>
              </a:ext>
            </a:extLst>
          </p:cNvPr>
          <p:cNvSpPr/>
          <p:nvPr/>
        </p:nvSpPr>
        <p:spPr>
          <a:xfrm>
            <a:off x="7315199" y="4523961"/>
            <a:ext cx="292915" cy="338667"/>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tar: 5 Points 6">
            <a:extLst>
              <a:ext uri="{FF2B5EF4-FFF2-40B4-BE49-F238E27FC236}">
                <a16:creationId xmlns:a16="http://schemas.microsoft.com/office/drawing/2014/main" id="{B6B64C54-ADF7-5F91-766D-98163879BED8}"/>
              </a:ext>
            </a:extLst>
          </p:cNvPr>
          <p:cNvSpPr/>
          <p:nvPr/>
        </p:nvSpPr>
        <p:spPr>
          <a:xfrm>
            <a:off x="7315198" y="3522236"/>
            <a:ext cx="292915" cy="338667"/>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tar: 5 Points 7">
            <a:extLst>
              <a:ext uri="{FF2B5EF4-FFF2-40B4-BE49-F238E27FC236}">
                <a16:creationId xmlns:a16="http://schemas.microsoft.com/office/drawing/2014/main" id="{A12C85B9-B9B6-510D-7E2C-A91E0CE8E7AB}"/>
              </a:ext>
            </a:extLst>
          </p:cNvPr>
          <p:cNvSpPr/>
          <p:nvPr/>
        </p:nvSpPr>
        <p:spPr>
          <a:xfrm>
            <a:off x="6129565" y="1656584"/>
            <a:ext cx="292915" cy="338667"/>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01510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61707E60-CEC9-4661-AA82-69242EB4B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chemeClr val="accent5"/>
              </a:gs>
              <a:gs pos="100000">
                <a:schemeClr val="accent2">
                  <a:lumMod val="60000"/>
                  <a:lumOff val="40000"/>
                  <a:alpha val="59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8F035CD8-AE30-4146-96F2-036B0CE5E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chemeClr val="accent6">
                  <a:lumMod val="75000"/>
                  <a:alpha val="61000"/>
                </a:schemeClr>
              </a:gs>
              <a:gs pos="99000">
                <a:schemeClr val="accent6">
                  <a:alpha val="8700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D354784-C278-A5D6-9ECE-F2D6DB7EBD51}"/>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16" name="TextBox 15">
            <a:extLst>
              <a:ext uri="{FF2B5EF4-FFF2-40B4-BE49-F238E27FC236}">
                <a16:creationId xmlns:a16="http://schemas.microsoft.com/office/drawing/2014/main" id="{F9F4EC98-17F8-AF18-4EB5-61CEA812B795}"/>
              </a:ext>
            </a:extLst>
          </p:cNvPr>
          <p:cNvSpPr txBox="1"/>
          <p:nvPr/>
        </p:nvSpPr>
        <p:spPr>
          <a:xfrm>
            <a:off x="1911927" y="3345873"/>
            <a:ext cx="184731" cy="369332"/>
          </a:xfrm>
          <a:prstGeom prst="rect">
            <a:avLst/>
          </a:prstGeom>
          <a:noFill/>
        </p:spPr>
        <p:txBody>
          <a:bodyPr wrap="none" rtlCol="0">
            <a:spAutoFit/>
          </a:bodyPr>
          <a:lstStyle/>
          <a:p>
            <a:endParaRPr lang="en-US" dirty="0"/>
          </a:p>
        </p:txBody>
      </p:sp>
      <p:pic>
        <p:nvPicPr>
          <p:cNvPr id="3" name="Picture 2" descr="A paper with text on it&#10;&#10;Description automatically generated">
            <a:extLst>
              <a:ext uri="{FF2B5EF4-FFF2-40B4-BE49-F238E27FC236}">
                <a16:creationId xmlns:a16="http://schemas.microsoft.com/office/drawing/2014/main" id="{B74CB0BD-9BFD-6BC2-8AF5-EC3BE5ED30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 y="100330"/>
            <a:ext cx="6264281" cy="6757670"/>
          </a:xfrm>
          <a:prstGeom prst="rect">
            <a:avLst/>
          </a:prstGeom>
        </p:spPr>
      </p:pic>
      <p:pic>
        <p:nvPicPr>
          <p:cNvPr id="5" name="Picture 4" descr="A chart with numbers and a number of objects&#10;&#10;Description automatically generated with medium confidence">
            <a:extLst>
              <a:ext uri="{FF2B5EF4-FFF2-40B4-BE49-F238E27FC236}">
                <a16:creationId xmlns:a16="http://schemas.microsoft.com/office/drawing/2014/main" id="{AF598BC4-BF2B-4CB6-0FC7-56F035012C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0356" y="-1"/>
            <a:ext cx="4831385" cy="6862863"/>
          </a:xfrm>
          <a:prstGeom prst="rect">
            <a:avLst/>
          </a:prstGeom>
        </p:spPr>
      </p:pic>
      <p:sp>
        <p:nvSpPr>
          <p:cNvPr id="2" name="Rectangle 1">
            <a:extLst>
              <a:ext uri="{FF2B5EF4-FFF2-40B4-BE49-F238E27FC236}">
                <a16:creationId xmlns:a16="http://schemas.microsoft.com/office/drawing/2014/main" id="{1DA9B6F4-934B-F872-41D4-C725DCD78C24}"/>
              </a:ext>
            </a:extLst>
          </p:cNvPr>
          <p:cNvSpPr/>
          <p:nvPr/>
        </p:nvSpPr>
        <p:spPr>
          <a:xfrm>
            <a:off x="7991676" y="576695"/>
            <a:ext cx="3984978" cy="28222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0334492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4B73A-E4DF-D7E7-8F90-42FA86D38B4A}"/>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A86F7550-FB23-E9FD-92BD-FEF867CC0680}"/>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16" name="TextBox 15">
            <a:extLst>
              <a:ext uri="{FF2B5EF4-FFF2-40B4-BE49-F238E27FC236}">
                <a16:creationId xmlns:a16="http://schemas.microsoft.com/office/drawing/2014/main" id="{B5CFAF42-DE8B-9416-B086-5DE016907AED}"/>
              </a:ext>
            </a:extLst>
          </p:cNvPr>
          <p:cNvSpPr txBox="1"/>
          <p:nvPr/>
        </p:nvSpPr>
        <p:spPr>
          <a:xfrm>
            <a:off x="1911927" y="3345873"/>
            <a:ext cx="184731" cy="369332"/>
          </a:xfrm>
          <a:prstGeom prst="rect">
            <a:avLst/>
          </a:prstGeom>
          <a:noFill/>
        </p:spPr>
        <p:txBody>
          <a:bodyPr wrap="none" rtlCol="0">
            <a:spAutoFit/>
          </a:bodyPr>
          <a:lstStyle/>
          <a:p>
            <a:endParaRPr lang="en-US" dirty="0"/>
          </a:p>
        </p:txBody>
      </p:sp>
      <p:pic>
        <p:nvPicPr>
          <p:cNvPr id="3" name="Picture 2" descr="Close up of a person's mouth&#10;&#10;Description automatically generated">
            <a:extLst>
              <a:ext uri="{FF2B5EF4-FFF2-40B4-BE49-F238E27FC236}">
                <a16:creationId xmlns:a16="http://schemas.microsoft.com/office/drawing/2014/main" id="{4229E759-8FBA-D5C6-289A-9DA14EBF74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0"/>
            <a:ext cx="5105754" cy="4311455"/>
          </a:xfrm>
          <a:prstGeom prst="rect">
            <a:avLst/>
          </a:prstGeom>
        </p:spPr>
      </p:pic>
      <p:pic>
        <p:nvPicPr>
          <p:cNvPr id="5" name="Picture 4" descr="Close-up of a person's mouth&#10;&#10;Description automatically generated">
            <a:extLst>
              <a:ext uri="{FF2B5EF4-FFF2-40B4-BE49-F238E27FC236}">
                <a16:creationId xmlns:a16="http://schemas.microsoft.com/office/drawing/2014/main" id="{95F92481-AC22-34DC-F470-6DC8E24728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V="1">
            <a:off x="6013983" y="1954698"/>
            <a:ext cx="5613652" cy="4713514"/>
          </a:xfrm>
          <a:prstGeom prst="rect">
            <a:avLst/>
          </a:prstGeom>
        </p:spPr>
      </p:pic>
    </p:spTree>
    <p:extLst>
      <p:ext uri="{BB962C8B-B14F-4D97-AF65-F5344CB8AC3E}">
        <p14:creationId xmlns:p14="http://schemas.microsoft.com/office/powerpoint/2010/main" val="204046168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2111586-3DE9-030A-2FC3-7604527C0265}"/>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2897A906-466D-53FC-8EE8-CF56BF604E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4908F3B0-B3A3-73BE-CCC0-20367D5140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chemeClr val="accent5"/>
              </a:gs>
              <a:gs pos="100000">
                <a:schemeClr val="accent2">
                  <a:lumMod val="60000"/>
                  <a:lumOff val="40000"/>
                  <a:alpha val="59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A23B99A3-B9E7-2F4E-1C7F-6C3169DCA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chemeClr val="accent6">
                  <a:lumMod val="75000"/>
                  <a:alpha val="61000"/>
                </a:schemeClr>
              </a:gs>
              <a:gs pos="99000">
                <a:schemeClr val="accent6">
                  <a:alpha val="8700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3E9408A-9D62-4CB2-5BA7-FA7A47BC383E}"/>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16" name="TextBox 15">
            <a:extLst>
              <a:ext uri="{FF2B5EF4-FFF2-40B4-BE49-F238E27FC236}">
                <a16:creationId xmlns:a16="http://schemas.microsoft.com/office/drawing/2014/main" id="{61E1858F-C20C-F172-F15C-AC88CE5B2DBD}"/>
              </a:ext>
            </a:extLst>
          </p:cNvPr>
          <p:cNvSpPr txBox="1"/>
          <p:nvPr/>
        </p:nvSpPr>
        <p:spPr>
          <a:xfrm>
            <a:off x="1911927" y="3345873"/>
            <a:ext cx="184731" cy="369332"/>
          </a:xfrm>
          <a:prstGeom prst="rect">
            <a:avLst/>
          </a:prstGeom>
          <a:noFill/>
        </p:spPr>
        <p:txBody>
          <a:bodyPr wrap="none" rtlCol="0">
            <a:spAutoFit/>
          </a:bodyPr>
          <a:lstStyle/>
          <a:p>
            <a:endParaRPr lang="en-US" dirty="0"/>
          </a:p>
        </p:txBody>
      </p:sp>
      <p:pic>
        <p:nvPicPr>
          <p:cNvPr id="6" name="Picture 5" descr="A paper with text and words&#10;&#10;AI-generated content may be incorrect.">
            <a:extLst>
              <a:ext uri="{FF2B5EF4-FFF2-40B4-BE49-F238E27FC236}">
                <a16:creationId xmlns:a16="http://schemas.microsoft.com/office/drawing/2014/main" id="{B087F8E8-00B7-92DB-5C07-FBEBE0410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53340"/>
            <a:ext cx="6019800" cy="6751320"/>
          </a:xfrm>
          <a:prstGeom prst="rect">
            <a:avLst/>
          </a:prstGeom>
        </p:spPr>
      </p:pic>
      <p:pic>
        <p:nvPicPr>
          <p:cNvPr id="9" name="Picture 8" descr="A questionnaire with text on it&#10;&#10;AI-generated content may be incorrect.">
            <a:extLst>
              <a:ext uri="{FF2B5EF4-FFF2-40B4-BE49-F238E27FC236}">
                <a16:creationId xmlns:a16="http://schemas.microsoft.com/office/drawing/2014/main" id="{8AF094CD-89C1-E072-EFDB-59D8F8DA5E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0885" y="175952"/>
            <a:ext cx="6126774" cy="6628707"/>
          </a:xfrm>
          <a:prstGeom prst="rect">
            <a:avLst/>
          </a:prstGeom>
        </p:spPr>
      </p:pic>
    </p:spTree>
    <p:extLst>
      <p:ext uri="{BB962C8B-B14F-4D97-AF65-F5344CB8AC3E}">
        <p14:creationId xmlns:p14="http://schemas.microsoft.com/office/powerpoint/2010/main" val="18481501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background with black text&#10;&#10;Description automatically generated">
            <a:extLst>
              <a:ext uri="{FF2B5EF4-FFF2-40B4-BE49-F238E27FC236}">
                <a16:creationId xmlns:a16="http://schemas.microsoft.com/office/drawing/2014/main" id="{627EA5F0-18CA-6B95-D40D-ADF77057EA8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3404" y="2388326"/>
            <a:ext cx="7947660" cy="1889760"/>
          </a:xfrm>
        </p:spPr>
      </p:pic>
      <p:pic>
        <p:nvPicPr>
          <p:cNvPr id="4" name="Picture 3" descr="A close up of a text&#10;&#10;Description automatically generated">
            <a:extLst>
              <a:ext uri="{FF2B5EF4-FFF2-40B4-BE49-F238E27FC236}">
                <a16:creationId xmlns:a16="http://schemas.microsoft.com/office/drawing/2014/main" id="{88251C48-0529-D39A-94D9-303A4E9651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1876" y="3649949"/>
            <a:ext cx="8046720" cy="2705100"/>
          </a:xfrm>
          <a:prstGeom prst="rect">
            <a:avLst/>
          </a:prstGeom>
        </p:spPr>
      </p:pic>
      <p:sp>
        <p:nvSpPr>
          <p:cNvPr id="6" name="Rectangle 5">
            <a:extLst>
              <a:ext uri="{FF2B5EF4-FFF2-40B4-BE49-F238E27FC236}">
                <a16:creationId xmlns:a16="http://schemas.microsoft.com/office/drawing/2014/main" id="{3BB52317-4624-59FA-484D-8ABDAD51E8E1}"/>
              </a:ext>
            </a:extLst>
          </p:cNvPr>
          <p:cNvSpPr/>
          <p:nvPr/>
        </p:nvSpPr>
        <p:spPr>
          <a:xfrm>
            <a:off x="183404" y="-5408"/>
            <a:ext cx="11506615" cy="2585323"/>
          </a:xfrm>
          <a:prstGeom prst="rect">
            <a:avLst/>
          </a:prstGeom>
          <a:noFill/>
        </p:spPr>
        <p:txBody>
          <a:bodyPr wrap="square" lIns="91440" tIns="45720" rIns="91440" bIns="45720">
            <a:spAutoFit/>
          </a:bodyPr>
          <a:lstStyle/>
          <a:p>
            <a:pPr algn="ct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American Association of Orthodontists</a:t>
            </a:r>
          </a:p>
          <a:p>
            <a:pPr algn="ct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(AAO)</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cxnSp>
        <p:nvCxnSpPr>
          <p:cNvPr id="3" name="Straight Connector 2">
            <a:extLst>
              <a:ext uri="{FF2B5EF4-FFF2-40B4-BE49-F238E27FC236}">
                <a16:creationId xmlns:a16="http://schemas.microsoft.com/office/drawing/2014/main" id="{1ACEEBB4-C000-AA11-6451-D58F8AD4F4B3}"/>
              </a:ext>
            </a:extLst>
          </p:cNvPr>
          <p:cNvCxnSpPr>
            <a:cxnSpLocks/>
          </p:cNvCxnSpPr>
          <p:nvPr/>
        </p:nvCxnSpPr>
        <p:spPr>
          <a:xfrm>
            <a:off x="359228" y="3145972"/>
            <a:ext cx="293914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F8ACB9D-4A97-EC4F-EC30-51FA10E80565}"/>
              </a:ext>
            </a:extLst>
          </p:cNvPr>
          <p:cNvCxnSpPr>
            <a:cxnSpLocks/>
          </p:cNvCxnSpPr>
          <p:nvPr/>
        </p:nvCxnSpPr>
        <p:spPr>
          <a:xfrm>
            <a:off x="3298371" y="3145972"/>
            <a:ext cx="149134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9C3A571-4A12-EFD2-9FF0-9BDD465FD8C6}"/>
              </a:ext>
            </a:extLst>
          </p:cNvPr>
          <p:cNvCxnSpPr>
            <a:cxnSpLocks/>
          </p:cNvCxnSpPr>
          <p:nvPr/>
        </p:nvCxnSpPr>
        <p:spPr>
          <a:xfrm>
            <a:off x="4114800" y="4376059"/>
            <a:ext cx="7467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763611A-9C82-14F6-8592-DB9DCF4D33BF}"/>
              </a:ext>
            </a:extLst>
          </p:cNvPr>
          <p:cNvCxnSpPr>
            <a:cxnSpLocks/>
          </p:cNvCxnSpPr>
          <p:nvPr/>
        </p:nvCxnSpPr>
        <p:spPr>
          <a:xfrm>
            <a:off x="4114800" y="4582885"/>
            <a:ext cx="76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ED33DF-0AA0-BE70-1342-323486DDAE77}"/>
              </a:ext>
            </a:extLst>
          </p:cNvPr>
          <p:cNvCxnSpPr>
            <a:cxnSpLocks/>
          </p:cNvCxnSpPr>
          <p:nvPr/>
        </p:nvCxnSpPr>
        <p:spPr>
          <a:xfrm>
            <a:off x="4114800" y="5138057"/>
            <a:ext cx="698862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4A3F467-0940-2600-4D53-1370343BB49B}"/>
              </a:ext>
            </a:extLst>
          </p:cNvPr>
          <p:cNvCxnSpPr>
            <a:cxnSpLocks/>
          </p:cNvCxnSpPr>
          <p:nvPr/>
        </p:nvCxnSpPr>
        <p:spPr>
          <a:xfrm>
            <a:off x="4114800" y="5366658"/>
            <a:ext cx="382088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D9EFD6B-AA75-B41A-0A47-9234F73CA526}"/>
              </a:ext>
            </a:extLst>
          </p:cNvPr>
          <p:cNvCxnSpPr>
            <a:cxnSpLocks/>
          </p:cNvCxnSpPr>
          <p:nvPr/>
        </p:nvCxnSpPr>
        <p:spPr>
          <a:xfrm>
            <a:off x="5845629" y="6019801"/>
            <a:ext cx="90351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006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1+#ppt_w/2"/>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6"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1+#ppt_w/2"/>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6"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1+#ppt_w/2"/>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6"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1+#ppt_w/2"/>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6"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1+#ppt_w/2"/>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par>
                                <p:cTn id="45" presetID="2" presetClass="entr" presetSubtype="6"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fill="hold"/>
                                        <p:tgtEl>
                                          <p:spTgt spid="17"/>
                                        </p:tgtEl>
                                        <p:attrNameLst>
                                          <p:attrName>ppt_x</p:attrName>
                                        </p:attrNameLst>
                                      </p:cBhvr>
                                      <p:tavLst>
                                        <p:tav tm="0">
                                          <p:val>
                                            <p:strVal val="1+#ppt_w/2"/>
                                          </p:val>
                                        </p:tav>
                                        <p:tav tm="100000">
                                          <p:val>
                                            <p:strVal val="#ppt_x"/>
                                          </p:val>
                                        </p:tav>
                                      </p:tavLst>
                                    </p:anim>
                                    <p:anim calcmode="lin" valueType="num">
                                      <p:cBhvr additive="base">
                                        <p:cTn id="48" dur="500" fill="hold"/>
                                        <p:tgtEl>
                                          <p:spTgt spid="17"/>
                                        </p:tgtEl>
                                        <p:attrNameLst>
                                          <p:attrName>ppt_y</p:attrName>
                                        </p:attrNameLst>
                                      </p:cBhvr>
                                      <p:tavLst>
                                        <p:tav tm="0">
                                          <p:val>
                                            <p:strVal val="1+#ppt_h/2"/>
                                          </p:val>
                                        </p:tav>
                                        <p:tav tm="100000">
                                          <p:val>
                                            <p:strVal val="#ppt_y"/>
                                          </p:val>
                                        </p:tav>
                                      </p:tavLst>
                                    </p:anim>
                                  </p:childTnLst>
                                </p:cTn>
                              </p:par>
                              <p:par>
                                <p:cTn id="49" presetID="2" presetClass="entr" presetSubtype="6"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additive="base">
                                        <p:cTn id="51" dur="500" fill="hold"/>
                                        <p:tgtEl>
                                          <p:spTgt spid="19"/>
                                        </p:tgtEl>
                                        <p:attrNameLst>
                                          <p:attrName>ppt_x</p:attrName>
                                        </p:attrNameLst>
                                      </p:cBhvr>
                                      <p:tavLst>
                                        <p:tav tm="0">
                                          <p:val>
                                            <p:strVal val="1+#ppt_w/2"/>
                                          </p:val>
                                        </p:tav>
                                        <p:tav tm="100000">
                                          <p:val>
                                            <p:strVal val="#ppt_x"/>
                                          </p:val>
                                        </p:tav>
                                      </p:tavLst>
                                    </p:anim>
                                    <p:anim calcmode="lin" valueType="num">
                                      <p:cBhvr additive="base">
                                        <p:cTn id="5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383CC5D-71E8-4CB2-8E4A-F1E4FF6DC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2DA5AC1-43C5-4243-9028-07DBB80D0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
            <a:ext cx="12192000" cy="1600201"/>
          </a:xfrm>
          <a:prstGeom prst="rect">
            <a:avLst/>
          </a:prstGeom>
          <a:gradFill>
            <a:gsLst>
              <a:gs pos="0">
                <a:schemeClr val="accent5">
                  <a:alpha val="83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A4EDA1C-27A1-4C83-ACE4-6675EC924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9161" y="9109"/>
            <a:ext cx="7792839" cy="1594270"/>
          </a:xfrm>
          <a:prstGeom prst="rect">
            <a:avLst/>
          </a:prstGeom>
          <a:gradFill>
            <a:gsLst>
              <a:gs pos="22000">
                <a:schemeClr val="accent2">
                  <a:alpha val="0"/>
                </a:schemeClr>
              </a:gs>
              <a:gs pos="99000">
                <a:schemeClr val="accent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1C2185E4-B584-4B9D-9440-DEA0FB9D94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9021976" y="-906246"/>
            <a:ext cx="1602951" cy="3416298"/>
          </a:xfrm>
          <a:prstGeom prst="rect">
            <a:avLst/>
          </a:prstGeom>
          <a:gradFill>
            <a:gsLst>
              <a:gs pos="45000">
                <a:schemeClr val="accent4">
                  <a:alpha val="0"/>
                </a:schemeClr>
              </a:gs>
              <a:gs pos="99000">
                <a:schemeClr val="accent6">
                  <a:alpha val="33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FF33EC8A-EE0A-4395-97E2-DAD467CF73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451242" y="0"/>
            <a:ext cx="9729549" cy="1600198"/>
          </a:xfrm>
          <a:prstGeom prst="rect">
            <a:avLst/>
          </a:prstGeom>
          <a:gradFill>
            <a:gsLst>
              <a:gs pos="0">
                <a:schemeClr val="accent5">
                  <a:alpha val="30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FF85DA95-16A4-404E-9BFF-27F8E4FC78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430"/>
            <a:ext cx="7910111" cy="1600198"/>
          </a:xfrm>
          <a:prstGeom prst="rect">
            <a:avLst/>
          </a:prstGeom>
          <a:gradFill>
            <a:gsLst>
              <a:gs pos="0">
                <a:schemeClr val="accent5">
                  <a:alpha val="21000"/>
                </a:schemeClr>
              </a:gs>
              <a:gs pos="99000">
                <a:schemeClr val="accent5">
                  <a:alpha val="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49CBC81-0A1D-4FF5-AA31-0E0EE28D8127}"/>
              </a:ext>
            </a:extLst>
          </p:cNvPr>
          <p:cNvSpPr>
            <a:spLocks noGrp="1"/>
          </p:cNvSpPr>
          <p:nvPr>
            <p:ph type="title"/>
          </p:nvPr>
        </p:nvSpPr>
        <p:spPr>
          <a:xfrm>
            <a:off x="1157084" y="374427"/>
            <a:ext cx="10374517" cy="971512"/>
          </a:xfrm>
        </p:spPr>
        <p:txBody>
          <a:bodyPr anchor="ctr">
            <a:normAutofit/>
          </a:bodyPr>
          <a:lstStyle/>
          <a:p>
            <a:pPr algn="ctr"/>
            <a:r>
              <a:rPr lang="en-US" sz="3200" dirty="0">
                <a:solidFill>
                  <a:schemeClr val="bg1"/>
                </a:solidFill>
                <a:latin typeface="Bookman Old Style" panose="02050604050505020204" pitchFamily="18" charset="0"/>
              </a:rPr>
              <a:t>What is oral health</a:t>
            </a:r>
          </a:p>
        </p:txBody>
      </p:sp>
      <p:pic>
        <p:nvPicPr>
          <p:cNvPr id="19" name="Picture 18" descr="Castle Creek Pediatric Dentistry">
            <a:extLst>
              <a:ext uri="{FF2B5EF4-FFF2-40B4-BE49-F238E27FC236}">
                <a16:creationId xmlns:a16="http://schemas.microsoft.com/office/drawing/2014/main" id="{4E32BFD6-5ED2-924A-3A90-C40F8FB214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4556" y="5877864"/>
            <a:ext cx="2767444" cy="9801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erson smiling with a hat on her head&#10;&#10;Description automatically generated">
            <a:extLst>
              <a:ext uri="{FF2B5EF4-FFF2-40B4-BE49-F238E27FC236}">
                <a16:creationId xmlns:a16="http://schemas.microsoft.com/office/drawing/2014/main" id="{DCE058C5-E387-CBF9-190F-FD22F4D6BC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743" y="1810689"/>
            <a:ext cx="6096000" cy="4067175"/>
          </a:xfrm>
          <a:prstGeom prst="rect">
            <a:avLst/>
          </a:prstGeom>
        </p:spPr>
      </p:pic>
      <p:sp>
        <p:nvSpPr>
          <p:cNvPr id="7" name="TextBox 6">
            <a:extLst>
              <a:ext uri="{FF2B5EF4-FFF2-40B4-BE49-F238E27FC236}">
                <a16:creationId xmlns:a16="http://schemas.microsoft.com/office/drawing/2014/main" id="{8A1E42DD-DFA9-3717-1A36-CBB651FEF3C6}"/>
              </a:ext>
            </a:extLst>
          </p:cNvPr>
          <p:cNvSpPr txBox="1"/>
          <p:nvPr/>
        </p:nvSpPr>
        <p:spPr>
          <a:xfrm>
            <a:off x="6344342" y="1810689"/>
            <a:ext cx="5336029" cy="646331"/>
          </a:xfrm>
          <a:prstGeom prst="rect">
            <a:avLst/>
          </a:prstGeom>
          <a:noFill/>
        </p:spPr>
        <p:txBody>
          <a:bodyPr wrap="square" rtlCol="0">
            <a:spAutoFit/>
          </a:bodyPr>
          <a:lstStyle/>
          <a:p>
            <a:r>
              <a:rPr lang="en-US" dirty="0"/>
              <a:t>Do we consider Growth and Development in this definition?</a:t>
            </a:r>
          </a:p>
        </p:txBody>
      </p:sp>
      <p:sp>
        <p:nvSpPr>
          <p:cNvPr id="9" name="TextBox 8">
            <a:extLst>
              <a:ext uri="{FF2B5EF4-FFF2-40B4-BE49-F238E27FC236}">
                <a16:creationId xmlns:a16="http://schemas.microsoft.com/office/drawing/2014/main" id="{6CCBC1F3-8216-A366-5D98-4E0E5A1D7206}"/>
              </a:ext>
            </a:extLst>
          </p:cNvPr>
          <p:cNvSpPr txBox="1"/>
          <p:nvPr/>
        </p:nvSpPr>
        <p:spPr>
          <a:xfrm>
            <a:off x="6335486" y="2755017"/>
            <a:ext cx="5187259" cy="1754326"/>
          </a:xfrm>
          <a:prstGeom prst="rect">
            <a:avLst/>
          </a:prstGeom>
          <a:noFill/>
        </p:spPr>
        <p:txBody>
          <a:bodyPr wrap="square" rtlCol="0">
            <a:spAutoFit/>
          </a:bodyPr>
          <a:lstStyle/>
          <a:p>
            <a:pPr algn="l"/>
            <a:r>
              <a:rPr lang="en-US" b="0" i="0" dirty="0">
                <a:solidFill>
                  <a:srgbClr val="000000"/>
                </a:solidFill>
                <a:effectLst/>
                <a:latin typeface="Open Sans" panose="020B0606030504020204" pitchFamily="34" charset="0"/>
              </a:rPr>
              <a:t>“The interrelation of malocclusion, oral and general health should be taught in dental education such as malocclusion and periodontitis or caries and potential for traumatic damage of teeth and airway obstruction with all consequences.”</a:t>
            </a:r>
          </a:p>
        </p:txBody>
      </p:sp>
      <p:sp>
        <p:nvSpPr>
          <p:cNvPr id="11" name="TextBox 10">
            <a:extLst>
              <a:ext uri="{FF2B5EF4-FFF2-40B4-BE49-F238E27FC236}">
                <a16:creationId xmlns:a16="http://schemas.microsoft.com/office/drawing/2014/main" id="{956C8E17-700D-9424-1309-CBBE49E13EDD}"/>
              </a:ext>
            </a:extLst>
          </p:cNvPr>
          <p:cNvSpPr txBox="1"/>
          <p:nvPr/>
        </p:nvSpPr>
        <p:spPr>
          <a:xfrm>
            <a:off x="6542314" y="5620424"/>
            <a:ext cx="4898572" cy="507831"/>
          </a:xfrm>
          <a:prstGeom prst="rect">
            <a:avLst/>
          </a:prstGeom>
          <a:noFill/>
        </p:spPr>
        <p:txBody>
          <a:bodyPr wrap="square" rtlCol="0">
            <a:spAutoFit/>
          </a:bodyPr>
          <a:lstStyle/>
          <a:p>
            <a:r>
              <a:rPr lang="en-US" sz="900" b="0" i="0" dirty="0">
                <a:solidFill>
                  <a:srgbClr val="212121"/>
                </a:solidFill>
                <a:effectLst/>
                <a:latin typeface="Roboto" panose="02000000000000000000" pitchFamily="2" charset="0"/>
              </a:rPr>
              <a:t>Enzo B. Malocclusion in orthodontics and oral health: Adopted by the General Assembly: September 2019, San Francisco, United States of America. Int Dent J. 2020 Feb;70(1):11-12. doi: 10.1111/idj.12554. PMID: 31985819; PMCID: PMC9379163.</a:t>
            </a:r>
            <a:endParaRPr lang="en-US" sz="900" dirty="0"/>
          </a:p>
        </p:txBody>
      </p:sp>
    </p:spTree>
    <p:extLst>
      <p:ext uri="{BB962C8B-B14F-4D97-AF65-F5344CB8AC3E}">
        <p14:creationId xmlns:p14="http://schemas.microsoft.com/office/powerpoint/2010/main" val="125061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383CC5D-71E8-4CB2-8E4A-F1E4FF6DC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2DA5AC1-43C5-4243-9028-07DBB80D0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
            <a:ext cx="12192000" cy="1600201"/>
          </a:xfrm>
          <a:prstGeom prst="rect">
            <a:avLst/>
          </a:prstGeom>
          <a:gradFill>
            <a:gsLst>
              <a:gs pos="0">
                <a:schemeClr val="accent5">
                  <a:alpha val="83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A4EDA1C-27A1-4C83-ACE4-6675EC924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9161" y="9109"/>
            <a:ext cx="7792839" cy="1594270"/>
          </a:xfrm>
          <a:prstGeom prst="rect">
            <a:avLst/>
          </a:prstGeom>
          <a:gradFill>
            <a:gsLst>
              <a:gs pos="22000">
                <a:schemeClr val="accent2">
                  <a:alpha val="0"/>
                </a:schemeClr>
              </a:gs>
              <a:gs pos="99000">
                <a:schemeClr val="accent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1C2185E4-B584-4B9D-9440-DEA0FB9D94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9021976" y="-906246"/>
            <a:ext cx="1602951" cy="3416298"/>
          </a:xfrm>
          <a:prstGeom prst="rect">
            <a:avLst/>
          </a:prstGeom>
          <a:gradFill>
            <a:gsLst>
              <a:gs pos="45000">
                <a:schemeClr val="accent4">
                  <a:alpha val="0"/>
                </a:schemeClr>
              </a:gs>
              <a:gs pos="99000">
                <a:schemeClr val="accent6">
                  <a:alpha val="33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FF33EC8A-EE0A-4395-97E2-DAD467CF73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451242" y="0"/>
            <a:ext cx="9729549" cy="1600198"/>
          </a:xfrm>
          <a:prstGeom prst="rect">
            <a:avLst/>
          </a:prstGeom>
          <a:gradFill>
            <a:gsLst>
              <a:gs pos="0">
                <a:schemeClr val="accent5">
                  <a:alpha val="30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FF85DA95-16A4-404E-9BFF-27F8E4FC78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430"/>
            <a:ext cx="7910111" cy="1600198"/>
          </a:xfrm>
          <a:prstGeom prst="rect">
            <a:avLst/>
          </a:prstGeom>
          <a:gradFill>
            <a:gsLst>
              <a:gs pos="0">
                <a:schemeClr val="accent5">
                  <a:alpha val="21000"/>
                </a:schemeClr>
              </a:gs>
              <a:gs pos="99000">
                <a:schemeClr val="accent5">
                  <a:alpha val="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49CBC81-0A1D-4FF5-AA31-0E0EE28D8127}"/>
              </a:ext>
            </a:extLst>
          </p:cNvPr>
          <p:cNvSpPr>
            <a:spLocks noGrp="1"/>
          </p:cNvSpPr>
          <p:nvPr>
            <p:ph type="title"/>
          </p:nvPr>
        </p:nvSpPr>
        <p:spPr>
          <a:xfrm>
            <a:off x="1157084" y="374427"/>
            <a:ext cx="10374517" cy="971512"/>
          </a:xfrm>
        </p:spPr>
        <p:txBody>
          <a:bodyPr anchor="ctr">
            <a:normAutofit/>
          </a:bodyPr>
          <a:lstStyle/>
          <a:p>
            <a:pPr algn="ctr"/>
            <a:r>
              <a:rPr lang="en-US" sz="3200" dirty="0">
                <a:solidFill>
                  <a:schemeClr val="bg1"/>
                </a:solidFill>
                <a:latin typeface="Bookman Old Style" panose="02050604050505020204" pitchFamily="18" charset="0"/>
              </a:rPr>
              <a:t>AAPD</a:t>
            </a:r>
            <a:br>
              <a:rPr lang="en-US" sz="3200" dirty="0">
                <a:solidFill>
                  <a:schemeClr val="bg1"/>
                </a:solidFill>
                <a:latin typeface="Bookman Old Style" panose="02050604050505020204" pitchFamily="18" charset="0"/>
              </a:rPr>
            </a:br>
            <a:r>
              <a:rPr lang="en-US" sz="1200" dirty="0">
                <a:solidFill>
                  <a:schemeClr val="bg1"/>
                </a:solidFill>
                <a:latin typeface="Bookman Old Style" panose="02050604050505020204" pitchFamily="18" charset="0"/>
              </a:rPr>
              <a:t>(American academy of pediatric dentistry)</a:t>
            </a:r>
          </a:p>
        </p:txBody>
      </p:sp>
      <p:pic>
        <p:nvPicPr>
          <p:cNvPr id="19" name="Picture 18" descr="Castle Creek Pediatric Dentistry">
            <a:extLst>
              <a:ext uri="{FF2B5EF4-FFF2-40B4-BE49-F238E27FC236}">
                <a16:creationId xmlns:a16="http://schemas.microsoft.com/office/drawing/2014/main" id="{4E32BFD6-5ED2-924A-3A90-C40F8FB214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4556" y="5877864"/>
            <a:ext cx="2767444" cy="98013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close-up of a document&#10;&#10;Description automatically generated">
            <a:extLst>
              <a:ext uri="{FF2B5EF4-FFF2-40B4-BE49-F238E27FC236}">
                <a16:creationId xmlns:a16="http://schemas.microsoft.com/office/drawing/2014/main" id="{6D129844-AE54-8965-E661-8B44455713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2942" y="1345939"/>
            <a:ext cx="7688580" cy="5311140"/>
          </a:xfrm>
          <a:prstGeom prst="rect">
            <a:avLst/>
          </a:prstGeom>
        </p:spPr>
      </p:pic>
      <p:sp>
        <p:nvSpPr>
          <p:cNvPr id="17" name="Speech Bubble: Rectangle 16">
            <a:extLst>
              <a:ext uri="{FF2B5EF4-FFF2-40B4-BE49-F238E27FC236}">
                <a16:creationId xmlns:a16="http://schemas.microsoft.com/office/drawing/2014/main" id="{8B7F55A9-9BFB-40AD-4AA2-341BB070DFC7}"/>
              </a:ext>
            </a:extLst>
          </p:cNvPr>
          <p:cNvSpPr/>
          <p:nvPr/>
        </p:nvSpPr>
        <p:spPr>
          <a:xfrm>
            <a:off x="81209" y="3149600"/>
            <a:ext cx="12099582" cy="891822"/>
          </a:xfrm>
          <a:prstGeom prst="wedgeRectCallout">
            <a:avLst>
              <a:gd name="adj1" fmla="val -20923"/>
              <a:gd name="adj2" fmla="val 63721"/>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CD774936-F62F-0009-26D8-4C22071144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209" y="3429000"/>
            <a:ext cx="12029582" cy="360749"/>
          </a:xfrm>
          <a:prstGeom prst="rect">
            <a:avLst/>
          </a:prstGeom>
        </p:spPr>
      </p:pic>
      <p:sp>
        <p:nvSpPr>
          <p:cNvPr id="23" name="Speech Bubble: Rectangle 22">
            <a:extLst>
              <a:ext uri="{FF2B5EF4-FFF2-40B4-BE49-F238E27FC236}">
                <a16:creationId xmlns:a16="http://schemas.microsoft.com/office/drawing/2014/main" id="{D402EE37-1ABC-6630-8BD4-9932D229A683}"/>
              </a:ext>
            </a:extLst>
          </p:cNvPr>
          <p:cNvSpPr/>
          <p:nvPr/>
        </p:nvSpPr>
        <p:spPr>
          <a:xfrm>
            <a:off x="2412942" y="4630640"/>
            <a:ext cx="7688580" cy="1979568"/>
          </a:xfrm>
          <a:prstGeom prst="wedgeRectCallou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descr="A text in a book&#10;&#10;Description automatically generated">
            <a:extLst>
              <a:ext uri="{FF2B5EF4-FFF2-40B4-BE49-F238E27FC236}">
                <a16:creationId xmlns:a16="http://schemas.microsoft.com/office/drawing/2014/main" id="{9B5184B1-2B93-6265-DE38-6727AE3E49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10558" y="4865914"/>
            <a:ext cx="6856897" cy="1576797"/>
          </a:xfrm>
          <a:prstGeom prst="rect">
            <a:avLst/>
          </a:prstGeom>
        </p:spPr>
      </p:pic>
    </p:spTree>
    <p:extLst>
      <p:ext uri="{BB962C8B-B14F-4D97-AF65-F5344CB8AC3E}">
        <p14:creationId xmlns:p14="http://schemas.microsoft.com/office/powerpoint/2010/main" val="2288158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xit" presetSubtype="0" fill="hold" grpId="1" nodeType="clickEffect">
                                  <p:stCondLst>
                                    <p:cond delay="0"/>
                                  </p:stCondLst>
                                  <p:childTnLst>
                                    <p:animEffect transition="out" filter="fade">
                                      <p:cBhvr>
                                        <p:cTn id="30" dur="1000"/>
                                        <p:tgtEl>
                                          <p:spTgt spid="17"/>
                                        </p:tgtEl>
                                      </p:cBhvr>
                                    </p:animEffect>
                                    <p:anim calcmode="lin" valueType="num">
                                      <p:cBhvr>
                                        <p:cTn id="31" dur="1000"/>
                                        <p:tgtEl>
                                          <p:spTgt spid="17"/>
                                        </p:tgtEl>
                                        <p:attrNameLst>
                                          <p:attrName>ppt_x</p:attrName>
                                        </p:attrNameLst>
                                      </p:cBhvr>
                                      <p:tavLst>
                                        <p:tav tm="0">
                                          <p:val>
                                            <p:strVal val="ppt_x"/>
                                          </p:val>
                                        </p:tav>
                                        <p:tav tm="100000">
                                          <p:val>
                                            <p:strVal val="ppt_x"/>
                                          </p:val>
                                        </p:tav>
                                      </p:tavLst>
                                    </p:anim>
                                    <p:anim calcmode="lin" valueType="num">
                                      <p:cBhvr>
                                        <p:cTn id="32" dur="1000"/>
                                        <p:tgtEl>
                                          <p:spTgt spid="17"/>
                                        </p:tgtEl>
                                        <p:attrNameLst>
                                          <p:attrName>ppt_y</p:attrName>
                                        </p:attrNameLst>
                                      </p:cBhvr>
                                      <p:tavLst>
                                        <p:tav tm="0">
                                          <p:val>
                                            <p:strVal val="ppt_y"/>
                                          </p:val>
                                        </p:tav>
                                        <p:tav tm="100000">
                                          <p:val>
                                            <p:strVal val="ppt_y+.1"/>
                                          </p:val>
                                        </p:tav>
                                      </p:tavLst>
                                    </p:anim>
                                    <p:set>
                                      <p:cBhvr>
                                        <p:cTn id="33" dur="1" fill="hold">
                                          <p:stCondLst>
                                            <p:cond delay="999"/>
                                          </p:stCondLst>
                                        </p:cTn>
                                        <p:tgtEl>
                                          <p:spTgt spid="17"/>
                                        </p:tgtEl>
                                        <p:attrNameLst>
                                          <p:attrName>style.visibility</p:attrName>
                                        </p:attrNameLst>
                                      </p:cBhvr>
                                      <p:to>
                                        <p:strVal val="hidden"/>
                                      </p:to>
                                    </p:set>
                                  </p:childTnLst>
                                </p:cTn>
                              </p:par>
                              <p:par>
                                <p:cTn id="34" presetID="42" presetClass="exit" presetSubtype="0" fill="hold" nodeType="withEffect">
                                  <p:stCondLst>
                                    <p:cond delay="0"/>
                                  </p:stCondLst>
                                  <p:childTnLst>
                                    <p:animEffect transition="out" filter="fade">
                                      <p:cBhvr>
                                        <p:cTn id="35" dur="1000"/>
                                        <p:tgtEl>
                                          <p:spTgt spid="15"/>
                                        </p:tgtEl>
                                      </p:cBhvr>
                                    </p:animEffect>
                                    <p:anim calcmode="lin" valueType="num">
                                      <p:cBhvr>
                                        <p:cTn id="36" dur="1000"/>
                                        <p:tgtEl>
                                          <p:spTgt spid="15"/>
                                        </p:tgtEl>
                                        <p:attrNameLst>
                                          <p:attrName>ppt_x</p:attrName>
                                        </p:attrNameLst>
                                      </p:cBhvr>
                                      <p:tavLst>
                                        <p:tav tm="0">
                                          <p:val>
                                            <p:strVal val="ppt_x"/>
                                          </p:val>
                                        </p:tav>
                                        <p:tav tm="100000">
                                          <p:val>
                                            <p:strVal val="ppt_x"/>
                                          </p:val>
                                        </p:tav>
                                      </p:tavLst>
                                    </p:anim>
                                    <p:anim calcmode="lin" valueType="num">
                                      <p:cBhvr>
                                        <p:cTn id="37" dur="1000"/>
                                        <p:tgtEl>
                                          <p:spTgt spid="15"/>
                                        </p:tgtEl>
                                        <p:attrNameLst>
                                          <p:attrName>ppt_y</p:attrName>
                                        </p:attrNameLst>
                                      </p:cBhvr>
                                      <p:tavLst>
                                        <p:tav tm="0">
                                          <p:val>
                                            <p:strVal val="ppt_y"/>
                                          </p:val>
                                        </p:tav>
                                        <p:tav tm="100000">
                                          <p:val>
                                            <p:strVal val="ppt_y+.1"/>
                                          </p:val>
                                        </p:tav>
                                      </p:tavLst>
                                    </p:anim>
                                    <p:set>
                                      <p:cBhvr>
                                        <p:cTn id="38" dur="1" fill="hold">
                                          <p:stCondLst>
                                            <p:cond delay="999"/>
                                          </p:stCondLst>
                                        </p:cTn>
                                        <p:tgtEl>
                                          <p:spTgt spid="15"/>
                                        </p:tgtEl>
                                        <p:attrNameLst>
                                          <p:attrName>style.visibility</p:attrName>
                                        </p:attrNameLst>
                                      </p:cBhvr>
                                      <p:to>
                                        <p:strVal val="hidden"/>
                                      </p:to>
                                    </p:set>
                                  </p:childTnLst>
                                </p:cTn>
                              </p:par>
                              <p:par>
                                <p:cTn id="39" presetID="42" presetClass="exit" presetSubtype="0" fill="hold" grpId="1" nodeType="withEffect">
                                  <p:stCondLst>
                                    <p:cond delay="0"/>
                                  </p:stCondLst>
                                  <p:childTnLst>
                                    <p:animEffect transition="out" filter="fade">
                                      <p:cBhvr>
                                        <p:cTn id="40" dur="1000"/>
                                        <p:tgtEl>
                                          <p:spTgt spid="23"/>
                                        </p:tgtEl>
                                      </p:cBhvr>
                                    </p:animEffect>
                                    <p:anim calcmode="lin" valueType="num">
                                      <p:cBhvr>
                                        <p:cTn id="41" dur="1000"/>
                                        <p:tgtEl>
                                          <p:spTgt spid="23"/>
                                        </p:tgtEl>
                                        <p:attrNameLst>
                                          <p:attrName>ppt_x</p:attrName>
                                        </p:attrNameLst>
                                      </p:cBhvr>
                                      <p:tavLst>
                                        <p:tav tm="0">
                                          <p:val>
                                            <p:strVal val="ppt_x"/>
                                          </p:val>
                                        </p:tav>
                                        <p:tav tm="100000">
                                          <p:val>
                                            <p:strVal val="ppt_x"/>
                                          </p:val>
                                        </p:tav>
                                      </p:tavLst>
                                    </p:anim>
                                    <p:anim calcmode="lin" valueType="num">
                                      <p:cBhvr>
                                        <p:cTn id="42" dur="1000"/>
                                        <p:tgtEl>
                                          <p:spTgt spid="23"/>
                                        </p:tgtEl>
                                        <p:attrNameLst>
                                          <p:attrName>ppt_y</p:attrName>
                                        </p:attrNameLst>
                                      </p:cBhvr>
                                      <p:tavLst>
                                        <p:tav tm="0">
                                          <p:val>
                                            <p:strVal val="ppt_y"/>
                                          </p:val>
                                        </p:tav>
                                        <p:tav tm="100000">
                                          <p:val>
                                            <p:strVal val="ppt_y+.1"/>
                                          </p:val>
                                        </p:tav>
                                      </p:tavLst>
                                    </p:anim>
                                    <p:set>
                                      <p:cBhvr>
                                        <p:cTn id="43" dur="1" fill="hold">
                                          <p:stCondLst>
                                            <p:cond delay="999"/>
                                          </p:stCondLst>
                                        </p:cTn>
                                        <p:tgtEl>
                                          <p:spTgt spid="23"/>
                                        </p:tgtEl>
                                        <p:attrNameLst>
                                          <p:attrName>style.visibility</p:attrName>
                                        </p:attrNameLst>
                                      </p:cBhvr>
                                      <p:to>
                                        <p:strVal val="hidden"/>
                                      </p:to>
                                    </p:set>
                                  </p:childTnLst>
                                </p:cTn>
                              </p:par>
                              <p:par>
                                <p:cTn id="44" presetID="42" presetClass="exit" presetSubtype="0" fill="hold" nodeType="withEffect">
                                  <p:stCondLst>
                                    <p:cond delay="0"/>
                                  </p:stCondLst>
                                  <p:childTnLst>
                                    <p:animEffect transition="out" filter="fade">
                                      <p:cBhvr>
                                        <p:cTn id="45" dur="1000"/>
                                        <p:tgtEl>
                                          <p:spTgt spid="22"/>
                                        </p:tgtEl>
                                      </p:cBhvr>
                                    </p:animEffect>
                                    <p:anim calcmode="lin" valueType="num">
                                      <p:cBhvr>
                                        <p:cTn id="46" dur="1000"/>
                                        <p:tgtEl>
                                          <p:spTgt spid="22"/>
                                        </p:tgtEl>
                                        <p:attrNameLst>
                                          <p:attrName>ppt_x</p:attrName>
                                        </p:attrNameLst>
                                      </p:cBhvr>
                                      <p:tavLst>
                                        <p:tav tm="0">
                                          <p:val>
                                            <p:strVal val="ppt_x"/>
                                          </p:val>
                                        </p:tav>
                                        <p:tav tm="100000">
                                          <p:val>
                                            <p:strVal val="ppt_x"/>
                                          </p:val>
                                        </p:tav>
                                      </p:tavLst>
                                    </p:anim>
                                    <p:anim calcmode="lin" valueType="num">
                                      <p:cBhvr>
                                        <p:cTn id="47" dur="1000"/>
                                        <p:tgtEl>
                                          <p:spTgt spid="22"/>
                                        </p:tgtEl>
                                        <p:attrNameLst>
                                          <p:attrName>ppt_y</p:attrName>
                                        </p:attrNameLst>
                                      </p:cBhvr>
                                      <p:tavLst>
                                        <p:tav tm="0">
                                          <p:val>
                                            <p:strVal val="ppt_y"/>
                                          </p:val>
                                        </p:tav>
                                        <p:tav tm="100000">
                                          <p:val>
                                            <p:strVal val="ppt_y+.1"/>
                                          </p:val>
                                        </p:tav>
                                      </p:tavLst>
                                    </p:anim>
                                    <p:set>
                                      <p:cBhvr>
                                        <p:cTn id="48" dur="1" fill="hold">
                                          <p:stCondLst>
                                            <p:cond delay="9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23" grpId="0" animBg="1"/>
      <p:bldP spid="23" grpId="1"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383CC5D-71E8-4CB2-8E4A-F1E4FF6DC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2DA5AC1-43C5-4243-9028-07DBB80D0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
            <a:ext cx="12192000" cy="1600201"/>
          </a:xfrm>
          <a:prstGeom prst="rect">
            <a:avLst/>
          </a:prstGeom>
          <a:gradFill>
            <a:gsLst>
              <a:gs pos="0">
                <a:schemeClr val="accent5">
                  <a:alpha val="83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A4EDA1C-27A1-4C83-ACE4-6675EC924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9161" y="9109"/>
            <a:ext cx="7792839" cy="1594270"/>
          </a:xfrm>
          <a:prstGeom prst="rect">
            <a:avLst/>
          </a:prstGeom>
          <a:gradFill>
            <a:gsLst>
              <a:gs pos="22000">
                <a:schemeClr val="accent2">
                  <a:alpha val="0"/>
                </a:schemeClr>
              </a:gs>
              <a:gs pos="99000">
                <a:schemeClr val="accent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1C2185E4-B584-4B9D-9440-DEA0FB9D94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9021976" y="-906246"/>
            <a:ext cx="1602951" cy="3416298"/>
          </a:xfrm>
          <a:prstGeom prst="rect">
            <a:avLst/>
          </a:prstGeom>
          <a:gradFill>
            <a:gsLst>
              <a:gs pos="45000">
                <a:schemeClr val="accent4">
                  <a:alpha val="0"/>
                </a:schemeClr>
              </a:gs>
              <a:gs pos="99000">
                <a:schemeClr val="accent6">
                  <a:alpha val="33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FF33EC8A-EE0A-4395-97E2-DAD467CF73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451242" y="0"/>
            <a:ext cx="9729549" cy="1600198"/>
          </a:xfrm>
          <a:prstGeom prst="rect">
            <a:avLst/>
          </a:prstGeom>
          <a:gradFill>
            <a:gsLst>
              <a:gs pos="0">
                <a:schemeClr val="accent5">
                  <a:alpha val="30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FF85DA95-16A4-404E-9BFF-27F8E4FC78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430"/>
            <a:ext cx="7910111" cy="1600198"/>
          </a:xfrm>
          <a:prstGeom prst="rect">
            <a:avLst/>
          </a:prstGeom>
          <a:gradFill>
            <a:gsLst>
              <a:gs pos="0">
                <a:schemeClr val="accent5">
                  <a:alpha val="21000"/>
                </a:schemeClr>
              </a:gs>
              <a:gs pos="99000">
                <a:schemeClr val="accent5">
                  <a:alpha val="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49CBC81-0A1D-4FF5-AA31-0E0EE28D8127}"/>
              </a:ext>
            </a:extLst>
          </p:cNvPr>
          <p:cNvSpPr>
            <a:spLocks noGrp="1"/>
          </p:cNvSpPr>
          <p:nvPr>
            <p:ph type="title"/>
          </p:nvPr>
        </p:nvSpPr>
        <p:spPr>
          <a:xfrm>
            <a:off x="1157084" y="374427"/>
            <a:ext cx="10374517" cy="971512"/>
          </a:xfrm>
        </p:spPr>
        <p:txBody>
          <a:bodyPr anchor="ctr">
            <a:normAutofit/>
          </a:bodyPr>
          <a:lstStyle/>
          <a:p>
            <a:pPr algn="ctr"/>
            <a:r>
              <a:rPr lang="en-US" sz="3200" dirty="0">
                <a:solidFill>
                  <a:schemeClr val="bg1"/>
                </a:solidFill>
                <a:latin typeface="Bookman Old Style" panose="02050604050505020204" pitchFamily="18" charset="0"/>
              </a:rPr>
              <a:t>AAPD</a:t>
            </a:r>
            <a:br>
              <a:rPr lang="en-US" sz="3200" dirty="0">
                <a:solidFill>
                  <a:schemeClr val="bg1"/>
                </a:solidFill>
                <a:latin typeface="Bookman Old Style" panose="02050604050505020204" pitchFamily="18" charset="0"/>
              </a:rPr>
            </a:br>
            <a:r>
              <a:rPr lang="en-US" sz="1200" dirty="0">
                <a:solidFill>
                  <a:schemeClr val="bg1"/>
                </a:solidFill>
                <a:latin typeface="Bookman Old Style" panose="02050604050505020204" pitchFamily="18" charset="0"/>
              </a:rPr>
              <a:t>(American academy of pediatric dentistry)</a:t>
            </a:r>
          </a:p>
        </p:txBody>
      </p:sp>
      <p:pic>
        <p:nvPicPr>
          <p:cNvPr id="19" name="Picture 18" descr="Castle Creek Pediatric Dentistry">
            <a:extLst>
              <a:ext uri="{FF2B5EF4-FFF2-40B4-BE49-F238E27FC236}">
                <a16:creationId xmlns:a16="http://schemas.microsoft.com/office/drawing/2014/main" id="{4E32BFD6-5ED2-924A-3A90-C40F8FB214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4556" y="5877864"/>
            <a:ext cx="2767444" cy="98013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close-up of a document&#10;&#10;Description automatically generated">
            <a:extLst>
              <a:ext uri="{FF2B5EF4-FFF2-40B4-BE49-F238E27FC236}">
                <a16:creationId xmlns:a16="http://schemas.microsoft.com/office/drawing/2014/main" id="{6D129844-AE54-8965-E661-8B44455713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2942" y="1345939"/>
            <a:ext cx="7688580" cy="5311140"/>
          </a:xfrm>
          <a:prstGeom prst="rect">
            <a:avLst/>
          </a:prstGeom>
        </p:spPr>
      </p:pic>
      <p:sp>
        <p:nvSpPr>
          <p:cNvPr id="5" name="Speech Bubble: Rectangle 4">
            <a:extLst>
              <a:ext uri="{FF2B5EF4-FFF2-40B4-BE49-F238E27FC236}">
                <a16:creationId xmlns:a16="http://schemas.microsoft.com/office/drawing/2014/main" id="{740BBB63-D347-3732-45D9-EF47C60D4FD1}"/>
              </a:ext>
            </a:extLst>
          </p:cNvPr>
          <p:cNvSpPr/>
          <p:nvPr/>
        </p:nvSpPr>
        <p:spPr>
          <a:xfrm>
            <a:off x="54842" y="2456652"/>
            <a:ext cx="6248400" cy="2370790"/>
          </a:xfrm>
          <a:prstGeom prst="wedgeRectCallou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yellow and black text&#10;&#10;Description automatically generated">
            <a:extLst>
              <a:ext uri="{FF2B5EF4-FFF2-40B4-BE49-F238E27FC236}">
                <a16:creationId xmlns:a16="http://schemas.microsoft.com/office/drawing/2014/main" id="{CF97B359-5093-F679-FEAD-EC3ECC126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388" y="2531334"/>
            <a:ext cx="6049308" cy="2221426"/>
          </a:xfrm>
          <a:prstGeom prst="rect">
            <a:avLst/>
          </a:prstGeom>
        </p:spPr>
      </p:pic>
      <p:sp>
        <p:nvSpPr>
          <p:cNvPr id="8" name="Speech Bubble: Rectangle 7">
            <a:extLst>
              <a:ext uri="{FF2B5EF4-FFF2-40B4-BE49-F238E27FC236}">
                <a16:creationId xmlns:a16="http://schemas.microsoft.com/office/drawing/2014/main" id="{C3F2B2E1-3063-1BA5-622F-80413CC3DDD4}"/>
              </a:ext>
            </a:extLst>
          </p:cNvPr>
          <p:cNvSpPr/>
          <p:nvPr/>
        </p:nvSpPr>
        <p:spPr>
          <a:xfrm>
            <a:off x="6531429" y="1839686"/>
            <a:ext cx="5464628" cy="4256314"/>
          </a:xfrm>
          <a:prstGeom prst="wedgeRectCallou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close-up of a paper&#10;&#10;Description automatically generated">
            <a:extLst>
              <a:ext uri="{FF2B5EF4-FFF2-40B4-BE49-F238E27FC236}">
                <a16:creationId xmlns:a16="http://schemas.microsoft.com/office/drawing/2014/main" id="{B7F81C9B-7778-716A-4CA5-E195D43E3A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87306" y="1974196"/>
            <a:ext cx="5152874" cy="3996565"/>
          </a:xfrm>
          <a:prstGeom prst="rect">
            <a:avLst/>
          </a:prstGeom>
        </p:spPr>
      </p:pic>
      <p:cxnSp>
        <p:nvCxnSpPr>
          <p:cNvPr id="6" name="Straight Connector 5">
            <a:extLst>
              <a:ext uri="{FF2B5EF4-FFF2-40B4-BE49-F238E27FC236}">
                <a16:creationId xmlns:a16="http://schemas.microsoft.com/office/drawing/2014/main" id="{6D5C255E-0297-CD1B-5D9E-39AB15FBF135}"/>
              </a:ext>
            </a:extLst>
          </p:cNvPr>
          <p:cNvCxnSpPr>
            <a:cxnSpLocks/>
          </p:cNvCxnSpPr>
          <p:nvPr/>
        </p:nvCxnSpPr>
        <p:spPr>
          <a:xfrm>
            <a:off x="8294914" y="3755571"/>
            <a:ext cx="267788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2615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xit" presetSubtype="0" fill="hold" nodeType="clickEffect">
                                  <p:stCondLst>
                                    <p:cond delay="0"/>
                                  </p:stCondLst>
                                  <p:childTnLst>
                                    <p:animEffect transition="out" filter="fade">
                                      <p:cBhvr>
                                        <p:cTn id="35" dur="1000"/>
                                        <p:tgtEl>
                                          <p:spTgt spid="4"/>
                                        </p:tgtEl>
                                      </p:cBhvr>
                                    </p:animEffect>
                                    <p:anim calcmode="lin" valueType="num">
                                      <p:cBhvr>
                                        <p:cTn id="36" dur="1000"/>
                                        <p:tgtEl>
                                          <p:spTgt spid="4"/>
                                        </p:tgtEl>
                                        <p:attrNameLst>
                                          <p:attrName>ppt_x</p:attrName>
                                        </p:attrNameLst>
                                      </p:cBhvr>
                                      <p:tavLst>
                                        <p:tav tm="0">
                                          <p:val>
                                            <p:strVal val="ppt_x"/>
                                          </p:val>
                                        </p:tav>
                                        <p:tav tm="100000">
                                          <p:val>
                                            <p:strVal val="ppt_x"/>
                                          </p:val>
                                        </p:tav>
                                      </p:tavLst>
                                    </p:anim>
                                    <p:anim calcmode="lin" valueType="num">
                                      <p:cBhvr>
                                        <p:cTn id="37" dur="1000"/>
                                        <p:tgtEl>
                                          <p:spTgt spid="4"/>
                                        </p:tgtEl>
                                        <p:attrNameLst>
                                          <p:attrName>ppt_y</p:attrName>
                                        </p:attrNameLst>
                                      </p:cBhvr>
                                      <p:tavLst>
                                        <p:tav tm="0">
                                          <p:val>
                                            <p:strVal val="ppt_y"/>
                                          </p:val>
                                        </p:tav>
                                        <p:tav tm="100000">
                                          <p:val>
                                            <p:strVal val="ppt_y+.1"/>
                                          </p:val>
                                        </p:tav>
                                      </p:tavLst>
                                    </p:anim>
                                    <p:set>
                                      <p:cBhvr>
                                        <p:cTn id="38" dur="1" fill="hold">
                                          <p:stCondLst>
                                            <p:cond delay="999"/>
                                          </p:stCondLst>
                                        </p:cTn>
                                        <p:tgtEl>
                                          <p:spTgt spid="4"/>
                                        </p:tgtEl>
                                        <p:attrNameLst>
                                          <p:attrName>style.visibility</p:attrName>
                                        </p:attrNameLst>
                                      </p:cBhvr>
                                      <p:to>
                                        <p:strVal val="hidden"/>
                                      </p:to>
                                    </p:set>
                                  </p:childTnLst>
                                </p:cTn>
                              </p:par>
                              <p:par>
                                <p:cTn id="39" presetID="42" presetClass="exit" presetSubtype="0" fill="hold" grpId="1" nodeType="withEffect">
                                  <p:stCondLst>
                                    <p:cond delay="0"/>
                                  </p:stCondLst>
                                  <p:childTnLst>
                                    <p:animEffect transition="out" filter="fade">
                                      <p:cBhvr>
                                        <p:cTn id="40" dur="1000"/>
                                        <p:tgtEl>
                                          <p:spTgt spid="5"/>
                                        </p:tgtEl>
                                      </p:cBhvr>
                                    </p:animEffect>
                                    <p:anim calcmode="lin" valueType="num">
                                      <p:cBhvr>
                                        <p:cTn id="41" dur="1000"/>
                                        <p:tgtEl>
                                          <p:spTgt spid="5"/>
                                        </p:tgtEl>
                                        <p:attrNameLst>
                                          <p:attrName>ppt_x</p:attrName>
                                        </p:attrNameLst>
                                      </p:cBhvr>
                                      <p:tavLst>
                                        <p:tav tm="0">
                                          <p:val>
                                            <p:strVal val="ppt_x"/>
                                          </p:val>
                                        </p:tav>
                                        <p:tav tm="100000">
                                          <p:val>
                                            <p:strVal val="ppt_x"/>
                                          </p:val>
                                        </p:tav>
                                      </p:tavLst>
                                    </p:anim>
                                    <p:anim calcmode="lin" valueType="num">
                                      <p:cBhvr>
                                        <p:cTn id="42" dur="1000"/>
                                        <p:tgtEl>
                                          <p:spTgt spid="5"/>
                                        </p:tgtEl>
                                        <p:attrNameLst>
                                          <p:attrName>ppt_y</p:attrName>
                                        </p:attrNameLst>
                                      </p:cBhvr>
                                      <p:tavLst>
                                        <p:tav tm="0">
                                          <p:val>
                                            <p:strVal val="ppt_y"/>
                                          </p:val>
                                        </p:tav>
                                        <p:tav tm="100000">
                                          <p:val>
                                            <p:strVal val="ppt_y+.1"/>
                                          </p:val>
                                        </p:tav>
                                      </p:tavLst>
                                    </p:anim>
                                    <p:set>
                                      <p:cBhvr>
                                        <p:cTn id="43" dur="1" fill="hold">
                                          <p:stCondLst>
                                            <p:cond delay="999"/>
                                          </p:stCondLst>
                                        </p:cTn>
                                        <p:tgtEl>
                                          <p:spTgt spid="5"/>
                                        </p:tgtEl>
                                        <p:attrNameLst>
                                          <p:attrName>style.visibility</p:attrName>
                                        </p:attrNameLst>
                                      </p:cBhvr>
                                      <p:to>
                                        <p:strVal val="hidden"/>
                                      </p:to>
                                    </p:set>
                                  </p:childTnLst>
                                </p:cTn>
                              </p:par>
                              <p:par>
                                <p:cTn id="44" presetID="42" presetClass="exit" presetSubtype="0" fill="hold" nodeType="withEffect">
                                  <p:stCondLst>
                                    <p:cond delay="0"/>
                                  </p:stCondLst>
                                  <p:childTnLst>
                                    <p:animEffect transition="out" filter="fade">
                                      <p:cBhvr>
                                        <p:cTn id="45" dur="1000"/>
                                        <p:tgtEl>
                                          <p:spTgt spid="7"/>
                                        </p:tgtEl>
                                      </p:cBhvr>
                                    </p:animEffect>
                                    <p:anim calcmode="lin" valueType="num">
                                      <p:cBhvr>
                                        <p:cTn id="46" dur="1000"/>
                                        <p:tgtEl>
                                          <p:spTgt spid="7"/>
                                        </p:tgtEl>
                                        <p:attrNameLst>
                                          <p:attrName>ppt_x</p:attrName>
                                        </p:attrNameLst>
                                      </p:cBhvr>
                                      <p:tavLst>
                                        <p:tav tm="0">
                                          <p:val>
                                            <p:strVal val="ppt_x"/>
                                          </p:val>
                                        </p:tav>
                                        <p:tav tm="100000">
                                          <p:val>
                                            <p:strVal val="ppt_x"/>
                                          </p:val>
                                        </p:tav>
                                      </p:tavLst>
                                    </p:anim>
                                    <p:anim calcmode="lin" valueType="num">
                                      <p:cBhvr>
                                        <p:cTn id="47" dur="1000"/>
                                        <p:tgtEl>
                                          <p:spTgt spid="7"/>
                                        </p:tgtEl>
                                        <p:attrNameLst>
                                          <p:attrName>ppt_y</p:attrName>
                                        </p:attrNameLst>
                                      </p:cBhvr>
                                      <p:tavLst>
                                        <p:tav tm="0">
                                          <p:val>
                                            <p:strVal val="ppt_y"/>
                                          </p:val>
                                        </p:tav>
                                        <p:tav tm="100000">
                                          <p:val>
                                            <p:strVal val="ppt_y+.1"/>
                                          </p:val>
                                        </p:tav>
                                      </p:tavLst>
                                    </p:anim>
                                    <p:set>
                                      <p:cBhvr>
                                        <p:cTn id="48" dur="1" fill="hold">
                                          <p:stCondLst>
                                            <p:cond delay="999"/>
                                          </p:stCondLst>
                                        </p:cTn>
                                        <p:tgtEl>
                                          <p:spTgt spid="7"/>
                                        </p:tgtEl>
                                        <p:attrNameLst>
                                          <p:attrName>style.visibility</p:attrName>
                                        </p:attrNameLst>
                                      </p:cBhvr>
                                      <p:to>
                                        <p:strVal val="hidden"/>
                                      </p:to>
                                    </p:set>
                                  </p:childTnLst>
                                </p:cTn>
                              </p:par>
                              <p:par>
                                <p:cTn id="49" presetID="42" presetClass="exit" presetSubtype="0" fill="hold" grpId="1" nodeType="withEffect">
                                  <p:stCondLst>
                                    <p:cond delay="0"/>
                                  </p:stCondLst>
                                  <p:childTnLst>
                                    <p:animEffect transition="out" filter="fade">
                                      <p:cBhvr>
                                        <p:cTn id="50" dur="1000"/>
                                        <p:tgtEl>
                                          <p:spTgt spid="8"/>
                                        </p:tgtEl>
                                      </p:cBhvr>
                                    </p:animEffect>
                                    <p:anim calcmode="lin" valueType="num">
                                      <p:cBhvr>
                                        <p:cTn id="51" dur="1000"/>
                                        <p:tgtEl>
                                          <p:spTgt spid="8"/>
                                        </p:tgtEl>
                                        <p:attrNameLst>
                                          <p:attrName>ppt_x</p:attrName>
                                        </p:attrNameLst>
                                      </p:cBhvr>
                                      <p:tavLst>
                                        <p:tav tm="0">
                                          <p:val>
                                            <p:strVal val="ppt_x"/>
                                          </p:val>
                                        </p:tav>
                                        <p:tav tm="100000">
                                          <p:val>
                                            <p:strVal val="ppt_x"/>
                                          </p:val>
                                        </p:tav>
                                      </p:tavLst>
                                    </p:anim>
                                    <p:anim calcmode="lin" valueType="num">
                                      <p:cBhvr>
                                        <p:cTn id="52" dur="1000"/>
                                        <p:tgtEl>
                                          <p:spTgt spid="8"/>
                                        </p:tgtEl>
                                        <p:attrNameLst>
                                          <p:attrName>ppt_y</p:attrName>
                                        </p:attrNameLst>
                                      </p:cBhvr>
                                      <p:tavLst>
                                        <p:tav tm="0">
                                          <p:val>
                                            <p:strVal val="ppt_y"/>
                                          </p:val>
                                        </p:tav>
                                        <p:tav tm="100000">
                                          <p:val>
                                            <p:strVal val="ppt_y+.1"/>
                                          </p:val>
                                        </p:tav>
                                      </p:tavLst>
                                    </p:anim>
                                    <p:set>
                                      <p:cBhvr>
                                        <p:cTn id="53" dur="1" fill="hold">
                                          <p:stCondLst>
                                            <p:cond delay="999"/>
                                          </p:stCondLst>
                                        </p:cTn>
                                        <p:tgtEl>
                                          <p:spTgt spid="8"/>
                                        </p:tgtEl>
                                        <p:attrNameLst>
                                          <p:attrName>style.visibility</p:attrName>
                                        </p:attrNameLst>
                                      </p:cBhvr>
                                      <p:to>
                                        <p:strVal val="hidden"/>
                                      </p:to>
                                    </p:set>
                                  </p:childTnLst>
                                </p:cTn>
                              </p:par>
                              <p:par>
                                <p:cTn id="54" presetID="42" presetClass="exit" presetSubtype="0" fill="hold" nodeType="withEffect">
                                  <p:stCondLst>
                                    <p:cond delay="0"/>
                                  </p:stCondLst>
                                  <p:childTnLst>
                                    <p:animEffect transition="out" filter="fade">
                                      <p:cBhvr>
                                        <p:cTn id="55" dur="1000"/>
                                        <p:tgtEl>
                                          <p:spTgt spid="6"/>
                                        </p:tgtEl>
                                      </p:cBhvr>
                                    </p:animEffect>
                                    <p:anim calcmode="lin" valueType="num">
                                      <p:cBhvr>
                                        <p:cTn id="56" dur="1000"/>
                                        <p:tgtEl>
                                          <p:spTgt spid="6"/>
                                        </p:tgtEl>
                                        <p:attrNameLst>
                                          <p:attrName>ppt_x</p:attrName>
                                        </p:attrNameLst>
                                      </p:cBhvr>
                                      <p:tavLst>
                                        <p:tav tm="0">
                                          <p:val>
                                            <p:strVal val="ppt_x"/>
                                          </p:val>
                                        </p:tav>
                                        <p:tav tm="100000">
                                          <p:val>
                                            <p:strVal val="ppt_x"/>
                                          </p:val>
                                        </p:tav>
                                      </p:tavLst>
                                    </p:anim>
                                    <p:anim calcmode="lin" valueType="num">
                                      <p:cBhvr>
                                        <p:cTn id="57" dur="1000"/>
                                        <p:tgtEl>
                                          <p:spTgt spid="6"/>
                                        </p:tgtEl>
                                        <p:attrNameLst>
                                          <p:attrName>ppt_y</p:attrName>
                                        </p:attrNameLst>
                                      </p:cBhvr>
                                      <p:tavLst>
                                        <p:tav tm="0">
                                          <p:val>
                                            <p:strVal val="ppt_y"/>
                                          </p:val>
                                        </p:tav>
                                        <p:tav tm="100000">
                                          <p:val>
                                            <p:strVal val="ppt_y+.1"/>
                                          </p:val>
                                        </p:tav>
                                      </p:tavLst>
                                    </p:anim>
                                    <p:set>
                                      <p:cBhvr>
                                        <p:cTn id="58"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8" grpId="0" animBg="1"/>
      <p:bldP spid="8" grpId="1"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383CC5D-71E8-4CB2-8E4A-F1E4FF6DC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2DA5AC1-43C5-4243-9028-07DBB80D0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
            <a:ext cx="12192000" cy="1600201"/>
          </a:xfrm>
          <a:prstGeom prst="rect">
            <a:avLst/>
          </a:prstGeom>
          <a:gradFill>
            <a:gsLst>
              <a:gs pos="0">
                <a:schemeClr val="accent5">
                  <a:alpha val="83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A4EDA1C-27A1-4C83-ACE4-6675EC924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9161" y="9109"/>
            <a:ext cx="7792839" cy="1594270"/>
          </a:xfrm>
          <a:prstGeom prst="rect">
            <a:avLst/>
          </a:prstGeom>
          <a:gradFill>
            <a:gsLst>
              <a:gs pos="22000">
                <a:schemeClr val="accent2">
                  <a:alpha val="0"/>
                </a:schemeClr>
              </a:gs>
              <a:gs pos="99000">
                <a:schemeClr val="accent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1C2185E4-B584-4B9D-9440-DEA0FB9D94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9021976" y="-906246"/>
            <a:ext cx="1602951" cy="3416298"/>
          </a:xfrm>
          <a:prstGeom prst="rect">
            <a:avLst/>
          </a:prstGeom>
          <a:gradFill>
            <a:gsLst>
              <a:gs pos="45000">
                <a:schemeClr val="accent4">
                  <a:alpha val="0"/>
                </a:schemeClr>
              </a:gs>
              <a:gs pos="99000">
                <a:schemeClr val="accent6">
                  <a:alpha val="33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FF33EC8A-EE0A-4395-97E2-DAD467CF73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451242" y="0"/>
            <a:ext cx="9729549" cy="1600198"/>
          </a:xfrm>
          <a:prstGeom prst="rect">
            <a:avLst/>
          </a:prstGeom>
          <a:gradFill>
            <a:gsLst>
              <a:gs pos="0">
                <a:schemeClr val="accent5">
                  <a:alpha val="30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FF85DA95-16A4-404E-9BFF-27F8E4FC78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430"/>
            <a:ext cx="7910111" cy="1600198"/>
          </a:xfrm>
          <a:prstGeom prst="rect">
            <a:avLst/>
          </a:prstGeom>
          <a:gradFill>
            <a:gsLst>
              <a:gs pos="0">
                <a:schemeClr val="accent5">
                  <a:alpha val="21000"/>
                </a:schemeClr>
              </a:gs>
              <a:gs pos="99000">
                <a:schemeClr val="accent5">
                  <a:alpha val="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49CBC81-0A1D-4FF5-AA31-0E0EE28D8127}"/>
              </a:ext>
            </a:extLst>
          </p:cNvPr>
          <p:cNvSpPr>
            <a:spLocks noGrp="1"/>
          </p:cNvSpPr>
          <p:nvPr>
            <p:ph type="title"/>
          </p:nvPr>
        </p:nvSpPr>
        <p:spPr>
          <a:xfrm>
            <a:off x="1157084" y="374427"/>
            <a:ext cx="10374517" cy="971512"/>
          </a:xfrm>
        </p:spPr>
        <p:txBody>
          <a:bodyPr anchor="ctr">
            <a:normAutofit/>
          </a:bodyPr>
          <a:lstStyle/>
          <a:p>
            <a:pPr algn="ctr"/>
            <a:r>
              <a:rPr lang="en-US" sz="3200" dirty="0">
                <a:solidFill>
                  <a:schemeClr val="bg1"/>
                </a:solidFill>
                <a:latin typeface="Bookman Old Style" panose="02050604050505020204" pitchFamily="18" charset="0"/>
              </a:rPr>
              <a:t>AAPD</a:t>
            </a:r>
            <a:br>
              <a:rPr lang="en-US" sz="3200" dirty="0">
                <a:solidFill>
                  <a:schemeClr val="bg1"/>
                </a:solidFill>
                <a:latin typeface="Bookman Old Style" panose="02050604050505020204" pitchFamily="18" charset="0"/>
              </a:rPr>
            </a:br>
            <a:r>
              <a:rPr lang="en-US" sz="1200" dirty="0">
                <a:solidFill>
                  <a:schemeClr val="bg1"/>
                </a:solidFill>
                <a:latin typeface="Bookman Old Style" panose="02050604050505020204" pitchFamily="18" charset="0"/>
              </a:rPr>
              <a:t>(American academy of pediatric dentistry)</a:t>
            </a:r>
          </a:p>
        </p:txBody>
      </p:sp>
      <p:pic>
        <p:nvPicPr>
          <p:cNvPr id="19" name="Picture 18" descr="Castle Creek Pediatric Dentistry">
            <a:extLst>
              <a:ext uri="{FF2B5EF4-FFF2-40B4-BE49-F238E27FC236}">
                <a16:creationId xmlns:a16="http://schemas.microsoft.com/office/drawing/2014/main" id="{4E32BFD6-5ED2-924A-3A90-C40F8FB214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4556" y="5877864"/>
            <a:ext cx="2767444" cy="98013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close-up of a document&#10;&#10;Description automatically generated">
            <a:extLst>
              <a:ext uri="{FF2B5EF4-FFF2-40B4-BE49-F238E27FC236}">
                <a16:creationId xmlns:a16="http://schemas.microsoft.com/office/drawing/2014/main" id="{6D129844-AE54-8965-E661-8B44455713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2942" y="1345939"/>
            <a:ext cx="7688580" cy="5311140"/>
          </a:xfrm>
          <a:prstGeom prst="rect">
            <a:avLst/>
          </a:prstGeom>
        </p:spPr>
      </p:pic>
      <p:sp>
        <p:nvSpPr>
          <p:cNvPr id="9" name="Speech Bubble: Rectangle 8">
            <a:extLst>
              <a:ext uri="{FF2B5EF4-FFF2-40B4-BE49-F238E27FC236}">
                <a16:creationId xmlns:a16="http://schemas.microsoft.com/office/drawing/2014/main" id="{EF542034-C5A1-B897-D401-CE357CDCE4BD}"/>
              </a:ext>
            </a:extLst>
          </p:cNvPr>
          <p:cNvSpPr/>
          <p:nvPr/>
        </p:nvSpPr>
        <p:spPr>
          <a:xfrm>
            <a:off x="426722" y="2978018"/>
            <a:ext cx="7688580" cy="2137962"/>
          </a:xfrm>
          <a:prstGeom prst="wedgeRectCallou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close up of a text&#10;&#10;Description automatically generated">
            <a:extLst>
              <a:ext uri="{FF2B5EF4-FFF2-40B4-BE49-F238E27FC236}">
                <a16:creationId xmlns:a16="http://schemas.microsoft.com/office/drawing/2014/main" id="{9BE0B7EA-B59E-D8F5-39C5-763A3E4E17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956" y="3052190"/>
            <a:ext cx="7492111" cy="1920247"/>
          </a:xfrm>
          <a:prstGeom prst="rect">
            <a:avLst/>
          </a:prstGeom>
        </p:spPr>
      </p:pic>
    </p:spTree>
    <p:extLst>
      <p:ext uri="{BB962C8B-B14F-4D97-AF65-F5344CB8AC3E}">
        <p14:creationId xmlns:p14="http://schemas.microsoft.com/office/powerpoint/2010/main" val="1073835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nodeType="clickEffect">
                                  <p:stCondLst>
                                    <p:cond delay="0"/>
                                  </p:stCondLst>
                                  <p:childTnLst>
                                    <p:animEffect transition="out" filter="fade">
                                      <p:cBhvr>
                                        <p:cTn id="18" dur="1000"/>
                                        <p:tgtEl>
                                          <p:spTgt spid="6"/>
                                        </p:tgtEl>
                                      </p:cBhvr>
                                    </p:animEffect>
                                    <p:anim calcmode="lin" valueType="num">
                                      <p:cBhvr>
                                        <p:cTn id="19" dur="1000"/>
                                        <p:tgtEl>
                                          <p:spTgt spid="6"/>
                                        </p:tgtEl>
                                        <p:attrNameLst>
                                          <p:attrName>ppt_x</p:attrName>
                                        </p:attrNameLst>
                                      </p:cBhvr>
                                      <p:tavLst>
                                        <p:tav tm="0">
                                          <p:val>
                                            <p:strVal val="ppt_x"/>
                                          </p:val>
                                        </p:tav>
                                        <p:tav tm="100000">
                                          <p:val>
                                            <p:strVal val="ppt_x"/>
                                          </p:val>
                                        </p:tav>
                                      </p:tavLst>
                                    </p:anim>
                                    <p:anim calcmode="lin" valueType="num">
                                      <p:cBhvr>
                                        <p:cTn id="20" dur="1000"/>
                                        <p:tgtEl>
                                          <p:spTgt spid="6"/>
                                        </p:tgtEl>
                                        <p:attrNameLst>
                                          <p:attrName>ppt_y</p:attrName>
                                        </p:attrNameLst>
                                      </p:cBhvr>
                                      <p:tavLst>
                                        <p:tav tm="0">
                                          <p:val>
                                            <p:strVal val="ppt_y"/>
                                          </p:val>
                                        </p:tav>
                                        <p:tav tm="100000">
                                          <p:val>
                                            <p:strVal val="ppt_y+.1"/>
                                          </p:val>
                                        </p:tav>
                                      </p:tavLst>
                                    </p:anim>
                                    <p:set>
                                      <p:cBhvr>
                                        <p:cTn id="21" dur="1" fill="hold">
                                          <p:stCondLst>
                                            <p:cond delay="999"/>
                                          </p:stCondLst>
                                        </p:cTn>
                                        <p:tgtEl>
                                          <p:spTgt spid="6"/>
                                        </p:tgtEl>
                                        <p:attrNameLst>
                                          <p:attrName>style.visibility</p:attrName>
                                        </p:attrNameLst>
                                      </p:cBhvr>
                                      <p:to>
                                        <p:strVal val="hidden"/>
                                      </p:to>
                                    </p:set>
                                  </p:childTnLst>
                                </p:cTn>
                              </p:par>
                              <p:par>
                                <p:cTn id="22" presetID="42" presetClass="exit" presetSubtype="0" fill="hold" grpId="1" nodeType="withEffect">
                                  <p:stCondLst>
                                    <p:cond delay="0"/>
                                  </p:stCondLst>
                                  <p:childTnLst>
                                    <p:animEffect transition="out" filter="fade">
                                      <p:cBhvr>
                                        <p:cTn id="23" dur="1000"/>
                                        <p:tgtEl>
                                          <p:spTgt spid="9"/>
                                        </p:tgtEl>
                                      </p:cBhvr>
                                    </p:animEffect>
                                    <p:anim calcmode="lin" valueType="num">
                                      <p:cBhvr>
                                        <p:cTn id="24" dur="1000"/>
                                        <p:tgtEl>
                                          <p:spTgt spid="9"/>
                                        </p:tgtEl>
                                        <p:attrNameLst>
                                          <p:attrName>ppt_x</p:attrName>
                                        </p:attrNameLst>
                                      </p:cBhvr>
                                      <p:tavLst>
                                        <p:tav tm="0">
                                          <p:val>
                                            <p:strVal val="ppt_x"/>
                                          </p:val>
                                        </p:tav>
                                        <p:tav tm="100000">
                                          <p:val>
                                            <p:strVal val="ppt_x"/>
                                          </p:val>
                                        </p:tav>
                                      </p:tavLst>
                                    </p:anim>
                                    <p:anim calcmode="lin" valueType="num">
                                      <p:cBhvr>
                                        <p:cTn id="25" dur="1000"/>
                                        <p:tgtEl>
                                          <p:spTgt spid="9"/>
                                        </p:tgtEl>
                                        <p:attrNameLst>
                                          <p:attrName>ppt_y</p:attrName>
                                        </p:attrNameLst>
                                      </p:cBhvr>
                                      <p:tavLst>
                                        <p:tav tm="0">
                                          <p:val>
                                            <p:strVal val="ppt_y"/>
                                          </p:val>
                                        </p:tav>
                                        <p:tav tm="100000">
                                          <p:val>
                                            <p:strVal val="ppt_y+.1"/>
                                          </p:val>
                                        </p:tav>
                                      </p:tavLst>
                                    </p:anim>
                                    <p:set>
                                      <p:cBhvr>
                                        <p:cTn id="26"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383CC5D-71E8-4CB2-8E4A-F1E4FF6DC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2DA5AC1-43C5-4243-9028-07DBB80D0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
            <a:ext cx="12192000" cy="1600201"/>
          </a:xfrm>
          <a:prstGeom prst="rect">
            <a:avLst/>
          </a:prstGeom>
          <a:gradFill>
            <a:gsLst>
              <a:gs pos="0">
                <a:schemeClr val="accent5">
                  <a:alpha val="83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A4EDA1C-27A1-4C83-ACE4-6675EC924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9161" y="9109"/>
            <a:ext cx="7792839" cy="1594270"/>
          </a:xfrm>
          <a:prstGeom prst="rect">
            <a:avLst/>
          </a:prstGeom>
          <a:gradFill>
            <a:gsLst>
              <a:gs pos="22000">
                <a:schemeClr val="accent2">
                  <a:alpha val="0"/>
                </a:schemeClr>
              </a:gs>
              <a:gs pos="99000">
                <a:schemeClr val="accent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1C2185E4-B584-4B9D-9440-DEA0FB9D94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9021976" y="-906246"/>
            <a:ext cx="1602951" cy="3416298"/>
          </a:xfrm>
          <a:prstGeom prst="rect">
            <a:avLst/>
          </a:prstGeom>
          <a:gradFill>
            <a:gsLst>
              <a:gs pos="45000">
                <a:schemeClr val="accent4">
                  <a:alpha val="0"/>
                </a:schemeClr>
              </a:gs>
              <a:gs pos="99000">
                <a:schemeClr val="accent6">
                  <a:alpha val="33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FF33EC8A-EE0A-4395-97E2-DAD467CF73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451242" y="0"/>
            <a:ext cx="9729549" cy="1600198"/>
          </a:xfrm>
          <a:prstGeom prst="rect">
            <a:avLst/>
          </a:prstGeom>
          <a:gradFill>
            <a:gsLst>
              <a:gs pos="0">
                <a:schemeClr val="accent5">
                  <a:alpha val="30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FF85DA95-16A4-404E-9BFF-27F8E4FC78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430"/>
            <a:ext cx="7910111" cy="1600198"/>
          </a:xfrm>
          <a:prstGeom prst="rect">
            <a:avLst/>
          </a:prstGeom>
          <a:gradFill>
            <a:gsLst>
              <a:gs pos="0">
                <a:schemeClr val="accent5">
                  <a:alpha val="21000"/>
                </a:schemeClr>
              </a:gs>
              <a:gs pos="99000">
                <a:schemeClr val="accent5">
                  <a:alpha val="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49CBC81-0A1D-4FF5-AA31-0E0EE28D8127}"/>
              </a:ext>
            </a:extLst>
          </p:cNvPr>
          <p:cNvSpPr>
            <a:spLocks noGrp="1"/>
          </p:cNvSpPr>
          <p:nvPr>
            <p:ph type="title"/>
          </p:nvPr>
        </p:nvSpPr>
        <p:spPr>
          <a:xfrm>
            <a:off x="1157084" y="374427"/>
            <a:ext cx="10374517" cy="971512"/>
          </a:xfrm>
        </p:spPr>
        <p:txBody>
          <a:bodyPr anchor="ctr">
            <a:normAutofit/>
          </a:bodyPr>
          <a:lstStyle/>
          <a:p>
            <a:pPr algn="ctr"/>
            <a:r>
              <a:rPr lang="en-US" sz="3200" dirty="0">
                <a:solidFill>
                  <a:schemeClr val="bg1"/>
                </a:solidFill>
                <a:latin typeface="Bookman Old Style" panose="02050604050505020204" pitchFamily="18" charset="0"/>
              </a:rPr>
              <a:t>Non-nutritive sucking</a:t>
            </a:r>
            <a:endParaRPr lang="en-US" sz="1200" dirty="0">
              <a:solidFill>
                <a:schemeClr val="bg1"/>
              </a:solidFill>
              <a:latin typeface="Bookman Old Style" panose="02050604050505020204" pitchFamily="18" charset="0"/>
            </a:endParaRPr>
          </a:p>
        </p:txBody>
      </p:sp>
      <p:pic>
        <p:nvPicPr>
          <p:cNvPr id="19" name="Picture 18" descr="Castle Creek Pediatric Dentistry">
            <a:extLst>
              <a:ext uri="{FF2B5EF4-FFF2-40B4-BE49-F238E27FC236}">
                <a16:creationId xmlns:a16="http://schemas.microsoft.com/office/drawing/2014/main" id="{4E32BFD6-5ED2-924A-3A90-C40F8FB214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4556" y="5877864"/>
            <a:ext cx="2767444" cy="98013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close-up of a document&#10;&#10;Description automatically generated">
            <a:extLst>
              <a:ext uri="{FF2B5EF4-FFF2-40B4-BE49-F238E27FC236}">
                <a16:creationId xmlns:a16="http://schemas.microsoft.com/office/drawing/2014/main" id="{6D129844-AE54-8965-E661-8B44455713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2942" y="1345939"/>
            <a:ext cx="7688580" cy="5311140"/>
          </a:xfrm>
          <a:prstGeom prst="rect">
            <a:avLst/>
          </a:prstGeom>
        </p:spPr>
      </p:pic>
      <p:sp>
        <p:nvSpPr>
          <p:cNvPr id="5" name="Speech Bubble: Rectangle 4">
            <a:extLst>
              <a:ext uri="{FF2B5EF4-FFF2-40B4-BE49-F238E27FC236}">
                <a16:creationId xmlns:a16="http://schemas.microsoft.com/office/drawing/2014/main" id="{066DA12E-BD09-246B-DB19-3BF67D771FAE}"/>
              </a:ext>
            </a:extLst>
          </p:cNvPr>
          <p:cNvSpPr/>
          <p:nvPr/>
        </p:nvSpPr>
        <p:spPr>
          <a:xfrm>
            <a:off x="239486" y="1145018"/>
            <a:ext cx="7910111" cy="1794125"/>
          </a:xfrm>
          <a:prstGeom prst="wedgeRectCallou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close up of a text&#10;&#10;Description automatically generated">
            <a:extLst>
              <a:ext uri="{FF2B5EF4-FFF2-40B4-BE49-F238E27FC236}">
                <a16:creationId xmlns:a16="http://schemas.microsoft.com/office/drawing/2014/main" id="{9C9A6EFC-5CD4-5092-EECA-21A2902EFB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673" y="1233002"/>
            <a:ext cx="7699958" cy="1600197"/>
          </a:xfrm>
          <a:prstGeom prst="rect">
            <a:avLst/>
          </a:prstGeom>
        </p:spPr>
      </p:pic>
      <p:sp>
        <p:nvSpPr>
          <p:cNvPr id="13" name="Speech Bubble: Rectangle 12">
            <a:extLst>
              <a:ext uri="{FF2B5EF4-FFF2-40B4-BE49-F238E27FC236}">
                <a16:creationId xmlns:a16="http://schemas.microsoft.com/office/drawing/2014/main" id="{FE2C3C4A-18AD-50DA-595E-D68F8EAE2BEC}"/>
              </a:ext>
            </a:extLst>
          </p:cNvPr>
          <p:cNvSpPr/>
          <p:nvPr/>
        </p:nvSpPr>
        <p:spPr>
          <a:xfrm>
            <a:off x="3396343" y="3624943"/>
            <a:ext cx="8055428" cy="2249741"/>
          </a:xfrm>
          <a:prstGeom prst="wedgeRectCallou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text on a page&#10;&#10;Description automatically generated">
            <a:extLst>
              <a:ext uri="{FF2B5EF4-FFF2-40B4-BE49-F238E27FC236}">
                <a16:creationId xmlns:a16="http://schemas.microsoft.com/office/drawing/2014/main" id="{4A1A76F8-B113-FA91-F46C-A8532E0245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39364" y="3745773"/>
            <a:ext cx="7918016" cy="1967209"/>
          </a:xfrm>
          <a:prstGeom prst="rect">
            <a:avLst/>
          </a:prstGeom>
        </p:spPr>
      </p:pic>
    </p:spTree>
    <p:extLst>
      <p:ext uri="{BB962C8B-B14F-4D97-AF65-F5344CB8AC3E}">
        <p14:creationId xmlns:p14="http://schemas.microsoft.com/office/powerpoint/2010/main" val="945945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13"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383CC5D-71E8-4CB2-8E4A-F1E4FF6DC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2DA5AC1-43C5-4243-9028-07DBB80D0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
            <a:ext cx="12192000" cy="1600201"/>
          </a:xfrm>
          <a:prstGeom prst="rect">
            <a:avLst/>
          </a:prstGeom>
          <a:gradFill>
            <a:gsLst>
              <a:gs pos="0">
                <a:schemeClr val="accent5">
                  <a:alpha val="83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A4EDA1C-27A1-4C83-ACE4-6675EC924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9161" y="9109"/>
            <a:ext cx="7792839" cy="1594270"/>
          </a:xfrm>
          <a:prstGeom prst="rect">
            <a:avLst/>
          </a:prstGeom>
          <a:gradFill>
            <a:gsLst>
              <a:gs pos="22000">
                <a:schemeClr val="accent2">
                  <a:alpha val="0"/>
                </a:schemeClr>
              </a:gs>
              <a:gs pos="99000">
                <a:schemeClr val="accent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1C2185E4-B584-4B9D-9440-DEA0FB9D94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9021976" y="-906246"/>
            <a:ext cx="1602951" cy="3416298"/>
          </a:xfrm>
          <a:prstGeom prst="rect">
            <a:avLst/>
          </a:prstGeom>
          <a:gradFill>
            <a:gsLst>
              <a:gs pos="45000">
                <a:schemeClr val="accent4">
                  <a:alpha val="0"/>
                </a:schemeClr>
              </a:gs>
              <a:gs pos="99000">
                <a:schemeClr val="accent6">
                  <a:alpha val="33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FF33EC8A-EE0A-4395-97E2-DAD467CF73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451242" y="0"/>
            <a:ext cx="9729549" cy="1600198"/>
          </a:xfrm>
          <a:prstGeom prst="rect">
            <a:avLst/>
          </a:prstGeom>
          <a:gradFill>
            <a:gsLst>
              <a:gs pos="0">
                <a:schemeClr val="accent5">
                  <a:alpha val="30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FF85DA95-16A4-404E-9BFF-27F8E4FC78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430"/>
            <a:ext cx="7910111" cy="1600198"/>
          </a:xfrm>
          <a:prstGeom prst="rect">
            <a:avLst/>
          </a:prstGeom>
          <a:gradFill>
            <a:gsLst>
              <a:gs pos="0">
                <a:schemeClr val="accent5">
                  <a:alpha val="21000"/>
                </a:schemeClr>
              </a:gs>
              <a:gs pos="99000">
                <a:schemeClr val="accent5">
                  <a:alpha val="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49CBC81-0A1D-4FF5-AA31-0E0EE28D8127}"/>
              </a:ext>
            </a:extLst>
          </p:cNvPr>
          <p:cNvSpPr>
            <a:spLocks noGrp="1"/>
          </p:cNvSpPr>
          <p:nvPr>
            <p:ph type="title"/>
          </p:nvPr>
        </p:nvSpPr>
        <p:spPr>
          <a:xfrm>
            <a:off x="1157084" y="374427"/>
            <a:ext cx="10374517" cy="971512"/>
          </a:xfrm>
        </p:spPr>
        <p:txBody>
          <a:bodyPr anchor="ctr">
            <a:normAutofit/>
          </a:bodyPr>
          <a:lstStyle/>
          <a:p>
            <a:pPr algn="ctr"/>
            <a:r>
              <a:rPr lang="en-US" sz="3200" dirty="0">
                <a:solidFill>
                  <a:schemeClr val="bg1"/>
                </a:solidFill>
                <a:latin typeface="Bookman Old Style" panose="02050604050505020204" pitchFamily="18" charset="0"/>
              </a:rPr>
              <a:t>Non-nutritive sucking</a:t>
            </a:r>
            <a:endParaRPr lang="en-US" sz="1200" dirty="0">
              <a:solidFill>
                <a:schemeClr val="bg1"/>
              </a:solidFill>
              <a:latin typeface="Bookman Old Style" panose="02050604050505020204" pitchFamily="18" charset="0"/>
            </a:endParaRPr>
          </a:p>
        </p:txBody>
      </p:sp>
      <p:pic>
        <p:nvPicPr>
          <p:cNvPr id="19" name="Picture 18" descr="Castle Creek Pediatric Dentistry">
            <a:extLst>
              <a:ext uri="{FF2B5EF4-FFF2-40B4-BE49-F238E27FC236}">
                <a16:creationId xmlns:a16="http://schemas.microsoft.com/office/drawing/2014/main" id="{4E32BFD6-5ED2-924A-3A90-C40F8FB214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4556" y="5877864"/>
            <a:ext cx="2767444" cy="9801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newspaper and a newspaper&#10;&#10;Description automatically generated">
            <a:extLst>
              <a:ext uri="{FF2B5EF4-FFF2-40B4-BE49-F238E27FC236}">
                <a16:creationId xmlns:a16="http://schemas.microsoft.com/office/drawing/2014/main" id="{8BA52BB4-67CC-F755-130A-667B7E09EA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3901" y="1432695"/>
            <a:ext cx="8666661" cy="4835300"/>
          </a:xfrm>
          <a:prstGeom prst="rect">
            <a:avLst/>
          </a:prstGeom>
        </p:spPr>
      </p:pic>
      <p:sp>
        <p:nvSpPr>
          <p:cNvPr id="15" name="Speech Bubble: Rectangle 14">
            <a:extLst>
              <a:ext uri="{FF2B5EF4-FFF2-40B4-BE49-F238E27FC236}">
                <a16:creationId xmlns:a16="http://schemas.microsoft.com/office/drawing/2014/main" id="{2F089B75-69FA-5ECF-9440-63AD2F7BE22B}"/>
              </a:ext>
            </a:extLst>
          </p:cNvPr>
          <p:cNvSpPr/>
          <p:nvPr/>
        </p:nvSpPr>
        <p:spPr>
          <a:xfrm>
            <a:off x="228465" y="1522868"/>
            <a:ext cx="5138057" cy="3026229"/>
          </a:xfrm>
          <a:prstGeom prst="wedgeRectCallou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close-up of a text&#10;&#10;Description automatically generated">
            <a:extLst>
              <a:ext uri="{FF2B5EF4-FFF2-40B4-BE49-F238E27FC236}">
                <a16:creationId xmlns:a16="http://schemas.microsoft.com/office/drawing/2014/main" id="{1808E66D-FB03-B442-99EB-38E7E8527F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2207" y="1644271"/>
            <a:ext cx="4990572" cy="2830074"/>
          </a:xfrm>
          <a:prstGeom prst="rect">
            <a:avLst/>
          </a:prstGeom>
        </p:spPr>
      </p:pic>
      <p:sp>
        <p:nvSpPr>
          <p:cNvPr id="22" name="Speech Bubble: Rectangle 21">
            <a:extLst>
              <a:ext uri="{FF2B5EF4-FFF2-40B4-BE49-F238E27FC236}">
                <a16:creationId xmlns:a16="http://schemas.microsoft.com/office/drawing/2014/main" id="{23937677-E9DC-1A23-7B83-881E116BC220}"/>
              </a:ext>
            </a:extLst>
          </p:cNvPr>
          <p:cNvSpPr/>
          <p:nvPr/>
        </p:nvSpPr>
        <p:spPr>
          <a:xfrm>
            <a:off x="5802086" y="1045029"/>
            <a:ext cx="6287834" cy="2155371"/>
          </a:xfrm>
          <a:prstGeom prst="wedgeRectCallou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descr="A close up of a text&#10;&#10;Description automatically generated">
            <a:extLst>
              <a:ext uri="{FF2B5EF4-FFF2-40B4-BE49-F238E27FC236}">
                <a16:creationId xmlns:a16="http://schemas.microsoft.com/office/drawing/2014/main" id="{5E754050-231E-9338-CD58-A2137AD997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98789" y="1169357"/>
            <a:ext cx="6107780" cy="1867757"/>
          </a:xfrm>
          <a:prstGeom prst="rect">
            <a:avLst/>
          </a:prstGeom>
        </p:spPr>
      </p:pic>
      <p:sp>
        <p:nvSpPr>
          <p:cNvPr id="27" name="Speech Bubble: Rectangle 26">
            <a:extLst>
              <a:ext uri="{FF2B5EF4-FFF2-40B4-BE49-F238E27FC236}">
                <a16:creationId xmlns:a16="http://schemas.microsoft.com/office/drawing/2014/main" id="{0E506B4A-56DD-6607-6A0E-CDEB724AB96A}"/>
              </a:ext>
            </a:extLst>
          </p:cNvPr>
          <p:cNvSpPr/>
          <p:nvPr/>
        </p:nvSpPr>
        <p:spPr>
          <a:xfrm>
            <a:off x="5135414" y="4928892"/>
            <a:ext cx="6954506" cy="1594270"/>
          </a:xfrm>
          <a:prstGeom prst="wedgeRectCallou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a:extLst>
              <a:ext uri="{FF2B5EF4-FFF2-40B4-BE49-F238E27FC236}">
                <a16:creationId xmlns:a16="http://schemas.microsoft.com/office/drawing/2014/main" id="{918BEA07-EE75-F9CB-C60E-A2BBDD4D04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3209" y="5009801"/>
            <a:ext cx="6778915" cy="742217"/>
          </a:xfrm>
          <a:prstGeom prst="rect">
            <a:avLst/>
          </a:prstGeom>
        </p:spPr>
      </p:pic>
      <p:pic>
        <p:nvPicPr>
          <p:cNvPr id="26" name="Picture 25">
            <a:extLst>
              <a:ext uri="{FF2B5EF4-FFF2-40B4-BE49-F238E27FC236}">
                <a16:creationId xmlns:a16="http://schemas.microsoft.com/office/drawing/2014/main" id="{13A77F48-3709-901F-30A6-5F67F1B37A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23209" y="5726027"/>
            <a:ext cx="6778915" cy="722240"/>
          </a:xfrm>
          <a:prstGeom prst="rect">
            <a:avLst/>
          </a:prstGeom>
        </p:spPr>
      </p:pic>
    </p:spTree>
    <p:extLst>
      <p:ext uri="{BB962C8B-B14F-4D97-AF65-F5344CB8AC3E}">
        <p14:creationId xmlns:p14="http://schemas.microsoft.com/office/powerpoint/2010/main" val="3604926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1000"/>
                                        <p:tgtEl>
                                          <p:spTgt spid="22"/>
                                        </p:tgtEl>
                                      </p:cBhvr>
                                    </p:animEffect>
                                    <p:anim calcmode="lin" valueType="num">
                                      <p:cBhvr>
                                        <p:cTn id="25" dur="1000" fill="hold"/>
                                        <p:tgtEl>
                                          <p:spTgt spid="22"/>
                                        </p:tgtEl>
                                        <p:attrNameLst>
                                          <p:attrName>ppt_x</p:attrName>
                                        </p:attrNameLst>
                                      </p:cBhvr>
                                      <p:tavLst>
                                        <p:tav tm="0">
                                          <p:val>
                                            <p:strVal val="#ppt_x"/>
                                          </p:val>
                                        </p:tav>
                                        <p:tav tm="100000">
                                          <p:val>
                                            <p:strVal val="#ppt_x"/>
                                          </p:val>
                                        </p:tav>
                                      </p:tavLst>
                                    </p:anim>
                                    <p:anim calcmode="lin" valueType="num">
                                      <p:cBhvr>
                                        <p:cTn id="2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1000"/>
                                        <p:tgtEl>
                                          <p:spTgt spid="26"/>
                                        </p:tgtEl>
                                      </p:cBhvr>
                                    </p:animEffect>
                                    <p:anim calcmode="lin" valueType="num">
                                      <p:cBhvr>
                                        <p:cTn id="37" dur="1000" fill="hold"/>
                                        <p:tgtEl>
                                          <p:spTgt spid="26"/>
                                        </p:tgtEl>
                                        <p:attrNameLst>
                                          <p:attrName>ppt_x</p:attrName>
                                        </p:attrNameLst>
                                      </p:cBhvr>
                                      <p:tavLst>
                                        <p:tav tm="0">
                                          <p:val>
                                            <p:strVal val="#ppt_x"/>
                                          </p:val>
                                        </p:tav>
                                        <p:tav tm="100000">
                                          <p:val>
                                            <p:strVal val="#ppt_x"/>
                                          </p:val>
                                        </p:tav>
                                      </p:tavLst>
                                    </p:anim>
                                    <p:anim calcmode="lin" valueType="num">
                                      <p:cBhvr>
                                        <p:cTn id="38" dur="1000" fill="hold"/>
                                        <p:tgtEl>
                                          <p:spTgt spid="26"/>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1000"/>
                                        <p:tgtEl>
                                          <p:spTgt spid="27"/>
                                        </p:tgtEl>
                                      </p:cBhvr>
                                    </p:animEffect>
                                    <p:anim calcmode="lin" valueType="num">
                                      <p:cBhvr>
                                        <p:cTn id="42" dur="1000" fill="hold"/>
                                        <p:tgtEl>
                                          <p:spTgt spid="27"/>
                                        </p:tgtEl>
                                        <p:attrNameLst>
                                          <p:attrName>ppt_x</p:attrName>
                                        </p:attrNameLst>
                                      </p:cBhvr>
                                      <p:tavLst>
                                        <p:tav tm="0">
                                          <p:val>
                                            <p:strVal val="#ppt_x"/>
                                          </p:val>
                                        </p:tav>
                                        <p:tav tm="100000">
                                          <p:val>
                                            <p:strVal val="#ppt_x"/>
                                          </p:val>
                                        </p:tav>
                                      </p:tavLst>
                                    </p:anim>
                                    <p:anim calcmode="lin" valueType="num">
                                      <p:cBhvr>
                                        <p:cTn id="4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2" grpId="0" animBg="1"/>
      <p:bldP spid="27"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383CC5D-71E8-4CB2-8E4A-F1E4FF6DC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2DA5AC1-43C5-4243-9028-07DBB80D0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
            <a:ext cx="12192000" cy="1600201"/>
          </a:xfrm>
          <a:prstGeom prst="rect">
            <a:avLst/>
          </a:prstGeom>
          <a:gradFill>
            <a:gsLst>
              <a:gs pos="0">
                <a:schemeClr val="accent5">
                  <a:alpha val="83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A4EDA1C-27A1-4C83-ACE4-6675EC924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9161" y="9109"/>
            <a:ext cx="7792839" cy="1594270"/>
          </a:xfrm>
          <a:prstGeom prst="rect">
            <a:avLst/>
          </a:prstGeom>
          <a:gradFill>
            <a:gsLst>
              <a:gs pos="22000">
                <a:schemeClr val="accent2">
                  <a:alpha val="0"/>
                </a:schemeClr>
              </a:gs>
              <a:gs pos="99000">
                <a:schemeClr val="accent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1C2185E4-B584-4B9D-9440-DEA0FB9D94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9021976" y="-906246"/>
            <a:ext cx="1602951" cy="3416298"/>
          </a:xfrm>
          <a:prstGeom prst="rect">
            <a:avLst/>
          </a:prstGeom>
          <a:gradFill>
            <a:gsLst>
              <a:gs pos="45000">
                <a:schemeClr val="accent4">
                  <a:alpha val="0"/>
                </a:schemeClr>
              </a:gs>
              <a:gs pos="99000">
                <a:schemeClr val="accent6">
                  <a:alpha val="33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FF33EC8A-EE0A-4395-97E2-DAD467CF73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451242" y="0"/>
            <a:ext cx="9729549" cy="1600198"/>
          </a:xfrm>
          <a:prstGeom prst="rect">
            <a:avLst/>
          </a:prstGeom>
          <a:gradFill>
            <a:gsLst>
              <a:gs pos="0">
                <a:schemeClr val="accent5">
                  <a:alpha val="30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FF85DA95-16A4-404E-9BFF-27F8E4FC78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430"/>
            <a:ext cx="7910111" cy="1600198"/>
          </a:xfrm>
          <a:prstGeom prst="rect">
            <a:avLst/>
          </a:prstGeom>
          <a:gradFill>
            <a:gsLst>
              <a:gs pos="0">
                <a:schemeClr val="accent5">
                  <a:alpha val="21000"/>
                </a:schemeClr>
              </a:gs>
              <a:gs pos="99000">
                <a:schemeClr val="accent5">
                  <a:alpha val="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49CBC81-0A1D-4FF5-AA31-0E0EE28D8127}"/>
              </a:ext>
            </a:extLst>
          </p:cNvPr>
          <p:cNvSpPr>
            <a:spLocks noGrp="1"/>
          </p:cNvSpPr>
          <p:nvPr>
            <p:ph type="title"/>
          </p:nvPr>
        </p:nvSpPr>
        <p:spPr>
          <a:xfrm>
            <a:off x="1157084" y="374427"/>
            <a:ext cx="10374517" cy="971512"/>
          </a:xfrm>
        </p:spPr>
        <p:txBody>
          <a:bodyPr anchor="ctr">
            <a:normAutofit/>
          </a:bodyPr>
          <a:lstStyle/>
          <a:p>
            <a:pPr algn="ctr"/>
            <a:r>
              <a:rPr lang="en-US" sz="3200" dirty="0">
                <a:solidFill>
                  <a:schemeClr val="bg1"/>
                </a:solidFill>
                <a:latin typeface="Bookman Old Style" panose="02050604050505020204" pitchFamily="18" charset="0"/>
              </a:rPr>
              <a:t>Bruxism</a:t>
            </a:r>
            <a:endParaRPr lang="en-US" sz="1200" dirty="0">
              <a:solidFill>
                <a:schemeClr val="bg1"/>
              </a:solidFill>
              <a:latin typeface="Bookman Old Style" panose="02050604050505020204" pitchFamily="18" charset="0"/>
            </a:endParaRPr>
          </a:p>
        </p:txBody>
      </p:sp>
      <p:pic>
        <p:nvPicPr>
          <p:cNvPr id="19" name="Picture 18" descr="Castle Creek Pediatric Dentistry">
            <a:extLst>
              <a:ext uri="{FF2B5EF4-FFF2-40B4-BE49-F238E27FC236}">
                <a16:creationId xmlns:a16="http://schemas.microsoft.com/office/drawing/2014/main" id="{4E32BFD6-5ED2-924A-3A90-C40F8FB214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4556" y="5877864"/>
            <a:ext cx="2767444" cy="98013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close-up of a document&#10;&#10;Description automatically generated">
            <a:extLst>
              <a:ext uri="{FF2B5EF4-FFF2-40B4-BE49-F238E27FC236}">
                <a16:creationId xmlns:a16="http://schemas.microsoft.com/office/drawing/2014/main" id="{6D129844-AE54-8965-E661-8B44455713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2942" y="1345939"/>
            <a:ext cx="7688580" cy="5311140"/>
          </a:xfrm>
          <a:prstGeom prst="rect">
            <a:avLst/>
          </a:prstGeom>
        </p:spPr>
      </p:pic>
      <p:sp>
        <p:nvSpPr>
          <p:cNvPr id="8" name="Speech Bubble: Rectangle 7">
            <a:extLst>
              <a:ext uri="{FF2B5EF4-FFF2-40B4-BE49-F238E27FC236}">
                <a16:creationId xmlns:a16="http://schemas.microsoft.com/office/drawing/2014/main" id="{B22EE5BC-B9D7-DD4A-2C46-88A906447E28}"/>
              </a:ext>
            </a:extLst>
          </p:cNvPr>
          <p:cNvSpPr/>
          <p:nvPr/>
        </p:nvSpPr>
        <p:spPr>
          <a:xfrm>
            <a:off x="982863" y="859971"/>
            <a:ext cx="7094139" cy="1948543"/>
          </a:xfrm>
          <a:prstGeom prst="wedgeRectCallou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67FEB9E5-099D-05BB-FBFC-828687EBF4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2307" y="1023097"/>
            <a:ext cx="6950512" cy="468245"/>
          </a:xfrm>
          <a:prstGeom prst="rect">
            <a:avLst/>
          </a:prstGeom>
        </p:spPr>
      </p:pic>
      <p:pic>
        <p:nvPicPr>
          <p:cNvPr id="7" name="Picture 6" descr="A close up of a word&#10;&#10;Description automatically generated">
            <a:extLst>
              <a:ext uri="{FF2B5EF4-FFF2-40B4-BE49-F238E27FC236}">
                <a16:creationId xmlns:a16="http://schemas.microsoft.com/office/drawing/2014/main" id="{64B38E49-61B5-5952-86FE-FD6C27B14C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2306" y="1425555"/>
            <a:ext cx="6950513" cy="1088454"/>
          </a:xfrm>
          <a:prstGeom prst="rect">
            <a:avLst/>
          </a:prstGeom>
        </p:spPr>
      </p:pic>
      <p:sp>
        <p:nvSpPr>
          <p:cNvPr id="17" name="Speech Bubble: Rectangle 16">
            <a:extLst>
              <a:ext uri="{FF2B5EF4-FFF2-40B4-BE49-F238E27FC236}">
                <a16:creationId xmlns:a16="http://schemas.microsoft.com/office/drawing/2014/main" id="{DEF2C207-C083-3A7F-3E86-1367BF668FDB}"/>
              </a:ext>
            </a:extLst>
          </p:cNvPr>
          <p:cNvSpPr/>
          <p:nvPr/>
        </p:nvSpPr>
        <p:spPr>
          <a:xfrm>
            <a:off x="4136571" y="3505200"/>
            <a:ext cx="7946572" cy="1164771"/>
          </a:xfrm>
          <a:prstGeom prst="wedgeRectCallou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2D79D1E2-A7D6-454E-B6B7-0A2EB990DC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71816" y="3639408"/>
            <a:ext cx="7686971" cy="820158"/>
          </a:xfrm>
          <a:prstGeom prst="rect">
            <a:avLst/>
          </a:prstGeom>
        </p:spPr>
      </p:pic>
    </p:spTree>
    <p:extLst>
      <p:ext uri="{BB962C8B-B14F-4D97-AF65-F5344CB8AC3E}">
        <p14:creationId xmlns:p14="http://schemas.microsoft.com/office/powerpoint/2010/main" val="2462349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383CC5D-71E8-4CB2-8E4A-F1E4FF6DC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2DA5AC1-43C5-4243-9028-07DBB80D0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
            <a:ext cx="12192000" cy="1600201"/>
          </a:xfrm>
          <a:prstGeom prst="rect">
            <a:avLst/>
          </a:prstGeom>
          <a:gradFill>
            <a:gsLst>
              <a:gs pos="0">
                <a:schemeClr val="accent5">
                  <a:alpha val="83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A4EDA1C-27A1-4C83-ACE4-6675EC924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9161" y="9109"/>
            <a:ext cx="7792839" cy="1594270"/>
          </a:xfrm>
          <a:prstGeom prst="rect">
            <a:avLst/>
          </a:prstGeom>
          <a:gradFill>
            <a:gsLst>
              <a:gs pos="22000">
                <a:schemeClr val="accent2">
                  <a:alpha val="0"/>
                </a:schemeClr>
              </a:gs>
              <a:gs pos="99000">
                <a:schemeClr val="accent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1C2185E4-B584-4B9D-9440-DEA0FB9D94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9021976" y="-906246"/>
            <a:ext cx="1602951" cy="3416298"/>
          </a:xfrm>
          <a:prstGeom prst="rect">
            <a:avLst/>
          </a:prstGeom>
          <a:gradFill>
            <a:gsLst>
              <a:gs pos="45000">
                <a:schemeClr val="accent4">
                  <a:alpha val="0"/>
                </a:schemeClr>
              </a:gs>
              <a:gs pos="99000">
                <a:schemeClr val="accent6">
                  <a:alpha val="33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FF33EC8A-EE0A-4395-97E2-DAD467CF73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451242" y="0"/>
            <a:ext cx="9729549" cy="1600198"/>
          </a:xfrm>
          <a:prstGeom prst="rect">
            <a:avLst/>
          </a:prstGeom>
          <a:gradFill>
            <a:gsLst>
              <a:gs pos="0">
                <a:schemeClr val="accent5">
                  <a:alpha val="30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FF85DA95-16A4-404E-9BFF-27F8E4FC78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430"/>
            <a:ext cx="7910111" cy="1600198"/>
          </a:xfrm>
          <a:prstGeom prst="rect">
            <a:avLst/>
          </a:prstGeom>
          <a:gradFill>
            <a:gsLst>
              <a:gs pos="0">
                <a:schemeClr val="accent5">
                  <a:alpha val="21000"/>
                </a:schemeClr>
              </a:gs>
              <a:gs pos="99000">
                <a:schemeClr val="accent5">
                  <a:alpha val="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49CBC81-0A1D-4FF5-AA31-0E0EE28D8127}"/>
              </a:ext>
            </a:extLst>
          </p:cNvPr>
          <p:cNvSpPr>
            <a:spLocks noGrp="1"/>
          </p:cNvSpPr>
          <p:nvPr>
            <p:ph type="title"/>
          </p:nvPr>
        </p:nvSpPr>
        <p:spPr>
          <a:xfrm>
            <a:off x="1157084" y="374427"/>
            <a:ext cx="10374517" cy="971512"/>
          </a:xfrm>
        </p:spPr>
        <p:txBody>
          <a:bodyPr anchor="ctr">
            <a:normAutofit/>
          </a:bodyPr>
          <a:lstStyle/>
          <a:p>
            <a:pPr algn="ctr"/>
            <a:r>
              <a:rPr lang="en-US" sz="3200" dirty="0">
                <a:solidFill>
                  <a:schemeClr val="bg1"/>
                </a:solidFill>
                <a:latin typeface="Bookman Old Style" panose="02050604050505020204" pitchFamily="18" charset="0"/>
              </a:rPr>
              <a:t>Bruxism</a:t>
            </a:r>
            <a:endParaRPr lang="en-US" sz="1200" dirty="0">
              <a:solidFill>
                <a:schemeClr val="bg1"/>
              </a:solidFill>
              <a:latin typeface="Bookman Old Style" panose="02050604050505020204" pitchFamily="18" charset="0"/>
            </a:endParaRPr>
          </a:p>
        </p:txBody>
      </p:sp>
      <p:pic>
        <p:nvPicPr>
          <p:cNvPr id="19" name="Picture 18" descr="Castle Creek Pediatric Dentistry">
            <a:extLst>
              <a:ext uri="{FF2B5EF4-FFF2-40B4-BE49-F238E27FC236}">
                <a16:creationId xmlns:a16="http://schemas.microsoft.com/office/drawing/2014/main" id="{4E32BFD6-5ED2-924A-3A90-C40F8FB214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4556" y="5877864"/>
            <a:ext cx="2767444" cy="9801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screenshot of a medical review&#10;&#10;Description automatically generated">
            <a:extLst>
              <a:ext uri="{FF2B5EF4-FFF2-40B4-BE49-F238E27FC236}">
                <a16:creationId xmlns:a16="http://schemas.microsoft.com/office/drawing/2014/main" id="{B3626E2D-A79A-FA10-446A-2C06490A5C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13" y="1168582"/>
            <a:ext cx="7458347" cy="3361588"/>
          </a:xfrm>
          <a:prstGeom prst="rect">
            <a:avLst/>
          </a:prstGeom>
        </p:spPr>
      </p:pic>
      <p:sp>
        <p:nvSpPr>
          <p:cNvPr id="13" name="Speech Bubble: Rectangle 12">
            <a:extLst>
              <a:ext uri="{FF2B5EF4-FFF2-40B4-BE49-F238E27FC236}">
                <a16:creationId xmlns:a16="http://schemas.microsoft.com/office/drawing/2014/main" id="{62AD3F3E-6E48-12F0-96AF-83A022A5ED6E}"/>
              </a:ext>
            </a:extLst>
          </p:cNvPr>
          <p:cNvSpPr/>
          <p:nvPr/>
        </p:nvSpPr>
        <p:spPr>
          <a:xfrm>
            <a:off x="217714" y="794152"/>
            <a:ext cx="7119257" cy="1719939"/>
          </a:xfrm>
          <a:prstGeom prst="wedgeRectCallou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close up of text&#10;&#10;Description automatically generated">
            <a:extLst>
              <a:ext uri="{FF2B5EF4-FFF2-40B4-BE49-F238E27FC236}">
                <a16:creationId xmlns:a16="http://schemas.microsoft.com/office/drawing/2014/main" id="{DECDF776-C5FF-D2A1-4AE7-99E0E517A1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921" y="860182"/>
            <a:ext cx="6934453" cy="1534171"/>
          </a:xfrm>
          <a:prstGeom prst="rect">
            <a:avLst/>
          </a:prstGeom>
        </p:spPr>
      </p:pic>
      <p:pic>
        <p:nvPicPr>
          <p:cNvPr id="22" name="Picture 21" descr="A close-up of a paper&#10;&#10;Description automatically generated">
            <a:extLst>
              <a:ext uri="{FF2B5EF4-FFF2-40B4-BE49-F238E27FC236}">
                <a16:creationId xmlns:a16="http://schemas.microsoft.com/office/drawing/2014/main" id="{80F3712D-90D1-CC0C-816A-6E06D0CD85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28457" y="3664069"/>
            <a:ext cx="7585130" cy="3202610"/>
          </a:xfrm>
          <a:prstGeom prst="rect">
            <a:avLst/>
          </a:prstGeom>
        </p:spPr>
      </p:pic>
      <p:sp>
        <p:nvSpPr>
          <p:cNvPr id="25" name="Speech Bubble: Rectangle 24">
            <a:extLst>
              <a:ext uri="{FF2B5EF4-FFF2-40B4-BE49-F238E27FC236}">
                <a16:creationId xmlns:a16="http://schemas.microsoft.com/office/drawing/2014/main" id="{23830571-43F8-04D3-F627-B14E8A66CCBC}"/>
              </a:ext>
            </a:extLst>
          </p:cNvPr>
          <p:cNvSpPr/>
          <p:nvPr/>
        </p:nvSpPr>
        <p:spPr>
          <a:xfrm>
            <a:off x="78413" y="5324325"/>
            <a:ext cx="8575730" cy="1076475"/>
          </a:xfrm>
          <a:prstGeom prst="wedgeRectCallou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a:extLst>
              <a:ext uri="{FF2B5EF4-FFF2-40B4-BE49-F238E27FC236}">
                <a16:creationId xmlns:a16="http://schemas.microsoft.com/office/drawing/2014/main" id="{42D64056-66A1-4252-B50A-2B03FD72F6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8864" y="5446329"/>
            <a:ext cx="8360593" cy="822893"/>
          </a:xfrm>
          <a:prstGeom prst="rect">
            <a:avLst/>
          </a:prstGeom>
        </p:spPr>
      </p:pic>
      <p:cxnSp>
        <p:nvCxnSpPr>
          <p:cNvPr id="3" name="Straight Connector 2">
            <a:extLst>
              <a:ext uri="{FF2B5EF4-FFF2-40B4-BE49-F238E27FC236}">
                <a16:creationId xmlns:a16="http://schemas.microsoft.com/office/drawing/2014/main" id="{71E1772D-9A0D-FEC9-A778-37C4292FCE93}"/>
              </a:ext>
            </a:extLst>
          </p:cNvPr>
          <p:cNvCxnSpPr>
            <a:cxnSpLocks/>
          </p:cNvCxnSpPr>
          <p:nvPr/>
        </p:nvCxnSpPr>
        <p:spPr>
          <a:xfrm>
            <a:off x="4093029" y="1843780"/>
            <a:ext cx="311877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3931038-CE09-C1E1-D066-8F36215F12AD}"/>
              </a:ext>
            </a:extLst>
          </p:cNvPr>
          <p:cNvCxnSpPr>
            <a:cxnSpLocks/>
          </p:cNvCxnSpPr>
          <p:nvPr/>
        </p:nvCxnSpPr>
        <p:spPr>
          <a:xfrm>
            <a:off x="316921" y="2108347"/>
            <a:ext cx="377610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965C740-DF35-BB64-AB92-83671D443CB0}"/>
              </a:ext>
            </a:extLst>
          </p:cNvPr>
          <p:cNvCxnSpPr>
            <a:cxnSpLocks/>
          </p:cNvCxnSpPr>
          <p:nvPr/>
        </p:nvCxnSpPr>
        <p:spPr>
          <a:xfrm flipV="1">
            <a:off x="1373772" y="2322265"/>
            <a:ext cx="5836070" cy="3332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6702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1000"/>
                                        <p:tgtEl>
                                          <p:spTgt spid="24"/>
                                        </p:tgtEl>
                                      </p:cBhvr>
                                    </p:animEffect>
                                    <p:anim calcmode="lin" valueType="num">
                                      <p:cBhvr>
                                        <p:cTn id="37" dur="1000" fill="hold"/>
                                        <p:tgtEl>
                                          <p:spTgt spid="24"/>
                                        </p:tgtEl>
                                        <p:attrNameLst>
                                          <p:attrName>ppt_x</p:attrName>
                                        </p:attrNameLst>
                                      </p:cBhvr>
                                      <p:tavLst>
                                        <p:tav tm="0">
                                          <p:val>
                                            <p:strVal val="#ppt_x"/>
                                          </p:val>
                                        </p:tav>
                                        <p:tav tm="100000">
                                          <p:val>
                                            <p:strVal val="#ppt_x"/>
                                          </p:val>
                                        </p:tav>
                                      </p:tavLst>
                                    </p:anim>
                                    <p:anim calcmode="lin" valueType="num">
                                      <p:cBhvr>
                                        <p:cTn id="38" dur="1000" fill="hold"/>
                                        <p:tgtEl>
                                          <p:spTgt spid="2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1000"/>
                                        <p:tgtEl>
                                          <p:spTgt spid="25"/>
                                        </p:tgtEl>
                                      </p:cBhvr>
                                    </p:animEffect>
                                    <p:anim calcmode="lin" valueType="num">
                                      <p:cBhvr>
                                        <p:cTn id="42" dur="1000" fill="hold"/>
                                        <p:tgtEl>
                                          <p:spTgt spid="25"/>
                                        </p:tgtEl>
                                        <p:attrNameLst>
                                          <p:attrName>ppt_x</p:attrName>
                                        </p:attrNameLst>
                                      </p:cBhvr>
                                      <p:tavLst>
                                        <p:tav tm="0">
                                          <p:val>
                                            <p:strVal val="#ppt_x"/>
                                          </p:val>
                                        </p:tav>
                                        <p:tav tm="100000">
                                          <p:val>
                                            <p:strVal val="#ppt_x"/>
                                          </p:val>
                                        </p:tav>
                                      </p:tavLst>
                                    </p:anim>
                                    <p:anim calcmode="lin" valueType="num">
                                      <p:cBhvr>
                                        <p:cTn id="4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5"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383CC5D-71E8-4CB2-8E4A-F1E4FF6DC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2DA5AC1-43C5-4243-9028-07DBB80D0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
            <a:ext cx="12192000" cy="1600201"/>
          </a:xfrm>
          <a:prstGeom prst="rect">
            <a:avLst/>
          </a:prstGeom>
          <a:gradFill>
            <a:gsLst>
              <a:gs pos="0">
                <a:schemeClr val="accent5">
                  <a:alpha val="83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A4EDA1C-27A1-4C83-ACE4-6675EC924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9161" y="9109"/>
            <a:ext cx="7792839" cy="1594270"/>
          </a:xfrm>
          <a:prstGeom prst="rect">
            <a:avLst/>
          </a:prstGeom>
          <a:gradFill>
            <a:gsLst>
              <a:gs pos="22000">
                <a:schemeClr val="accent2">
                  <a:alpha val="0"/>
                </a:schemeClr>
              </a:gs>
              <a:gs pos="99000">
                <a:schemeClr val="accent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1C2185E4-B584-4B9D-9440-DEA0FB9D94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9021976" y="-906246"/>
            <a:ext cx="1602951" cy="3416298"/>
          </a:xfrm>
          <a:prstGeom prst="rect">
            <a:avLst/>
          </a:prstGeom>
          <a:gradFill>
            <a:gsLst>
              <a:gs pos="45000">
                <a:schemeClr val="accent4">
                  <a:alpha val="0"/>
                </a:schemeClr>
              </a:gs>
              <a:gs pos="99000">
                <a:schemeClr val="accent6">
                  <a:alpha val="33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FF33EC8A-EE0A-4395-97E2-DAD467CF73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451242" y="0"/>
            <a:ext cx="9729549" cy="1600198"/>
          </a:xfrm>
          <a:prstGeom prst="rect">
            <a:avLst/>
          </a:prstGeom>
          <a:gradFill>
            <a:gsLst>
              <a:gs pos="0">
                <a:schemeClr val="accent5">
                  <a:alpha val="30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FF85DA95-16A4-404E-9BFF-27F8E4FC78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430"/>
            <a:ext cx="7910111" cy="1600198"/>
          </a:xfrm>
          <a:prstGeom prst="rect">
            <a:avLst/>
          </a:prstGeom>
          <a:gradFill>
            <a:gsLst>
              <a:gs pos="0">
                <a:schemeClr val="accent5">
                  <a:alpha val="21000"/>
                </a:schemeClr>
              </a:gs>
              <a:gs pos="99000">
                <a:schemeClr val="accent5">
                  <a:alpha val="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49CBC81-0A1D-4FF5-AA31-0E0EE28D8127}"/>
              </a:ext>
            </a:extLst>
          </p:cNvPr>
          <p:cNvSpPr>
            <a:spLocks noGrp="1"/>
          </p:cNvSpPr>
          <p:nvPr>
            <p:ph type="title"/>
          </p:nvPr>
        </p:nvSpPr>
        <p:spPr>
          <a:xfrm>
            <a:off x="1157084" y="374427"/>
            <a:ext cx="10374517" cy="971512"/>
          </a:xfrm>
        </p:spPr>
        <p:txBody>
          <a:bodyPr anchor="ctr">
            <a:normAutofit/>
          </a:bodyPr>
          <a:lstStyle/>
          <a:p>
            <a:pPr algn="ctr"/>
            <a:r>
              <a:rPr lang="en-US" sz="3200" dirty="0">
                <a:solidFill>
                  <a:schemeClr val="bg1"/>
                </a:solidFill>
                <a:latin typeface="Bookman Old Style" panose="02050604050505020204" pitchFamily="18" charset="0"/>
              </a:rPr>
              <a:t>Tongue Thrust</a:t>
            </a:r>
            <a:endParaRPr lang="en-US" sz="1200" dirty="0">
              <a:solidFill>
                <a:schemeClr val="bg1"/>
              </a:solidFill>
              <a:latin typeface="Bookman Old Style" panose="02050604050505020204" pitchFamily="18" charset="0"/>
            </a:endParaRPr>
          </a:p>
        </p:txBody>
      </p:sp>
      <p:pic>
        <p:nvPicPr>
          <p:cNvPr id="19" name="Picture 18" descr="Castle Creek Pediatric Dentistry">
            <a:extLst>
              <a:ext uri="{FF2B5EF4-FFF2-40B4-BE49-F238E27FC236}">
                <a16:creationId xmlns:a16="http://schemas.microsoft.com/office/drawing/2014/main" id="{4E32BFD6-5ED2-924A-3A90-C40F8FB214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4556" y="5877864"/>
            <a:ext cx="2767444" cy="98013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lose-up of a document&#10;&#10;Description automatically generated">
            <a:extLst>
              <a:ext uri="{FF2B5EF4-FFF2-40B4-BE49-F238E27FC236}">
                <a16:creationId xmlns:a16="http://schemas.microsoft.com/office/drawing/2014/main" id="{EC7F7687-31AC-A6AF-6F91-DBD3DD04CD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2942" y="1600199"/>
            <a:ext cx="7688580" cy="5311140"/>
          </a:xfrm>
          <a:prstGeom prst="rect">
            <a:avLst/>
          </a:prstGeom>
        </p:spPr>
      </p:pic>
      <p:sp>
        <p:nvSpPr>
          <p:cNvPr id="8" name="Speech Bubble: Rectangle 7">
            <a:extLst>
              <a:ext uri="{FF2B5EF4-FFF2-40B4-BE49-F238E27FC236}">
                <a16:creationId xmlns:a16="http://schemas.microsoft.com/office/drawing/2014/main" id="{49AFE99D-8DB2-03A2-64F6-F497C05086BC}"/>
              </a:ext>
            </a:extLst>
          </p:cNvPr>
          <p:cNvSpPr/>
          <p:nvPr/>
        </p:nvSpPr>
        <p:spPr>
          <a:xfrm>
            <a:off x="0" y="1447800"/>
            <a:ext cx="8262257" cy="1905000"/>
          </a:xfrm>
          <a:prstGeom prst="wedgeRectCallou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close up of a text&#10;&#10;Description automatically generated">
            <a:extLst>
              <a:ext uri="{FF2B5EF4-FFF2-40B4-BE49-F238E27FC236}">
                <a16:creationId xmlns:a16="http://schemas.microsoft.com/office/drawing/2014/main" id="{01F343F0-EA59-ACFF-660D-2024A8C7D9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971" y="1608878"/>
            <a:ext cx="7934330" cy="1600201"/>
          </a:xfrm>
          <a:prstGeom prst="rect">
            <a:avLst/>
          </a:prstGeom>
        </p:spPr>
      </p:pic>
      <p:sp>
        <p:nvSpPr>
          <p:cNvPr id="17" name="Speech Bubble: Rectangle 16">
            <a:extLst>
              <a:ext uri="{FF2B5EF4-FFF2-40B4-BE49-F238E27FC236}">
                <a16:creationId xmlns:a16="http://schemas.microsoft.com/office/drawing/2014/main" id="{506D84E8-FB8C-D0E0-8C4D-2FAF330F61D0}"/>
              </a:ext>
            </a:extLst>
          </p:cNvPr>
          <p:cNvSpPr/>
          <p:nvPr/>
        </p:nvSpPr>
        <p:spPr>
          <a:xfrm>
            <a:off x="2329543" y="4027714"/>
            <a:ext cx="9633857" cy="2111829"/>
          </a:xfrm>
          <a:prstGeom prst="wedgeRectCallou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A black text on a white background&#10;&#10;Description automatically generated">
            <a:extLst>
              <a:ext uri="{FF2B5EF4-FFF2-40B4-BE49-F238E27FC236}">
                <a16:creationId xmlns:a16="http://schemas.microsoft.com/office/drawing/2014/main" id="{1E61A672-8A83-BBFF-9593-876BF0D0C2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51242" y="4114270"/>
            <a:ext cx="9367882" cy="1904999"/>
          </a:xfrm>
          <a:prstGeom prst="rect">
            <a:avLst/>
          </a:prstGeom>
        </p:spPr>
      </p:pic>
    </p:spTree>
    <p:extLst>
      <p:ext uri="{BB962C8B-B14F-4D97-AF65-F5344CB8AC3E}">
        <p14:creationId xmlns:p14="http://schemas.microsoft.com/office/powerpoint/2010/main" val="387047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D354784-C278-A5D6-9ECE-F2D6DB7EBD51}"/>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16" name="TextBox 15">
            <a:extLst>
              <a:ext uri="{FF2B5EF4-FFF2-40B4-BE49-F238E27FC236}">
                <a16:creationId xmlns:a16="http://schemas.microsoft.com/office/drawing/2014/main" id="{F9F4EC98-17F8-AF18-4EB5-61CEA812B795}"/>
              </a:ext>
            </a:extLst>
          </p:cNvPr>
          <p:cNvSpPr txBox="1"/>
          <p:nvPr/>
        </p:nvSpPr>
        <p:spPr>
          <a:xfrm>
            <a:off x="1911927" y="3345873"/>
            <a:ext cx="184731" cy="369332"/>
          </a:xfrm>
          <a:prstGeom prst="rect">
            <a:avLst/>
          </a:prstGeom>
          <a:noFill/>
        </p:spPr>
        <p:txBody>
          <a:bodyPr wrap="none" rtlCol="0">
            <a:spAutoFit/>
          </a:bodyPr>
          <a:lstStyle/>
          <a:p>
            <a:endParaRPr lang="en-US" dirty="0"/>
          </a:p>
        </p:txBody>
      </p:sp>
      <p:pic>
        <p:nvPicPr>
          <p:cNvPr id="4" name="Picture 3" descr="A close-up of a text&#10;&#10;Description automatically generated">
            <a:extLst>
              <a:ext uri="{FF2B5EF4-FFF2-40B4-BE49-F238E27FC236}">
                <a16:creationId xmlns:a16="http://schemas.microsoft.com/office/drawing/2014/main" id="{1E94BBA2-6857-E124-6175-73118731A3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 y="-4206"/>
            <a:ext cx="11832730" cy="6700157"/>
          </a:xfrm>
          <a:prstGeom prst="rect">
            <a:avLst/>
          </a:prstGeom>
        </p:spPr>
      </p:pic>
      <p:sp>
        <p:nvSpPr>
          <p:cNvPr id="5" name="Speech Bubble: Rectangle 4">
            <a:extLst>
              <a:ext uri="{FF2B5EF4-FFF2-40B4-BE49-F238E27FC236}">
                <a16:creationId xmlns:a16="http://schemas.microsoft.com/office/drawing/2014/main" id="{AE89F36E-C5E6-F816-1A50-BA034A1595B4}"/>
              </a:ext>
            </a:extLst>
          </p:cNvPr>
          <p:cNvSpPr/>
          <p:nvPr/>
        </p:nvSpPr>
        <p:spPr>
          <a:xfrm>
            <a:off x="2198915" y="1353395"/>
            <a:ext cx="9447680" cy="4354286"/>
          </a:xfrm>
          <a:prstGeom prst="wedgeRectCallou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close up of text&#10;&#10;Description automatically generated">
            <a:extLst>
              <a:ext uri="{FF2B5EF4-FFF2-40B4-BE49-F238E27FC236}">
                <a16:creationId xmlns:a16="http://schemas.microsoft.com/office/drawing/2014/main" id="{62947310-569C-4CF5-94E8-BFA5F10EAC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9309" y="1452728"/>
            <a:ext cx="9113204" cy="4155621"/>
          </a:xfrm>
          <a:prstGeom prst="rect">
            <a:avLst/>
          </a:prstGeom>
        </p:spPr>
      </p:pic>
    </p:spTree>
    <p:extLst>
      <p:ext uri="{BB962C8B-B14F-4D97-AF65-F5344CB8AC3E}">
        <p14:creationId xmlns:p14="http://schemas.microsoft.com/office/powerpoint/2010/main" val="2258813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383CC5D-71E8-4CB2-8E4A-F1E4FF6DC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2DA5AC1-43C5-4243-9028-07DBB80D0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
            <a:ext cx="12192000" cy="1600201"/>
          </a:xfrm>
          <a:prstGeom prst="rect">
            <a:avLst/>
          </a:prstGeom>
          <a:gradFill>
            <a:gsLst>
              <a:gs pos="0">
                <a:schemeClr val="accent5">
                  <a:alpha val="83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A4EDA1C-27A1-4C83-ACE4-6675EC924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9161" y="9109"/>
            <a:ext cx="7792839" cy="1594270"/>
          </a:xfrm>
          <a:prstGeom prst="rect">
            <a:avLst/>
          </a:prstGeom>
          <a:gradFill>
            <a:gsLst>
              <a:gs pos="22000">
                <a:schemeClr val="accent2">
                  <a:alpha val="0"/>
                </a:schemeClr>
              </a:gs>
              <a:gs pos="99000">
                <a:schemeClr val="accent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1C2185E4-B584-4B9D-9440-DEA0FB9D94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9021976" y="-906246"/>
            <a:ext cx="1602951" cy="3416298"/>
          </a:xfrm>
          <a:prstGeom prst="rect">
            <a:avLst/>
          </a:prstGeom>
          <a:gradFill>
            <a:gsLst>
              <a:gs pos="45000">
                <a:schemeClr val="accent4">
                  <a:alpha val="0"/>
                </a:schemeClr>
              </a:gs>
              <a:gs pos="99000">
                <a:schemeClr val="accent6">
                  <a:alpha val="33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FF33EC8A-EE0A-4395-97E2-DAD467CF73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451242" y="0"/>
            <a:ext cx="9729549" cy="1600198"/>
          </a:xfrm>
          <a:prstGeom prst="rect">
            <a:avLst/>
          </a:prstGeom>
          <a:gradFill>
            <a:gsLst>
              <a:gs pos="0">
                <a:schemeClr val="accent5">
                  <a:alpha val="30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FF85DA95-16A4-404E-9BFF-27F8E4FC78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430"/>
            <a:ext cx="7910111" cy="1600198"/>
          </a:xfrm>
          <a:prstGeom prst="rect">
            <a:avLst/>
          </a:prstGeom>
          <a:gradFill>
            <a:gsLst>
              <a:gs pos="0">
                <a:schemeClr val="accent5">
                  <a:alpha val="21000"/>
                </a:schemeClr>
              </a:gs>
              <a:gs pos="99000">
                <a:schemeClr val="accent5">
                  <a:alpha val="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49CBC81-0A1D-4FF5-AA31-0E0EE28D8127}"/>
              </a:ext>
            </a:extLst>
          </p:cNvPr>
          <p:cNvSpPr>
            <a:spLocks noGrp="1"/>
          </p:cNvSpPr>
          <p:nvPr>
            <p:ph type="title"/>
          </p:nvPr>
        </p:nvSpPr>
        <p:spPr>
          <a:xfrm>
            <a:off x="1157084" y="374427"/>
            <a:ext cx="10374517" cy="971512"/>
          </a:xfrm>
        </p:spPr>
        <p:txBody>
          <a:bodyPr anchor="ctr">
            <a:normAutofit fontScale="90000"/>
          </a:bodyPr>
          <a:lstStyle/>
          <a:p>
            <a:pPr algn="ctr"/>
            <a:r>
              <a:rPr lang="en-US" sz="3200" dirty="0">
                <a:solidFill>
                  <a:schemeClr val="bg1"/>
                </a:solidFill>
                <a:latin typeface="Bookman Old Style" panose="02050604050505020204" pitchFamily="18" charset="0"/>
              </a:rPr>
              <a:t>Obstructive Sleep Apnea Syndrome (OSAS)</a:t>
            </a:r>
            <a:endParaRPr lang="en-US" sz="1200" dirty="0">
              <a:solidFill>
                <a:schemeClr val="bg1"/>
              </a:solidFill>
              <a:latin typeface="Bookman Old Style" panose="02050604050505020204" pitchFamily="18" charset="0"/>
            </a:endParaRPr>
          </a:p>
        </p:txBody>
      </p:sp>
      <p:pic>
        <p:nvPicPr>
          <p:cNvPr id="19" name="Picture 18" descr="Castle Creek Pediatric Dentistry">
            <a:extLst>
              <a:ext uri="{FF2B5EF4-FFF2-40B4-BE49-F238E27FC236}">
                <a16:creationId xmlns:a16="http://schemas.microsoft.com/office/drawing/2014/main" id="{4E32BFD6-5ED2-924A-3A90-C40F8FB214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4556" y="5877864"/>
            <a:ext cx="2767444" cy="98013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close-up of a document&#10;&#10;Description automatically generated">
            <a:extLst>
              <a:ext uri="{FF2B5EF4-FFF2-40B4-BE49-F238E27FC236}">
                <a16:creationId xmlns:a16="http://schemas.microsoft.com/office/drawing/2014/main" id="{6D129844-AE54-8965-E661-8B44455713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2942" y="1345939"/>
            <a:ext cx="7688580" cy="5311140"/>
          </a:xfrm>
          <a:prstGeom prst="rect">
            <a:avLst/>
          </a:prstGeom>
        </p:spPr>
      </p:pic>
      <p:sp>
        <p:nvSpPr>
          <p:cNvPr id="5" name="Speech Bubble: Rectangle 4">
            <a:extLst>
              <a:ext uri="{FF2B5EF4-FFF2-40B4-BE49-F238E27FC236}">
                <a16:creationId xmlns:a16="http://schemas.microsoft.com/office/drawing/2014/main" id="{7E425500-C400-E4DB-53CE-196DCEC51282}"/>
              </a:ext>
            </a:extLst>
          </p:cNvPr>
          <p:cNvSpPr/>
          <p:nvPr/>
        </p:nvSpPr>
        <p:spPr>
          <a:xfrm>
            <a:off x="43484" y="2074374"/>
            <a:ext cx="6248400" cy="1703128"/>
          </a:xfrm>
          <a:prstGeom prst="wedgeRectCallou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text on a white background&#10;&#10;Description automatically generated">
            <a:extLst>
              <a:ext uri="{FF2B5EF4-FFF2-40B4-BE49-F238E27FC236}">
                <a16:creationId xmlns:a16="http://schemas.microsoft.com/office/drawing/2014/main" id="{EFE731E4-2E1B-C054-CEE3-8270EECEF5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262" y="2179994"/>
            <a:ext cx="6090844" cy="1491887"/>
          </a:xfrm>
          <a:prstGeom prst="rect">
            <a:avLst/>
          </a:prstGeom>
        </p:spPr>
      </p:pic>
      <p:sp>
        <p:nvSpPr>
          <p:cNvPr id="8" name="Speech Bubble: Rectangle 7">
            <a:extLst>
              <a:ext uri="{FF2B5EF4-FFF2-40B4-BE49-F238E27FC236}">
                <a16:creationId xmlns:a16="http://schemas.microsoft.com/office/drawing/2014/main" id="{ABA66D51-D258-20C7-0B7D-827CA02B287A}"/>
              </a:ext>
            </a:extLst>
          </p:cNvPr>
          <p:cNvSpPr/>
          <p:nvPr/>
        </p:nvSpPr>
        <p:spPr>
          <a:xfrm>
            <a:off x="6209870" y="4165715"/>
            <a:ext cx="5747658" cy="2103151"/>
          </a:xfrm>
          <a:prstGeom prst="wedgeRectCallou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close up of a text&#10;&#10;Description automatically generated">
            <a:extLst>
              <a:ext uri="{FF2B5EF4-FFF2-40B4-BE49-F238E27FC236}">
                <a16:creationId xmlns:a16="http://schemas.microsoft.com/office/drawing/2014/main" id="{ACC11409-83DF-20AB-E3E9-5BAFDA3D0E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74734" y="4264790"/>
            <a:ext cx="5588003" cy="1905001"/>
          </a:xfrm>
          <a:prstGeom prst="rect">
            <a:avLst/>
          </a:prstGeom>
        </p:spPr>
      </p:pic>
    </p:spTree>
    <p:extLst>
      <p:ext uri="{BB962C8B-B14F-4D97-AF65-F5344CB8AC3E}">
        <p14:creationId xmlns:p14="http://schemas.microsoft.com/office/powerpoint/2010/main" val="1900326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D354784-C278-A5D6-9ECE-F2D6DB7EBD51}"/>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16" name="TextBox 15">
            <a:extLst>
              <a:ext uri="{FF2B5EF4-FFF2-40B4-BE49-F238E27FC236}">
                <a16:creationId xmlns:a16="http://schemas.microsoft.com/office/drawing/2014/main" id="{F9F4EC98-17F8-AF18-4EB5-61CEA812B795}"/>
              </a:ext>
            </a:extLst>
          </p:cNvPr>
          <p:cNvSpPr txBox="1"/>
          <p:nvPr/>
        </p:nvSpPr>
        <p:spPr>
          <a:xfrm>
            <a:off x="1911927" y="3345873"/>
            <a:ext cx="184731" cy="369332"/>
          </a:xfrm>
          <a:prstGeom prst="rect">
            <a:avLst/>
          </a:prstGeom>
          <a:noFill/>
        </p:spPr>
        <p:txBody>
          <a:bodyPr wrap="none" rtlCol="0">
            <a:spAutoFit/>
          </a:bodyPr>
          <a:lstStyle/>
          <a:p>
            <a:endParaRPr lang="en-US" dirty="0"/>
          </a:p>
        </p:txBody>
      </p:sp>
      <p:sp>
        <p:nvSpPr>
          <p:cNvPr id="2" name="TextBox 1">
            <a:extLst>
              <a:ext uri="{FF2B5EF4-FFF2-40B4-BE49-F238E27FC236}">
                <a16:creationId xmlns:a16="http://schemas.microsoft.com/office/drawing/2014/main" id="{2320787C-1924-D649-D987-0945E169323F}"/>
              </a:ext>
            </a:extLst>
          </p:cNvPr>
          <p:cNvSpPr txBox="1"/>
          <p:nvPr/>
        </p:nvSpPr>
        <p:spPr>
          <a:xfrm>
            <a:off x="322118" y="1278083"/>
            <a:ext cx="6948257" cy="1446550"/>
          </a:xfrm>
          <a:prstGeom prst="rect">
            <a:avLst/>
          </a:prstGeom>
          <a:noFill/>
        </p:spPr>
        <p:txBody>
          <a:bodyPr wrap="square" rtlCol="0">
            <a:spAutoFit/>
          </a:bodyPr>
          <a:lstStyle/>
          <a:p>
            <a:pPr lvl="0"/>
            <a:r>
              <a:rPr lang="en-US" sz="4400" b="0" i="0" baseline="0" dirty="0">
                <a:latin typeface="+mj-lt"/>
              </a:rPr>
              <a:t>What risk do we assess in dentistry?</a:t>
            </a:r>
            <a:endParaRPr lang="en-US" sz="1600" b="0" i="0" baseline="0" dirty="0">
              <a:latin typeface="Arial" panose="020B0604020202020204" pitchFamily="34" charset="0"/>
              <a:cs typeface="Arial" panose="020B0604020202020204" pitchFamily="34" charset="0"/>
            </a:endParaRPr>
          </a:p>
        </p:txBody>
      </p:sp>
      <p:pic>
        <p:nvPicPr>
          <p:cNvPr id="4" name="Picture 3" descr="A statue of a rabbit holding a clock&#10;&#10;Description automatically generated">
            <a:extLst>
              <a:ext uri="{FF2B5EF4-FFF2-40B4-BE49-F238E27FC236}">
                <a16:creationId xmlns:a16="http://schemas.microsoft.com/office/drawing/2014/main" id="{51D69BFB-21B4-663D-14D7-DD47EF86E9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0" y="-416712"/>
            <a:ext cx="4572000" cy="6096000"/>
          </a:xfrm>
          <a:prstGeom prst="rect">
            <a:avLst/>
          </a:prstGeom>
        </p:spPr>
      </p:pic>
    </p:spTree>
    <p:extLst>
      <p:ext uri="{BB962C8B-B14F-4D97-AF65-F5344CB8AC3E}">
        <p14:creationId xmlns:p14="http://schemas.microsoft.com/office/powerpoint/2010/main" val="322649217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D354784-C278-A5D6-9ECE-F2D6DB7EBD51}"/>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16" name="TextBox 15">
            <a:extLst>
              <a:ext uri="{FF2B5EF4-FFF2-40B4-BE49-F238E27FC236}">
                <a16:creationId xmlns:a16="http://schemas.microsoft.com/office/drawing/2014/main" id="{F9F4EC98-17F8-AF18-4EB5-61CEA812B795}"/>
              </a:ext>
            </a:extLst>
          </p:cNvPr>
          <p:cNvSpPr txBox="1"/>
          <p:nvPr/>
        </p:nvSpPr>
        <p:spPr>
          <a:xfrm>
            <a:off x="1911927" y="3345873"/>
            <a:ext cx="184731" cy="369332"/>
          </a:xfrm>
          <a:prstGeom prst="rect">
            <a:avLst/>
          </a:prstGeom>
          <a:noFill/>
        </p:spPr>
        <p:txBody>
          <a:bodyPr wrap="none" rtlCol="0">
            <a:spAutoFit/>
          </a:bodyPr>
          <a:lstStyle/>
          <a:p>
            <a:endParaRPr lang="en-US" dirty="0"/>
          </a:p>
        </p:txBody>
      </p:sp>
      <p:pic>
        <p:nvPicPr>
          <p:cNvPr id="5" name="Picture 4" descr="A screenshot of a computer">
            <a:extLst>
              <a:ext uri="{FF2B5EF4-FFF2-40B4-BE49-F238E27FC236}">
                <a16:creationId xmlns:a16="http://schemas.microsoft.com/office/drawing/2014/main" id="{1B53C1D0-480B-7C26-35CA-D45FB3F182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6710"/>
            <a:ext cx="12192000" cy="5528408"/>
          </a:xfrm>
          <a:prstGeom prst="rect">
            <a:avLst/>
          </a:prstGeom>
        </p:spPr>
      </p:pic>
      <p:sp>
        <p:nvSpPr>
          <p:cNvPr id="6" name="Speech Bubble: Rectangle 5">
            <a:extLst>
              <a:ext uri="{FF2B5EF4-FFF2-40B4-BE49-F238E27FC236}">
                <a16:creationId xmlns:a16="http://schemas.microsoft.com/office/drawing/2014/main" id="{E12DD12B-8DD6-D372-D22E-FC6BCE039756}"/>
              </a:ext>
            </a:extLst>
          </p:cNvPr>
          <p:cNvSpPr/>
          <p:nvPr/>
        </p:nvSpPr>
        <p:spPr>
          <a:xfrm>
            <a:off x="511867" y="2659969"/>
            <a:ext cx="11201400" cy="1914528"/>
          </a:xfrm>
          <a:prstGeom prst="wedgeRectCallou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close up of a number&#10;&#10;Description automatically generated">
            <a:extLst>
              <a:ext uri="{FF2B5EF4-FFF2-40B4-BE49-F238E27FC236}">
                <a16:creationId xmlns:a16="http://schemas.microsoft.com/office/drawing/2014/main" id="{E418CC06-C51A-50AD-A447-FB20B89212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963" y="2763614"/>
            <a:ext cx="11115209" cy="1707238"/>
          </a:xfrm>
          <a:prstGeom prst="rect">
            <a:avLst/>
          </a:prstGeom>
        </p:spPr>
      </p:pic>
      <p:sp>
        <p:nvSpPr>
          <p:cNvPr id="12" name="Oval 11">
            <a:extLst>
              <a:ext uri="{FF2B5EF4-FFF2-40B4-BE49-F238E27FC236}">
                <a16:creationId xmlns:a16="http://schemas.microsoft.com/office/drawing/2014/main" id="{6848FE1D-CE00-7B13-E729-EF77710A8D20}"/>
              </a:ext>
            </a:extLst>
          </p:cNvPr>
          <p:cNvSpPr/>
          <p:nvPr/>
        </p:nvSpPr>
        <p:spPr>
          <a:xfrm>
            <a:off x="3570513" y="93065"/>
            <a:ext cx="4474029" cy="64149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40568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D354784-C278-A5D6-9ECE-F2D6DB7EBD51}"/>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16" name="TextBox 15">
            <a:extLst>
              <a:ext uri="{FF2B5EF4-FFF2-40B4-BE49-F238E27FC236}">
                <a16:creationId xmlns:a16="http://schemas.microsoft.com/office/drawing/2014/main" id="{F9F4EC98-17F8-AF18-4EB5-61CEA812B795}"/>
              </a:ext>
            </a:extLst>
          </p:cNvPr>
          <p:cNvSpPr txBox="1"/>
          <p:nvPr/>
        </p:nvSpPr>
        <p:spPr>
          <a:xfrm>
            <a:off x="1911927" y="3345873"/>
            <a:ext cx="184731" cy="369332"/>
          </a:xfrm>
          <a:prstGeom prst="rect">
            <a:avLst/>
          </a:prstGeom>
          <a:noFill/>
        </p:spPr>
        <p:txBody>
          <a:bodyPr wrap="none" rtlCol="0">
            <a:spAutoFit/>
          </a:bodyPr>
          <a:lstStyle/>
          <a:p>
            <a:endParaRPr lang="en-US" dirty="0"/>
          </a:p>
        </p:txBody>
      </p:sp>
      <p:pic>
        <p:nvPicPr>
          <p:cNvPr id="3" name="Picture 2" descr="A screenshot of a computer&#10;&#10;Description automatically generated">
            <a:extLst>
              <a:ext uri="{FF2B5EF4-FFF2-40B4-BE49-F238E27FC236}">
                <a16:creationId xmlns:a16="http://schemas.microsoft.com/office/drawing/2014/main" id="{2DA82919-E841-AB78-C89F-64DCE870DC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3980"/>
            <a:ext cx="12192000" cy="5130039"/>
          </a:xfrm>
          <a:prstGeom prst="rect">
            <a:avLst/>
          </a:prstGeom>
        </p:spPr>
      </p:pic>
      <p:sp>
        <p:nvSpPr>
          <p:cNvPr id="4" name="Speech Bubble: Rectangle 3">
            <a:extLst>
              <a:ext uri="{FF2B5EF4-FFF2-40B4-BE49-F238E27FC236}">
                <a16:creationId xmlns:a16="http://schemas.microsoft.com/office/drawing/2014/main" id="{D28CCA71-18F6-DB06-D458-558CE9BDA7A2}"/>
              </a:ext>
            </a:extLst>
          </p:cNvPr>
          <p:cNvSpPr/>
          <p:nvPr/>
        </p:nvSpPr>
        <p:spPr>
          <a:xfrm>
            <a:off x="914400" y="2503714"/>
            <a:ext cx="10526486" cy="1709057"/>
          </a:xfrm>
          <a:prstGeom prst="wedgeRectCallou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19A28FAD-3F8E-3E4D-AF49-6D7FEAFFB4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806" y="2758188"/>
            <a:ext cx="10309674" cy="1175370"/>
          </a:xfrm>
          <a:prstGeom prst="rect">
            <a:avLst/>
          </a:prstGeom>
        </p:spPr>
      </p:pic>
    </p:spTree>
    <p:extLst>
      <p:ext uri="{BB962C8B-B14F-4D97-AF65-F5344CB8AC3E}">
        <p14:creationId xmlns:p14="http://schemas.microsoft.com/office/powerpoint/2010/main" val="220728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D354784-C278-A5D6-9ECE-F2D6DB7EBD51}"/>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16" name="TextBox 15">
            <a:extLst>
              <a:ext uri="{FF2B5EF4-FFF2-40B4-BE49-F238E27FC236}">
                <a16:creationId xmlns:a16="http://schemas.microsoft.com/office/drawing/2014/main" id="{F9F4EC98-17F8-AF18-4EB5-61CEA812B795}"/>
              </a:ext>
            </a:extLst>
          </p:cNvPr>
          <p:cNvSpPr txBox="1"/>
          <p:nvPr/>
        </p:nvSpPr>
        <p:spPr>
          <a:xfrm>
            <a:off x="1911927" y="3345873"/>
            <a:ext cx="184731" cy="369332"/>
          </a:xfrm>
          <a:prstGeom prst="rect">
            <a:avLst/>
          </a:prstGeom>
          <a:noFill/>
        </p:spPr>
        <p:txBody>
          <a:bodyPr wrap="none" rtlCol="0">
            <a:spAutoFit/>
          </a:bodyPr>
          <a:lstStyle/>
          <a:p>
            <a:endParaRPr lang="en-US" dirty="0"/>
          </a:p>
        </p:txBody>
      </p:sp>
      <p:pic>
        <p:nvPicPr>
          <p:cNvPr id="3" name="Picture 2" descr="A screenshot of a computer&#10;&#10;Description automatically generated">
            <a:extLst>
              <a:ext uri="{FF2B5EF4-FFF2-40B4-BE49-F238E27FC236}">
                <a16:creationId xmlns:a16="http://schemas.microsoft.com/office/drawing/2014/main" id="{041FE771-044E-D803-A993-5F6210BF3B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4960"/>
            <a:ext cx="12192000" cy="6268079"/>
          </a:xfrm>
          <a:prstGeom prst="rect">
            <a:avLst/>
          </a:prstGeom>
        </p:spPr>
      </p:pic>
      <p:sp>
        <p:nvSpPr>
          <p:cNvPr id="4" name="Speech Bubble: Rectangle 3">
            <a:extLst>
              <a:ext uri="{FF2B5EF4-FFF2-40B4-BE49-F238E27FC236}">
                <a16:creationId xmlns:a16="http://schemas.microsoft.com/office/drawing/2014/main" id="{DA45BF0B-BBE2-C12D-2577-810014BD6B65}"/>
              </a:ext>
            </a:extLst>
          </p:cNvPr>
          <p:cNvSpPr/>
          <p:nvPr/>
        </p:nvSpPr>
        <p:spPr>
          <a:xfrm>
            <a:off x="195942" y="609600"/>
            <a:ext cx="9459687" cy="1480457"/>
          </a:xfrm>
          <a:prstGeom prst="wedgeRectCallou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black text on a white background&#10;&#10;Description automatically generated">
            <a:extLst>
              <a:ext uri="{FF2B5EF4-FFF2-40B4-BE49-F238E27FC236}">
                <a16:creationId xmlns:a16="http://schemas.microsoft.com/office/drawing/2014/main" id="{7416F8E4-06C6-06EE-42BC-F5EBC92DFE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000" y="745721"/>
            <a:ext cx="9237899" cy="1153390"/>
          </a:xfrm>
          <a:prstGeom prst="rect">
            <a:avLst/>
          </a:prstGeom>
        </p:spPr>
      </p:pic>
      <p:sp>
        <p:nvSpPr>
          <p:cNvPr id="7" name="Speech Bubble: Rectangle 6">
            <a:extLst>
              <a:ext uri="{FF2B5EF4-FFF2-40B4-BE49-F238E27FC236}">
                <a16:creationId xmlns:a16="http://schemas.microsoft.com/office/drawing/2014/main" id="{ACCA1C02-70E9-E1DA-48DC-4F7940C8631C}"/>
              </a:ext>
            </a:extLst>
          </p:cNvPr>
          <p:cNvSpPr/>
          <p:nvPr/>
        </p:nvSpPr>
        <p:spPr>
          <a:xfrm>
            <a:off x="195943" y="2808514"/>
            <a:ext cx="10084129" cy="2150376"/>
          </a:xfrm>
          <a:prstGeom prst="wedgeRectCallou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close up of a text&#10;&#10;Description automatically generated">
            <a:extLst>
              <a:ext uri="{FF2B5EF4-FFF2-40B4-BE49-F238E27FC236}">
                <a16:creationId xmlns:a16="http://schemas.microsoft.com/office/drawing/2014/main" id="{DA83B7B1-8542-C646-15F9-5AA192E9E8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000" y="2894573"/>
            <a:ext cx="9776786" cy="1862245"/>
          </a:xfrm>
          <a:prstGeom prst="rect">
            <a:avLst/>
          </a:prstGeom>
        </p:spPr>
      </p:pic>
    </p:spTree>
    <p:extLst>
      <p:ext uri="{BB962C8B-B14F-4D97-AF65-F5344CB8AC3E}">
        <p14:creationId xmlns:p14="http://schemas.microsoft.com/office/powerpoint/2010/main" val="420064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D354784-C278-A5D6-9ECE-F2D6DB7EBD51}"/>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16" name="TextBox 15">
            <a:extLst>
              <a:ext uri="{FF2B5EF4-FFF2-40B4-BE49-F238E27FC236}">
                <a16:creationId xmlns:a16="http://schemas.microsoft.com/office/drawing/2014/main" id="{F9F4EC98-17F8-AF18-4EB5-61CEA812B795}"/>
              </a:ext>
            </a:extLst>
          </p:cNvPr>
          <p:cNvSpPr txBox="1"/>
          <p:nvPr/>
        </p:nvSpPr>
        <p:spPr>
          <a:xfrm>
            <a:off x="1911927" y="3345873"/>
            <a:ext cx="184731" cy="369332"/>
          </a:xfrm>
          <a:prstGeom prst="rect">
            <a:avLst/>
          </a:prstGeom>
          <a:noFill/>
        </p:spPr>
        <p:txBody>
          <a:bodyPr wrap="none" rtlCol="0">
            <a:spAutoFit/>
          </a:bodyPr>
          <a:lstStyle/>
          <a:p>
            <a:endParaRPr lang="en-US" dirty="0"/>
          </a:p>
        </p:txBody>
      </p:sp>
      <p:pic>
        <p:nvPicPr>
          <p:cNvPr id="3" name="Picture 2" descr="A screenshot of a computer&#10;&#10;Description automatically generated">
            <a:extLst>
              <a:ext uri="{FF2B5EF4-FFF2-40B4-BE49-F238E27FC236}">
                <a16:creationId xmlns:a16="http://schemas.microsoft.com/office/drawing/2014/main" id="{4AF73470-A6C2-6FB9-60AF-BB37953A88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362" y="21277"/>
            <a:ext cx="12173665" cy="6205352"/>
          </a:xfrm>
          <a:prstGeom prst="rect">
            <a:avLst/>
          </a:prstGeom>
        </p:spPr>
      </p:pic>
      <p:sp>
        <p:nvSpPr>
          <p:cNvPr id="4" name="Speech Bubble: Rectangle 3">
            <a:extLst>
              <a:ext uri="{FF2B5EF4-FFF2-40B4-BE49-F238E27FC236}">
                <a16:creationId xmlns:a16="http://schemas.microsoft.com/office/drawing/2014/main" id="{DCCC6BA9-5237-C114-269C-A8F53A930CD1}"/>
              </a:ext>
            </a:extLst>
          </p:cNvPr>
          <p:cNvSpPr/>
          <p:nvPr/>
        </p:nvSpPr>
        <p:spPr>
          <a:xfrm>
            <a:off x="2775857" y="299356"/>
            <a:ext cx="9416143" cy="664029"/>
          </a:xfrm>
          <a:prstGeom prst="wedgeRectCallou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2FBCE8AE-0B5C-23DA-61A8-5FCD650639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0828" y="397327"/>
            <a:ext cx="9133810" cy="468086"/>
          </a:xfrm>
          <a:prstGeom prst="rect">
            <a:avLst/>
          </a:prstGeom>
        </p:spPr>
      </p:pic>
      <p:sp>
        <p:nvSpPr>
          <p:cNvPr id="11" name="Speech Bubble: Rectangle 10">
            <a:extLst>
              <a:ext uri="{FF2B5EF4-FFF2-40B4-BE49-F238E27FC236}">
                <a16:creationId xmlns:a16="http://schemas.microsoft.com/office/drawing/2014/main" id="{49995030-AE80-CB3E-8207-48F152E5466D}"/>
              </a:ext>
            </a:extLst>
          </p:cNvPr>
          <p:cNvSpPr/>
          <p:nvPr/>
        </p:nvSpPr>
        <p:spPr>
          <a:xfrm>
            <a:off x="2775857" y="865413"/>
            <a:ext cx="9416143" cy="1006929"/>
          </a:xfrm>
          <a:prstGeom prst="wedgeRectCallou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black text on a white background&#10;&#10;Description automatically generated">
            <a:extLst>
              <a:ext uri="{FF2B5EF4-FFF2-40B4-BE49-F238E27FC236}">
                <a16:creationId xmlns:a16="http://schemas.microsoft.com/office/drawing/2014/main" id="{1C60E0AC-4AEF-1708-AD9A-E05C0DC368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0829" y="886690"/>
            <a:ext cx="7792230" cy="985652"/>
          </a:xfrm>
          <a:prstGeom prst="rect">
            <a:avLst/>
          </a:prstGeom>
        </p:spPr>
      </p:pic>
      <p:sp>
        <p:nvSpPr>
          <p:cNvPr id="12" name="Speech Bubble: Rectangle 11">
            <a:extLst>
              <a:ext uri="{FF2B5EF4-FFF2-40B4-BE49-F238E27FC236}">
                <a16:creationId xmlns:a16="http://schemas.microsoft.com/office/drawing/2014/main" id="{AE771B2B-BC40-2002-4C4F-B524C4CB25DE}"/>
              </a:ext>
            </a:extLst>
          </p:cNvPr>
          <p:cNvSpPr/>
          <p:nvPr/>
        </p:nvSpPr>
        <p:spPr>
          <a:xfrm>
            <a:off x="2775857" y="1872342"/>
            <a:ext cx="9416143" cy="1153391"/>
          </a:xfrm>
          <a:prstGeom prst="wedgeRectCallou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704BC69E-5B62-8397-FC4B-0DD6113896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0828" y="1879368"/>
            <a:ext cx="8947769" cy="1027117"/>
          </a:xfrm>
          <a:prstGeom prst="rect">
            <a:avLst/>
          </a:prstGeom>
        </p:spPr>
      </p:pic>
      <p:sp>
        <p:nvSpPr>
          <p:cNvPr id="15" name="Speech Bubble: Rectangle 14">
            <a:extLst>
              <a:ext uri="{FF2B5EF4-FFF2-40B4-BE49-F238E27FC236}">
                <a16:creationId xmlns:a16="http://schemas.microsoft.com/office/drawing/2014/main" id="{0F43174C-2900-B522-625A-021A96C4B94A}"/>
              </a:ext>
            </a:extLst>
          </p:cNvPr>
          <p:cNvSpPr/>
          <p:nvPr/>
        </p:nvSpPr>
        <p:spPr>
          <a:xfrm>
            <a:off x="2775857" y="3025733"/>
            <a:ext cx="9416143" cy="1252353"/>
          </a:xfrm>
          <a:prstGeom prst="wedgeRectCallou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E3B95AD8-10E4-8473-1AB5-BFF3BF8F43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61681" y="3077984"/>
            <a:ext cx="9102957" cy="981892"/>
          </a:xfrm>
          <a:prstGeom prst="rect">
            <a:avLst/>
          </a:prstGeom>
        </p:spPr>
      </p:pic>
    </p:spTree>
    <p:extLst>
      <p:ext uri="{BB962C8B-B14F-4D97-AF65-F5344CB8AC3E}">
        <p14:creationId xmlns:p14="http://schemas.microsoft.com/office/powerpoint/2010/main" val="3863891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2" grpId="0" animBg="1"/>
      <p:bldP spid="15"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D354784-C278-A5D6-9ECE-F2D6DB7EBD51}"/>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16" name="TextBox 15">
            <a:extLst>
              <a:ext uri="{FF2B5EF4-FFF2-40B4-BE49-F238E27FC236}">
                <a16:creationId xmlns:a16="http://schemas.microsoft.com/office/drawing/2014/main" id="{F9F4EC98-17F8-AF18-4EB5-61CEA812B795}"/>
              </a:ext>
            </a:extLst>
          </p:cNvPr>
          <p:cNvSpPr txBox="1"/>
          <p:nvPr/>
        </p:nvSpPr>
        <p:spPr>
          <a:xfrm>
            <a:off x="1911927" y="3345873"/>
            <a:ext cx="184731" cy="369332"/>
          </a:xfrm>
          <a:prstGeom prst="rect">
            <a:avLst/>
          </a:prstGeom>
          <a:noFill/>
        </p:spPr>
        <p:txBody>
          <a:bodyPr wrap="none" rtlCol="0">
            <a:spAutoFit/>
          </a:bodyPr>
          <a:lstStyle/>
          <a:p>
            <a:endParaRPr lang="en-US" dirty="0"/>
          </a:p>
        </p:txBody>
      </p:sp>
      <p:pic>
        <p:nvPicPr>
          <p:cNvPr id="4" name="Picture 3" descr="A person with curly hair wearing glasses&#10;&#10;Description automatically generated">
            <a:extLst>
              <a:ext uri="{FF2B5EF4-FFF2-40B4-BE49-F238E27FC236}">
                <a16:creationId xmlns:a16="http://schemas.microsoft.com/office/drawing/2014/main" id="{E2B1F113-89F1-F649-FC85-697F1B8507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5429" y="951117"/>
            <a:ext cx="3972458" cy="5319054"/>
          </a:xfrm>
          <a:prstGeom prst="rect">
            <a:avLst/>
          </a:prstGeom>
        </p:spPr>
      </p:pic>
    </p:spTree>
    <p:extLst>
      <p:ext uri="{BB962C8B-B14F-4D97-AF65-F5344CB8AC3E}">
        <p14:creationId xmlns:p14="http://schemas.microsoft.com/office/powerpoint/2010/main" val="398189511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D354784-C278-A5D6-9ECE-F2D6DB7EBD51}"/>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16" name="TextBox 15">
            <a:extLst>
              <a:ext uri="{FF2B5EF4-FFF2-40B4-BE49-F238E27FC236}">
                <a16:creationId xmlns:a16="http://schemas.microsoft.com/office/drawing/2014/main" id="{F9F4EC98-17F8-AF18-4EB5-61CEA812B795}"/>
              </a:ext>
            </a:extLst>
          </p:cNvPr>
          <p:cNvSpPr txBox="1"/>
          <p:nvPr/>
        </p:nvSpPr>
        <p:spPr>
          <a:xfrm>
            <a:off x="1911927" y="3345873"/>
            <a:ext cx="184731" cy="369332"/>
          </a:xfrm>
          <a:prstGeom prst="rect">
            <a:avLst/>
          </a:prstGeom>
          <a:noFill/>
        </p:spPr>
        <p:txBody>
          <a:bodyPr wrap="none" rtlCol="0">
            <a:spAutoFit/>
          </a:bodyPr>
          <a:lstStyle/>
          <a:p>
            <a:endParaRPr lang="en-US" dirty="0"/>
          </a:p>
        </p:txBody>
      </p:sp>
      <p:pic>
        <p:nvPicPr>
          <p:cNvPr id="3" name="Picture 2" descr="A screenshot of a computer&#10;&#10;Description automatically generated">
            <a:extLst>
              <a:ext uri="{FF2B5EF4-FFF2-40B4-BE49-F238E27FC236}">
                <a16:creationId xmlns:a16="http://schemas.microsoft.com/office/drawing/2014/main" id="{D3C2EF0D-BD01-A3AB-2122-96478D5F1F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450286" cy="6361044"/>
          </a:xfrm>
          <a:prstGeom prst="rect">
            <a:avLst/>
          </a:prstGeom>
        </p:spPr>
      </p:pic>
      <p:sp>
        <p:nvSpPr>
          <p:cNvPr id="4" name="Speech Bubble: Rectangle 3">
            <a:extLst>
              <a:ext uri="{FF2B5EF4-FFF2-40B4-BE49-F238E27FC236}">
                <a16:creationId xmlns:a16="http://schemas.microsoft.com/office/drawing/2014/main" id="{5DE3B0C5-003B-3F4B-B66C-14B7069DB46B}"/>
              </a:ext>
            </a:extLst>
          </p:cNvPr>
          <p:cNvSpPr/>
          <p:nvPr/>
        </p:nvSpPr>
        <p:spPr>
          <a:xfrm>
            <a:off x="338199" y="496956"/>
            <a:ext cx="11241334" cy="3135086"/>
          </a:xfrm>
          <a:prstGeom prst="wedgeRectCallou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text&#10;&#10;Description automatically generated">
            <a:extLst>
              <a:ext uri="{FF2B5EF4-FFF2-40B4-BE49-F238E27FC236}">
                <a16:creationId xmlns:a16="http://schemas.microsoft.com/office/drawing/2014/main" id="{D7E21EB0-D562-2E9F-6FD4-432D21D9A1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467" y="640059"/>
            <a:ext cx="10840046" cy="2932044"/>
          </a:xfrm>
          <a:prstGeom prst="rect">
            <a:avLst/>
          </a:prstGeom>
        </p:spPr>
      </p:pic>
    </p:spTree>
    <p:extLst>
      <p:ext uri="{BB962C8B-B14F-4D97-AF65-F5344CB8AC3E}">
        <p14:creationId xmlns:p14="http://schemas.microsoft.com/office/powerpoint/2010/main" val="2190267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D354784-C278-A5D6-9ECE-F2D6DB7EBD51}"/>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pic>
        <p:nvPicPr>
          <p:cNvPr id="3" name="Picture 2" descr="A close-up of a blue and white website&#10;&#10;Description automatically generated">
            <a:extLst>
              <a:ext uri="{FF2B5EF4-FFF2-40B4-BE49-F238E27FC236}">
                <a16:creationId xmlns:a16="http://schemas.microsoft.com/office/drawing/2014/main" id="{DA632071-9BC2-2B9D-32E5-C28D8ACD3A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383404"/>
          </a:xfrm>
          <a:prstGeom prst="rect">
            <a:avLst/>
          </a:prstGeom>
        </p:spPr>
      </p:pic>
      <p:sp>
        <p:nvSpPr>
          <p:cNvPr id="16" name="TextBox 15">
            <a:extLst>
              <a:ext uri="{FF2B5EF4-FFF2-40B4-BE49-F238E27FC236}">
                <a16:creationId xmlns:a16="http://schemas.microsoft.com/office/drawing/2014/main" id="{F9F4EC98-17F8-AF18-4EB5-61CEA812B795}"/>
              </a:ext>
            </a:extLst>
          </p:cNvPr>
          <p:cNvSpPr txBox="1"/>
          <p:nvPr/>
        </p:nvSpPr>
        <p:spPr>
          <a:xfrm>
            <a:off x="1911927" y="3345873"/>
            <a:ext cx="184731" cy="369332"/>
          </a:xfrm>
          <a:prstGeom prst="rect">
            <a:avLst/>
          </a:prstGeom>
          <a:noFill/>
        </p:spPr>
        <p:txBody>
          <a:bodyPr wrap="none" rtlCol="0">
            <a:spAutoFit/>
          </a:bodyPr>
          <a:lstStyle/>
          <a:p>
            <a:endParaRPr lang="en-US" dirty="0"/>
          </a:p>
        </p:txBody>
      </p:sp>
      <p:sp>
        <p:nvSpPr>
          <p:cNvPr id="2" name="Speech Bubble: Rectangle 1">
            <a:extLst>
              <a:ext uri="{FF2B5EF4-FFF2-40B4-BE49-F238E27FC236}">
                <a16:creationId xmlns:a16="http://schemas.microsoft.com/office/drawing/2014/main" id="{4D5C45B5-BF78-AF23-6F3E-61A516F35C6E}"/>
              </a:ext>
            </a:extLst>
          </p:cNvPr>
          <p:cNvSpPr/>
          <p:nvPr/>
        </p:nvSpPr>
        <p:spPr>
          <a:xfrm>
            <a:off x="0" y="3429000"/>
            <a:ext cx="12137571" cy="1153391"/>
          </a:xfrm>
          <a:prstGeom prst="wedgeRectCallou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close-up of a blue and white website&#10;&#10;Description automatically generated">
            <a:extLst>
              <a:ext uri="{FF2B5EF4-FFF2-40B4-BE49-F238E27FC236}">
                <a16:creationId xmlns:a16="http://schemas.microsoft.com/office/drawing/2014/main" id="{713073F6-0AC4-6A88-F6D8-8DF248DAD80D}"/>
              </a:ext>
            </a:extLst>
          </p:cNvPr>
          <p:cNvPicPr>
            <a:picLocks noChangeAspect="1"/>
          </p:cNvPicPr>
          <p:nvPr/>
        </p:nvPicPr>
        <p:blipFill rotWithShape="1">
          <a:blip r:embed="rId3">
            <a:extLst>
              <a:ext uri="{28A0092B-C50C-407E-A947-70E740481C1C}">
                <a14:useLocalDpi xmlns:a14="http://schemas.microsoft.com/office/drawing/2010/main" val="0"/>
              </a:ext>
            </a:extLst>
          </a:blip>
          <a:srcRect l="11072" t="80270" r="12962" b="10436"/>
          <a:stretch/>
        </p:blipFill>
        <p:spPr>
          <a:xfrm>
            <a:off x="54429" y="3622900"/>
            <a:ext cx="11952514" cy="765590"/>
          </a:xfrm>
          <a:prstGeom prst="rect">
            <a:avLst/>
          </a:prstGeom>
        </p:spPr>
      </p:pic>
    </p:spTree>
    <p:extLst>
      <p:ext uri="{BB962C8B-B14F-4D97-AF65-F5344CB8AC3E}">
        <p14:creationId xmlns:p14="http://schemas.microsoft.com/office/powerpoint/2010/main" val="245651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D354784-C278-A5D6-9ECE-F2D6DB7EBD51}"/>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16" name="TextBox 15">
            <a:extLst>
              <a:ext uri="{FF2B5EF4-FFF2-40B4-BE49-F238E27FC236}">
                <a16:creationId xmlns:a16="http://schemas.microsoft.com/office/drawing/2014/main" id="{F9F4EC98-17F8-AF18-4EB5-61CEA812B795}"/>
              </a:ext>
            </a:extLst>
          </p:cNvPr>
          <p:cNvSpPr txBox="1"/>
          <p:nvPr/>
        </p:nvSpPr>
        <p:spPr>
          <a:xfrm>
            <a:off x="1911927" y="3345873"/>
            <a:ext cx="184731" cy="369332"/>
          </a:xfrm>
          <a:prstGeom prst="rect">
            <a:avLst/>
          </a:prstGeom>
          <a:noFill/>
        </p:spPr>
        <p:txBody>
          <a:bodyPr wrap="none" rtlCol="0">
            <a:spAutoFit/>
          </a:bodyPr>
          <a:lstStyle/>
          <a:p>
            <a:endParaRPr lang="en-US" dirty="0"/>
          </a:p>
        </p:txBody>
      </p:sp>
      <p:pic>
        <p:nvPicPr>
          <p:cNvPr id="3" name="Picture 2" descr="A screenshot of a medical article&#10;&#10;Description automatically generated">
            <a:extLst>
              <a:ext uri="{FF2B5EF4-FFF2-40B4-BE49-F238E27FC236}">
                <a16:creationId xmlns:a16="http://schemas.microsoft.com/office/drawing/2014/main" id="{C5FE1308-4CB8-FABD-AF97-63FBC0D647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662" y="0"/>
            <a:ext cx="10984675" cy="6858000"/>
          </a:xfrm>
          <a:prstGeom prst="rect">
            <a:avLst/>
          </a:prstGeom>
        </p:spPr>
      </p:pic>
      <p:sp>
        <p:nvSpPr>
          <p:cNvPr id="4" name="Oval 3">
            <a:extLst>
              <a:ext uri="{FF2B5EF4-FFF2-40B4-BE49-F238E27FC236}">
                <a16:creationId xmlns:a16="http://schemas.microsoft.com/office/drawing/2014/main" id="{EE0F3164-B855-5393-0E48-1222A2BAE738}"/>
              </a:ext>
            </a:extLst>
          </p:cNvPr>
          <p:cNvSpPr/>
          <p:nvPr/>
        </p:nvSpPr>
        <p:spPr>
          <a:xfrm>
            <a:off x="816428" y="1"/>
            <a:ext cx="6150428" cy="457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peech Bubble: Rectangle 4">
            <a:extLst>
              <a:ext uri="{FF2B5EF4-FFF2-40B4-BE49-F238E27FC236}">
                <a16:creationId xmlns:a16="http://schemas.microsoft.com/office/drawing/2014/main" id="{347A857E-BDD6-DA53-323F-39268D0E4DB1}"/>
              </a:ext>
            </a:extLst>
          </p:cNvPr>
          <p:cNvSpPr/>
          <p:nvPr/>
        </p:nvSpPr>
        <p:spPr>
          <a:xfrm>
            <a:off x="76199" y="4441371"/>
            <a:ext cx="11996057" cy="1502229"/>
          </a:xfrm>
          <a:prstGeom prst="wedgeRectCallou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0B9C8995-2E0C-F9BF-F860-C28485561D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744" y="4613910"/>
            <a:ext cx="11800113" cy="1083582"/>
          </a:xfrm>
          <a:prstGeom prst="rect">
            <a:avLst/>
          </a:prstGeom>
        </p:spPr>
      </p:pic>
    </p:spTree>
    <p:extLst>
      <p:ext uri="{BB962C8B-B14F-4D97-AF65-F5344CB8AC3E}">
        <p14:creationId xmlns:p14="http://schemas.microsoft.com/office/powerpoint/2010/main" val="4274637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D354784-C278-A5D6-9ECE-F2D6DB7EBD51}"/>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16" name="TextBox 15">
            <a:extLst>
              <a:ext uri="{FF2B5EF4-FFF2-40B4-BE49-F238E27FC236}">
                <a16:creationId xmlns:a16="http://schemas.microsoft.com/office/drawing/2014/main" id="{F9F4EC98-17F8-AF18-4EB5-61CEA812B795}"/>
              </a:ext>
            </a:extLst>
          </p:cNvPr>
          <p:cNvSpPr txBox="1"/>
          <p:nvPr/>
        </p:nvSpPr>
        <p:spPr>
          <a:xfrm>
            <a:off x="1911927" y="3345873"/>
            <a:ext cx="184731" cy="369332"/>
          </a:xfrm>
          <a:prstGeom prst="rect">
            <a:avLst/>
          </a:prstGeom>
          <a:noFill/>
        </p:spPr>
        <p:txBody>
          <a:bodyPr wrap="none" rtlCol="0">
            <a:spAutoFit/>
          </a:bodyPr>
          <a:lstStyle/>
          <a:p>
            <a:endParaRPr lang="en-US" dirty="0"/>
          </a:p>
        </p:txBody>
      </p:sp>
      <p:pic>
        <p:nvPicPr>
          <p:cNvPr id="3" name="Picture 2" descr="A screenshot of a computer&#10;&#10;Description automatically generated">
            <a:extLst>
              <a:ext uri="{FF2B5EF4-FFF2-40B4-BE49-F238E27FC236}">
                <a16:creationId xmlns:a16="http://schemas.microsoft.com/office/drawing/2014/main" id="{C83766DC-AEE6-7DAA-A068-84BD645FB3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 y="308610"/>
            <a:ext cx="11765280" cy="6240780"/>
          </a:xfrm>
          <a:prstGeom prst="rect">
            <a:avLst/>
          </a:prstGeom>
        </p:spPr>
      </p:pic>
      <p:sp>
        <p:nvSpPr>
          <p:cNvPr id="4" name="Speech Bubble: Rectangle 3">
            <a:extLst>
              <a:ext uri="{FF2B5EF4-FFF2-40B4-BE49-F238E27FC236}">
                <a16:creationId xmlns:a16="http://schemas.microsoft.com/office/drawing/2014/main" id="{62F9AAEA-5E4C-B121-82D9-548E43508ADE}"/>
              </a:ext>
            </a:extLst>
          </p:cNvPr>
          <p:cNvSpPr/>
          <p:nvPr/>
        </p:nvSpPr>
        <p:spPr>
          <a:xfrm>
            <a:off x="213360" y="2775857"/>
            <a:ext cx="11358154" cy="2416629"/>
          </a:xfrm>
          <a:prstGeom prst="wedgeRectCallou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close up of text&#10;&#10;Description automatically generated">
            <a:extLst>
              <a:ext uri="{FF2B5EF4-FFF2-40B4-BE49-F238E27FC236}">
                <a16:creationId xmlns:a16="http://schemas.microsoft.com/office/drawing/2014/main" id="{11E69EAD-EF8F-F618-9B18-808F84FB36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405" y="2919350"/>
            <a:ext cx="11165108" cy="2129641"/>
          </a:xfrm>
          <a:prstGeom prst="rect">
            <a:avLst/>
          </a:prstGeom>
        </p:spPr>
      </p:pic>
    </p:spTree>
    <p:extLst>
      <p:ext uri="{BB962C8B-B14F-4D97-AF65-F5344CB8AC3E}">
        <p14:creationId xmlns:p14="http://schemas.microsoft.com/office/powerpoint/2010/main" val="4172064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DAFF4757-7EDC-0438-70D5-E30E1AD5B7AF}"/>
              </a:ext>
            </a:extLst>
          </p:cNvPr>
          <p:cNvSpPr/>
          <p:nvPr/>
        </p:nvSpPr>
        <p:spPr>
          <a:xfrm>
            <a:off x="10713027" y="0"/>
            <a:ext cx="1478973" cy="115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pic>
        <p:nvPicPr>
          <p:cNvPr id="28" name="Picture 27" descr="A picture containing text, close&#10;&#10;Description automatically generated">
            <a:extLst>
              <a:ext uri="{FF2B5EF4-FFF2-40B4-BE49-F238E27FC236}">
                <a16:creationId xmlns:a16="http://schemas.microsoft.com/office/drawing/2014/main" id="{F40F4A26-C756-EC64-3E5A-170AD7CF41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678" y="2585746"/>
            <a:ext cx="5476204" cy="3306387"/>
          </a:xfrm>
          <a:prstGeom prst="rect">
            <a:avLst/>
          </a:prstGeom>
        </p:spPr>
      </p:pic>
      <p:pic>
        <p:nvPicPr>
          <p:cNvPr id="30" name="Picture 29" descr="A collage of a baby&#10;&#10;Description automatically generated with medium confidence">
            <a:extLst>
              <a:ext uri="{FF2B5EF4-FFF2-40B4-BE49-F238E27FC236}">
                <a16:creationId xmlns:a16="http://schemas.microsoft.com/office/drawing/2014/main" id="{3990F859-CAAD-2957-5DB9-B4F4822936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2185" y="509658"/>
            <a:ext cx="5476204" cy="5437909"/>
          </a:xfrm>
          <a:prstGeom prst="rect">
            <a:avLst/>
          </a:prstGeom>
        </p:spPr>
      </p:pic>
      <p:sp>
        <p:nvSpPr>
          <p:cNvPr id="2" name="TextBox 1">
            <a:extLst>
              <a:ext uri="{FF2B5EF4-FFF2-40B4-BE49-F238E27FC236}">
                <a16:creationId xmlns:a16="http://schemas.microsoft.com/office/drawing/2014/main" id="{1186004C-B148-A216-3653-EA15F6BF8F96}"/>
              </a:ext>
            </a:extLst>
          </p:cNvPr>
          <p:cNvSpPr txBox="1"/>
          <p:nvPr/>
        </p:nvSpPr>
        <p:spPr>
          <a:xfrm>
            <a:off x="0" y="5983954"/>
            <a:ext cx="7114032" cy="473271"/>
          </a:xfrm>
          <a:prstGeom prst="rect">
            <a:avLst/>
          </a:prstGeom>
          <a:noFill/>
        </p:spPr>
        <p:txBody>
          <a:bodyPr wrap="square" rtlCol="0">
            <a:spAutoFit/>
          </a:bodyPr>
          <a:lstStyle/>
          <a:p>
            <a:pPr marR="0" lvl="0">
              <a:lnSpc>
                <a:spcPct val="107000"/>
              </a:lnSpc>
              <a:spcBef>
                <a:spcPts val="0"/>
              </a:spcBef>
              <a:spcAft>
                <a:spcPts val="800"/>
              </a:spcAft>
              <a:tabLst>
                <a:tab pos="457200" algn="l"/>
              </a:tabLst>
            </a:pPr>
            <a:r>
              <a:rPr lang="en-US" sz="1200" b="0" i="0" dirty="0">
                <a:solidFill>
                  <a:srgbClr val="212121"/>
                </a:solidFill>
                <a:effectLst/>
                <a:latin typeface="Arial" panose="020B0604020202020204" pitchFamily="34" charset="0"/>
                <a:cs typeface="Arial" panose="020B0604020202020204" pitchFamily="34" charset="0"/>
              </a:rPr>
              <a:t>Harvold EP, Tomer BS, Vargervik K, Chierici G. Primate experiments on oral respiration. Am J Orthod. 1981 Apr;79(4):359-72. doi: 10.1016/0002-9416(81)90379-1. PMID: 6939331.</a:t>
            </a:r>
          </a:p>
        </p:txBody>
      </p:sp>
      <p:sp>
        <p:nvSpPr>
          <p:cNvPr id="3" name="Title 2">
            <a:extLst>
              <a:ext uri="{FF2B5EF4-FFF2-40B4-BE49-F238E27FC236}">
                <a16:creationId xmlns:a16="http://schemas.microsoft.com/office/drawing/2014/main" id="{193F99FF-1061-B4A3-5FC3-29B639DE1FAB}"/>
              </a:ext>
            </a:extLst>
          </p:cNvPr>
          <p:cNvSpPr>
            <a:spLocks noGrp="1"/>
          </p:cNvSpPr>
          <p:nvPr>
            <p:ph type="title"/>
          </p:nvPr>
        </p:nvSpPr>
        <p:spPr>
          <a:xfrm>
            <a:off x="512255" y="965867"/>
            <a:ext cx="5476204" cy="1234440"/>
          </a:xfrm>
        </p:spPr>
        <p:txBody>
          <a:bodyPr>
            <a:normAutofit fontScale="90000"/>
          </a:bodyPr>
          <a:lstStyle/>
          <a:p>
            <a:r>
              <a:rPr lang="en-US" dirty="0">
                <a:latin typeface="Bookman Old Style" panose="02050604050505020204" pitchFamily="18" charset="0"/>
              </a:rPr>
              <a:t>How Does mouth breathing affect facial development?</a:t>
            </a:r>
          </a:p>
        </p:txBody>
      </p:sp>
    </p:spTree>
    <p:extLst>
      <p:ext uri="{BB962C8B-B14F-4D97-AF65-F5344CB8AC3E}">
        <p14:creationId xmlns:p14="http://schemas.microsoft.com/office/powerpoint/2010/main" val="1229451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ppt_x"/>
                                          </p:val>
                                        </p:tav>
                                        <p:tav tm="100000">
                                          <p:val>
                                            <p:strVal val="#ppt_x"/>
                                          </p:val>
                                        </p:tav>
                                      </p:tavLst>
                                    </p:anim>
                                    <p:anim calcmode="lin" valueType="num">
                                      <p:cBhvr additive="base">
                                        <p:cTn id="1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radientRiseVTI">
  <a:themeElements>
    <a:clrScheme name="AnalogousFromRegularSeed_2SEEDS">
      <a:dk1>
        <a:srgbClr val="000000"/>
      </a:dk1>
      <a:lt1>
        <a:srgbClr val="FFFFFF"/>
      </a:lt1>
      <a:dk2>
        <a:srgbClr val="242D41"/>
      </a:dk2>
      <a:lt2>
        <a:srgbClr val="E8E6E2"/>
      </a:lt2>
      <a:accent1>
        <a:srgbClr val="3B5FB1"/>
      </a:accent1>
      <a:accent2>
        <a:srgbClr val="4DA2C3"/>
      </a:accent2>
      <a:accent3>
        <a:srgbClr val="5A4DC3"/>
      </a:accent3>
      <a:accent4>
        <a:srgbClr val="B13B86"/>
      </a:accent4>
      <a:accent5>
        <a:srgbClr val="C34D66"/>
      </a:accent5>
      <a:accent6>
        <a:srgbClr val="B1533B"/>
      </a:accent6>
      <a:hlink>
        <a:srgbClr val="9D7E34"/>
      </a:hlink>
      <a:folHlink>
        <a:srgbClr val="7F7F7F"/>
      </a:folHlink>
    </a:clrScheme>
    <a:fontScheme name="Avenir">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RiseVTI" id="{C2FC082F-B444-4222-AF20-78444CCB5722}" vid="{39F213E4-0CBC-40CB-B3F6-8C5562B6B9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194378</TotalTime>
  <Words>10407</Words>
  <Application>Microsoft Office PowerPoint</Application>
  <PresentationFormat>Widescreen</PresentationFormat>
  <Paragraphs>852</Paragraphs>
  <Slides>141</Slides>
  <Notes>138</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2</vt:i4>
      </vt:variant>
      <vt:variant>
        <vt:lpstr>Slide Titles</vt:lpstr>
      </vt:variant>
      <vt:variant>
        <vt:i4>141</vt:i4>
      </vt:variant>
    </vt:vector>
  </HeadingPairs>
  <TitlesOfParts>
    <vt:vector size="157" baseType="lpstr">
      <vt:lpstr>-apple-system</vt:lpstr>
      <vt:lpstr>Arial</vt:lpstr>
      <vt:lpstr>BlinkMacSystemFont</vt:lpstr>
      <vt:lpstr>Bookman Old Style</vt:lpstr>
      <vt:lpstr>Calibri</vt:lpstr>
      <vt:lpstr>Cambria</vt:lpstr>
      <vt:lpstr>Gill Sans Nova</vt:lpstr>
      <vt:lpstr>Helvetica</vt:lpstr>
      <vt:lpstr>Open Sans</vt:lpstr>
      <vt:lpstr>PT Serif</vt:lpstr>
      <vt:lpstr>roboto</vt:lpstr>
      <vt:lpstr>roboto</vt:lpstr>
      <vt:lpstr>Source Sans Pro</vt:lpstr>
      <vt:lpstr>GradientRiseVTI</vt:lpstr>
      <vt:lpstr>Acrobat Document</vt:lpstr>
      <vt:lpstr>Document</vt:lpstr>
      <vt:lpstr>Tiny mouths, big breathes:spotting airway clues in kiddos  </vt:lpstr>
      <vt:lpstr>Boyd Simkins, DDS</vt:lpstr>
      <vt:lpstr>Boyd Simkins, DDS</vt:lpstr>
      <vt:lpstr>Disclaimer</vt:lpstr>
      <vt:lpstr>Where we are today? </vt:lpstr>
      <vt:lpstr>Learning Objectives</vt:lpstr>
      <vt:lpstr>What is oral health</vt:lpstr>
      <vt:lpstr>What is oral health</vt:lpstr>
      <vt:lpstr>PowerPoint Presentation</vt:lpstr>
      <vt:lpstr>Early Childhood Caries(ECC) </vt:lpstr>
      <vt:lpstr>Periodontal Disease</vt:lpstr>
      <vt:lpstr>Periodontal Disease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AAPD (American academy of pediatric dentistry)</vt:lpstr>
      <vt:lpstr>AAPD (American academy of pediatric dentistry)</vt:lpstr>
      <vt:lpstr>AAPD (American academy of pediatric dentistry)</vt:lpstr>
      <vt:lpstr>Non-nutritive sucking</vt:lpstr>
      <vt:lpstr>Non-nutritive sucking</vt:lpstr>
      <vt:lpstr>Bruxism</vt:lpstr>
      <vt:lpstr>Bruxism</vt:lpstr>
      <vt:lpstr>Tongue Thrust</vt:lpstr>
      <vt:lpstr>PowerPoint Presentation</vt:lpstr>
      <vt:lpstr>Obstructive Sleep Apnea Syndrome (OSAS)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Does mouth breathing affect facial development?</vt:lpstr>
      <vt:lpstr>Classic example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ALLERGIES</vt:lpstr>
      <vt:lpstr>ALLERGIES</vt:lpstr>
      <vt:lpstr>PowerPoint Presentation</vt:lpstr>
      <vt:lpstr>PowerPoint Presentation</vt:lpstr>
      <vt:lpstr>Classic example</vt:lpstr>
      <vt:lpstr>PowerPoint Presentation</vt:lpstr>
      <vt:lpstr>PowerPoint Presentation</vt:lpstr>
      <vt:lpstr>WHY?</vt:lpstr>
      <vt:lpstr>How do we bring this all together?</vt:lpstr>
      <vt:lpstr>Flow we use</vt:lpstr>
      <vt:lpstr>Flow we use</vt:lpstr>
      <vt:lpstr>Flow we use</vt:lpstr>
      <vt:lpstr>Learning Objectives</vt:lpstr>
      <vt:lpstr>Assessment strATEGIES</vt:lpstr>
      <vt:lpstr>THANK YOU</vt:lpstr>
      <vt:lpstr>Contact Information</vt:lpstr>
      <vt:lpstr>Resources</vt:lpstr>
      <vt:lpstr>Resources</vt:lpstr>
      <vt:lpstr>Resources</vt:lpstr>
      <vt:lpstr>Resources</vt:lpstr>
      <vt:lpstr>Resources</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educate parents using salivary screening and its role in risk assessment of caries, inflammation status and airway issues in pediatrics.</dc:title>
  <dc:creator>Sarah Simkins</dc:creator>
  <cp:lastModifiedBy>Boyd Simkins</cp:lastModifiedBy>
  <cp:revision>130</cp:revision>
  <dcterms:created xsi:type="dcterms:W3CDTF">2022-02-05T17:35:53Z</dcterms:created>
  <dcterms:modified xsi:type="dcterms:W3CDTF">2026-01-15T13:23:40Z</dcterms:modified>
</cp:coreProperties>
</file>